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9" r:id="rId2"/>
    <p:sldId id="256" r:id="rId3"/>
    <p:sldId id="257" r:id="rId4"/>
    <p:sldId id="258" r:id="rId5"/>
    <p:sldId id="259" r:id="rId6"/>
    <p:sldId id="261" r:id="rId7"/>
    <p:sldId id="260" r:id="rId8"/>
    <p:sldId id="262" r:id="rId9"/>
    <p:sldId id="263" r:id="rId10"/>
    <p:sldId id="265" r:id="rId11"/>
    <p:sldId id="266" r:id="rId12"/>
    <p:sldId id="271" r:id="rId13"/>
    <p:sldId id="272" r:id="rId14"/>
    <p:sldId id="267" r:id="rId15"/>
    <p:sldId id="268" r:id="rId16"/>
    <p:sldId id="273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912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3B8A9-8B27-4C65-A9A6-E242EF06F128}" type="datetimeFigureOut">
              <a:rPr lang="ru-RU"/>
              <a:pPr>
                <a:defRPr/>
              </a:pPr>
              <a:t>30.11.2013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11F73-E4E3-43B7-B90E-7C66E51A9C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F7F6D-DC58-49EF-9672-ADCC90564C54}" type="datetimeFigureOut">
              <a:rPr lang="ru-RU"/>
              <a:pPr>
                <a:defRPr/>
              </a:pPr>
              <a:t>30.11.2013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FDF87-8B99-4F64-A325-A24D847340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06612-75B8-4853-8EA9-ECB9BE406DED}" type="datetimeFigureOut">
              <a:rPr lang="ru-RU"/>
              <a:pPr>
                <a:defRPr/>
              </a:pPr>
              <a:t>30.11.2013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BBFD6-516D-4209-8534-EEBFE22BC8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FA62C-AAD6-49D2-9762-1E113E7A9AF6}" type="datetimeFigureOut">
              <a:rPr lang="ru-RU"/>
              <a:pPr>
                <a:defRPr/>
              </a:pPr>
              <a:t>30.11.2013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15972-4029-49B0-97F4-96C933A337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46EEF-1C47-437D-86A9-78C275601E3E}" type="datetimeFigureOut">
              <a:rPr lang="ru-RU"/>
              <a:pPr>
                <a:defRPr/>
              </a:pPr>
              <a:t>30.11.2013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B0D8A-AF8F-4F1B-98D3-D90DFA8E8D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9C878-B8D6-4D8E-8ECE-5862EAC99DD7}" type="datetimeFigureOut">
              <a:rPr lang="ru-RU"/>
              <a:pPr>
                <a:defRPr/>
              </a:pPr>
              <a:t>30.11.2013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0C1BE-8200-4D4E-88BA-0BC5BABB05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44193-B46A-4532-8C4B-DFA1F541C5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9F364-C9F0-4F55-A691-065FA9D8DEB5}" type="datetimeFigureOut">
              <a:rPr lang="ru-RU"/>
              <a:pPr>
                <a:defRPr/>
              </a:pPr>
              <a:t>30.11.2013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28B24-C881-4659-B4CA-B6A18A76A455}" type="datetimeFigureOut">
              <a:rPr lang="ru-RU"/>
              <a:pPr>
                <a:defRPr/>
              </a:pPr>
              <a:t>30.11.2013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4F83F-BF8C-401D-A410-2AA244100C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ABBCD-29FE-404C-83F9-0FE8732B3172}" type="datetimeFigureOut">
              <a:rPr lang="ru-RU"/>
              <a:pPr>
                <a:defRPr/>
              </a:pPr>
              <a:t>30.11.2013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C015F-AC6A-44FE-8793-3E30A65163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EE49D-2AA5-41BD-82D3-5ED9C9B77654}" type="datetimeFigureOut">
              <a:rPr lang="ru-RU"/>
              <a:pPr>
                <a:defRPr/>
              </a:pPr>
              <a:t>30.11.2013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A29CB-CB53-4785-9C95-9D30D215BA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7CBCB-1CD6-4AE8-9830-5850B6613C4B}" type="datetimeFigureOut">
              <a:rPr lang="ru-RU"/>
              <a:pPr>
                <a:defRPr/>
              </a:pPr>
              <a:t>30.11.2013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A0002-F97D-4BF2-A0DD-47B9949987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6E2D36-FAD1-49D4-8049-35D671D1C7F4}" type="datetimeFigureOut">
              <a:rPr lang="ru-RU"/>
              <a:pPr>
                <a:defRPr/>
              </a:pPr>
              <a:t>30.11.2013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A5C3F7-4111-484E-85AA-A2AB89E470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2" r:id="rId4"/>
    <p:sldLayoutId id="2147483686" r:id="rId5"/>
    <p:sldLayoutId id="2147483681" r:id="rId6"/>
    <p:sldLayoutId id="2147483680" r:id="rId7"/>
    <p:sldLayoutId id="2147483679" r:id="rId8"/>
    <p:sldLayoutId id="2147483678" r:id="rId9"/>
    <p:sldLayoutId id="2147483677" r:id="rId10"/>
    <p:sldLayoutId id="214748367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cs11198.vkontakte.ru/u33073725/-14/x_0c0f39d2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smtClean="0"/>
              <a:t>Проанализируйте карту, с какими цивилизациями мы уже познакомились? Какое государство нам не знакомо?</a:t>
            </a:r>
            <a:endParaRPr lang="ru-RU" sz="280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571625"/>
            <a:ext cx="8358187" cy="5054600"/>
          </a:xfrm>
        </p:spPr>
      </p:pic>
      <p:sp>
        <p:nvSpPr>
          <p:cNvPr id="11" name="Горизонтальный свиток 10"/>
          <p:cNvSpPr/>
          <p:nvPr/>
        </p:nvSpPr>
        <p:spPr>
          <a:xfrm>
            <a:off x="4643438" y="4071938"/>
            <a:ext cx="785812" cy="35718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4929188" y="4500563"/>
            <a:ext cx="1285875" cy="64293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6429375" y="3786188"/>
            <a:ext cx="714375" cy="18891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714375" y="2928938"/>
            <a:ext cx="1071563" cy="14287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6286500" y="3214688"/>
            <a:ext cx="928688" cy="28575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2000250" y="3429000"/>
            <a:ext cx="1071563" cy="14287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88" y="357188"/>
          <a:ext cx="8429625" cy="5956300"/>
        </p:xfrm>
        <a:graphic>
          <a:graphicData uri="http://schemas.openxmlformats.org/drawingml/2006/table">
            <a:tbl>
              <a:tblPr/>
              <a:tblGrid>
                <a:gridCol w="2071702"/>
                <a:gridCol w="3071834"/>
                <a:gridCol w="3286148"/>
              </a:tblGrid>
              <a:tr h="338773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Тема</a:t>
                      </a:r>
                      <a:endParaRPr lang="ru-RU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marL="12168" marR="12168" marT="6084" marB="60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 Библейская история</a:t>
                      </a:r>
                      <a:endParaRPr lang="ru-RU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marL="12168" marR="12168" marT="6084" marB="60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 Вавилонская легенда</a:t>
                      </a:r>
                      <a:endParaRPr lang="ru-RU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marL="12168" marR="12168" marT="6084" marB="60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7644">
                <a:tc>
                  <a:txBody>
                    <a:bodyPr/>
                    <a:lstStyle/>
                    <a:p>
                      <a:r>
                        <a:rPr lang="ru-RU" dirty="0" smtClean="0"/>
                        <a:t> источник</a:t>
                      </a:r>
                      <a:endParaRPr lang="ru-RU" dirty="0"/>
                    </a:p>
                  </a:txBody>
                  <a:tcPr marL="12168" marR="12168" marT="6084" marB="60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книга Бытие</a:t>
                      </a:r>
                      <a:endParaRPr lang="ru-RU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12168" marR="12168" marT="6084" marB="60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клинописные таблички «Эпос о Гильгамеше»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12168" marR="12168" marT="6084" marB="60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2212">
                <a:tc>
                  <a:txBody>
                    <a:bodyPr/>
                    <a:lstStyle/>
                    <a:p>
                      <a:r>
                        <a:rPr lang="ru-RU" dirty="0" smtClean="0"/>
                        <a:t> персонаж</a:t>
                      </a:r>
                      <a:endParaRPr lang="ru-RU" dirty="0"/>
                    </a:p>
                  </a:txBody>
                  <a:tcPr marL="12168" marR="12168" marT="6084" marB="60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Ной</a:t>
                      </a:r>
                      <a:endParaRPr lang="ru-RU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12168" marR="12168" marT="6084" marB="60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Утнапишти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12168" marR="12168" marT="6084" marB="60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7244">
                <a:tc>
                  <a:txBody>
                    <a:bodyPr/>
                    <a:lstStyle/>
                    <a:p>
                      <a:r>
                        <a:rPr lang="ru-RU" dirty="0" smtClean="0"/>
                        <a:t> спасающий бог</a:t>
                      </a:r>
                      <a:endParaRPr lang="ru-RU" dirty="0"/>
                    </a:p>
                  </a:txBody>
                  <a:tcPr marL="12168" marR="12168" marT="6084" marB="60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Яхве</a:t>
                      </a:r>
                      <a:endParaRPr lang="ru-RU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12168" marR="12168" marT="6084" marB="60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Эа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12168" marR="12168" marT="6084" marB="60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0416">
                <a:tc>
                  <a:txBody>
                    <a:bodyPr/>
                    <a:lstStyle/>
                    <a:p>
                      <a:r>
                        <a:rPr lang="ru-RU" dirty="0" smtClean="0"/>
                        <a:t> приказ</a:t>
                      </a:r>
                      <a:endParaRPr lang="ru-RU" dirty="0"/>
                    </a:p>
                  </a:txBody>
                  <a:tcPr marL="12168" marR="12168" marT="6084" marB="60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Построить ковчег, взять семью и животных</a:t>
                      </a:r>
                      <a:endParaRPr lang="ru-RU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12168" marR="12168" marT="6084" marB="60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Построить ковчег, взять семью и животных</a:t>
                      </a:r>
                    </a:p>
                    <a:p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12168" marR="12168" marT="6084" marB="60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7644">
                <a:tc>
                  <a:txBody>
                    <a:bodyPr/>
                    <a:lstStyle/>
                    <a:p>
                      <a:r>
                        <a:rPr lang="ru-RU" dirty="0" smtClean="0"/>
                        <a:t> длительность ливня</a:t>
                      </a:r>
                      <a:endParaRPr lang="ru-RU" dirty="0"/>
                    </a:p>
                  </a:txBody>
                  <a:tcPr marL="12168" marR="12168" marT="6084" marB="60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40 дней и 40 ночей</a:t>
                      </a:r>
                      <a:endParaRPr lang="ru-RU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12168" marR="12168" marT="6084" marB="60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7 дней и 7 ночей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12168" marR="12168" marT="6084" marB="60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4871">
                <a:tc>
                  <a:txBody>
                    <a:bodyPr/>
                    <a:lstStyle/>
                    <a:p>
                      <a:r>
                        <a:rPr lang="ru-RU" dirty="0" smtClean="0"/>
                        <a:t> птицы</a:t>
                      </a:r>
                      <a:endParaRPr lang="ru-RU" dirty="0"/>
                    </a:p>
                  </a:txBody>
                  <a:tcPr marL="12168" marR="12168" marT="6084" marB="60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Ворон и голубь</a:t>
                      </a:r>
                      <a:endParaRPr lang="ru-RU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12168" marR="12168" marT="6084" marB="60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голубь, ласточка и ворон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12168" marR="12168" marT="6084" marB="60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7644">
                <a:tc>
                  <a:txBody>
                    <a:bodyPr/>
                    <a:lstStyle/>
                    <a:p>
                      <a:r>
                        <a:rPr lang="ru-RU" dirty="0" smtClean="0"/>
                        <a:t> место</a:t>
                      </a:r>
                      <a:r>
                        <a:rPr lang="ru-RU" baseline="0" dirty="0" smtClean="0"/>
                        <a:t> причаливания</a:t>
                      </a:r>
                      <a:endParaRPr lang="ru-RU" dirty="0"/>
                    </a:p>
                  </a:txBody>
                  <a:tcPr marL="12168" marR="12168" marT="6084" marB="60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гора</a:t>
                      </a:r>
                      <a:r>
                        <a:rPr lang="ru-RU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Арарат</a:t>
                      </a:r>
                      <a:endParaRPr lang="ru-RU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12168" marR="12168" marT="6084" marB="60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гора </a:t>
                      </a:r>
                      <a:r>
                        <a:rPr lang="ru-RU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Ницир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12168" marR="12168" marT="6084" marB="60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3188">
                <a:tc>
                  <a:txBody>
                    <a:bodyPr/>
                    <a:lstStyle/>
                    <a:p>
                      <a:r>
                        <a:rPr lang="ru-RU" dirty="0" smtClean="0"/>
                        <a:t> жертвоприношение</a:t>
                      </a:r>
                      <a:endParaRPr lang="ru-RU" dirty="0"/>
                    </a:p>
                  </a:txBody>
                  <a:tcPr marL="12168" marR="12168" marT="6084" marB="60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Постройка алтаря и принесение </a:t>
                      </a:r>
                      <a:r>
                        <a:rPr lang="ru-RU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жертвоприношеня</a:t>
                      </a:r>
                      <a:endParaRPr lang="ru-RU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12168" marR="12168" marT="6084" marB="60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Постройка алтаря и принесение </a:t>
                      </a:r>
                      <a:r>
                        <a:rPr lang="ru-RU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жертвоприношеня</a:t>
                      </a:r>
                      <a:endParaRPr lang="ru-RU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12168" marR="12168" marT="6084" marB="60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0416">
                <a:tc>
                  <a:txBody>
                    <a:bodyPr/>
                    <a:lstStyle/>
                    <a:p>
                      <a:r>
                        <a:rPr lang="ru-RU" dirty="0" smtClean="0"/>
                        <a:t> благословление</a:t>
                      </a:r>
                      <a:endParaRPr lang="ru-RU" dirty="0"/>
                    </a:p>
                  </a:txBody>
                  <a:tcPr marL="12168" marR="12168" marT="6084" marB="60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Бог благословляет Ноя</a:t>
                      </a:r>
                      <a:endParaRPr lang="ru-RU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12168" marR="12168" marT="6084" marB="60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Утнапишти</a:t>
                      </a:r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 получает благословение</a:t>
                      </a:r>
                      <a:r>
                        <a:rPr lang="ru-RU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бога </a:t>
                      </a:r>
                      <a:r>
                        <a:rPr lang="ru-RU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Энллиля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12168" marR="12168" marT="6084" marB="60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Вывод:</a:t>
            </a:r>
            <a:endParaRPr lang="ru-RU" dirty="0"/>
          </a:p>
        </p:txBody>
      </p:sp>
      <p:pic>
        <p:nvPicPr>
          <p:cNvPr id="23554" name="Содержимое 4" descr="3266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 rot="21103259">
            <a:off x="250825" y="309563"/>
            <a:ext cx="4029075" cy="5024437"/>
          </a:xfrm>
        </p:spPr>
      </p:pic>
      <p:sp>
        <p:nvSpPr>
          <p:cNvPr id="23555" name="Текст 3"/>
          <p:cNvSpPr>
            <a:spLocks noGrp="1"/>
          </p:cNvSpPr>
          <p:nvPr>
            <p:ph type="body" idx="2"/>
          </p:nvPr>
        </p:nvSpPr>
        <p:spPr>
          <a:xfrm>
            <a:off x="4643438" y="1600200"/>
            <a:ext cx="4122737" cy="4900613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ru-RU" sz="2800" smtClean="0"/>
              <a:t>В библейских мифах есть  много сходного с легендами и мифами  других цивилизаций.</a:t>
            </a:r>
          </a:p>
          <a:p>
            <a:pPr eaLnBrk="1" hangingPunct="1">
              <a:buFontTx/>
              <a:buChar char="-"/>
            </a:pPr>
            <a:r>
              <a:rPr lang="ru-RU" sz="2800" smtClean="0"/>
              <a:t>- еврейские племена пришли к вере в единого Бога.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Установите соответствие.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>
            <a:normAutofit lnSpcReduction="1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ru-RU" dirty="0" smtClean="0"/>
              <a:t>Библия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ru-RU" dirty="0" smtClean="0"/>
              <a:t>Моисей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ru-RU" dirty="0" smtClean="0"/>
              <a:t>Адам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ru-RU" dirty="0" smtClean="0"/>
              <a:t>Ева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ru-RU" dirty="0" err="1" smtClean="0"/>
              <a:t>Яхве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238" cy="4976813"/>
          </a:xfrm>
        </p:spPr>
        <p:txBody>
          <a:bodyPr>
            <a:normAutofit lnSpcReduction="1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r>
              <a:rPr lang="ru-RU" dirty="0" smtClean="0"/>
              <a:t>первый человек, сотворённый Богом.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r>
              <a:rPr lang="ru-RU" dirty="0" smtClean="0"/>
              <a:t>собрание книг религиозного содержания.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r>
              <a:rPr lang="ru-RU" dirty="0" smtClean="0"/>
              <a:t>Единый Бог у евреев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r>
              <a:rPr lang="ru-RU" dirty="0" smtClean="0"/>
              <a:t>Еврейский пророк, который вывел еврейский народ из Египта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r>
              <a:rPr lang="ru-RU" dirty="0" smtClean="0"/>
              <a:t>первая женщина, жена Адама.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endParaRPr lang="ru-RU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endParaRPr lang="ru-RU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endParaRPr lang="ru-RU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endParaRPr lang="ru-RU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57200" y="3700463"/>
            <a:ext cx="8305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400" dirty="0" smtClean="0"/>
              <a:t>1-В,2-</a:t>
            </a:r>
            <a:r>
              <a:rPr lang="en-US" sz="4400" dirty="0" smtClean="0"/>
              <a:t>D,3 –A,4-E,5 -C</a:t>
            </a:r>
            <a:endParaRPr lang="ru-RU" sz="4400" dirty="0"/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Проверь себя!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457200" y="2714625"/>
            <a:ext cx="8305800" cy="3571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1 </a:t>
            </a:r>
            <a:r>
              <a:rPr lang="ru-RU" sz="2800" dirty="0" smtClean="0"/>
              <a:t>Я познакомился с ...</a:t>
            </a:r>
            <a:br>
              <a:rPr lang="ru-RU" sz="2800" dirty="0" smtClean="0"/>
            </a:br>
            <a:r>
              <a:rPr lang="ru-RU" sz="2800" dirty="0" smtClean="0"/>
              <a:t>2 Было непросто ...</a:t>
            </a:r>
            <a:br>
              <a:rPr lang="ru-RU" sz="2800" dirty="0" smtClean="0"/>
            </a:br>
            <a:r>
              <a:rPr lang="ru-RU" sz="2800" dirty="0" smtClean="0"/>
              <a:t>3 Я добился ...</a:t>
            </a:r>
            <a:br>
              <a:rPr lang="ru-RU" sz="2800" dirty="0" smtClean="0"/>
            </a:br>
            <a:r>
              <a:rPr lang="ru-RU" sz="2800" dirty="0" smtClean="0"/>
              <a:t>4 У меня получилось ...</a:t>
            </a:r>
            <a:br>
              <a:rPr lang="ru-RU" sz="2800" dirty="0" smtClean="0"/>
            </a:br>
            <a:r>
              <a:rPr lang="ru-RU" sz="2800" dirty="0" smtClean="0"/>
              <a:t>5 Хотелось бы ...</a:t>
            </a:r>
            <a:br>
              <a:rPr lang="ru-RU" sz="2800" dirty="0" smtClean="0"/>
            </a:br>
            <a:r>
              <a:rPr lang="ru-RU" sz="2800" dirty="0" smtClean="0"/>
              <a:t>6 Мне запомнилось ...</a:t>
            </a:r>
            <a:br>
              <a:rPr lang="ru-RU" sz="2800" dirty="0" smtClean="0"/>
            </a:br>
            <a:r>
              <a:rPr lang="ru-RU" sz="2800" dirty="0" smtClean="0"/>
              <a:t>7 Я попробую ...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42376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Рефлексия.</a:t>
            </a:r>
            <a:br>
              <a:rPr lang="ru-RU" smtClean="0"/>
            </a:br>
            <a:r>
              <a:rPr lang="ru-RU" sz="2000" i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необходимо закончить одну из предложенных фраз:</a:t>
            </a:r>
            <a:r>
              <a:rPr lang="ru-RU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ru-RU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C:\Users\Митяй\Pictures\voznesenie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4714875"/>
            <a:ext cx="3895725" cy="1905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Домашнее задание.</a:t>
            </a:r>
            <a:endParaRPr lang="ru-RU"/>
          </a:p>
        </p:txBody>
      </p:sp>
      <p:pic>
        <p:nvPicPr>
          <p:cNvPr id="27651" name="Picture 3" descr="C:\Users\Митяй\Pictures\8620_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5" y="1285875"/>
            <a:ext cx="4524375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1252538"/>
            <a:ext cx="371475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Параграф 16,по желанию</a:t>
            </a:r>
          </a:p>
          <a:p>
            <a:r>
              <a:rPr lang="ru-RU" sz="320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подготовить любой библейский миф.</a:t>
            </a:r>
            <a:endParaRPr lang="ru-RU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 bwMode="auto">
          <a:xfrm>
            <a:off x="395288" y="333375"/>
            <a:ext cx="8229600" cy="1030288"/>
          </a:xfrm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/>
            <a:r>
              <a:rPr lang="ru-RU" sz="4000" smtClean="0">
                <a:ln>
                  <a:noFill/>
                </a:ln>
                <a:solidFill>
                  <a:schemeClr val="bg1"/>
                </a:solidFill>
                <a:effectLst/>
              </a:rPr>
              <a:t>Храм царя Соломона в Иерусалиме</a:t>
            </a:r>
          </a:p>
        </p:txBody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1749" name="Picture 5" descr="templo-de-jerusalen-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484313"/>
            <a:ext cx="7993062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Содержимое 4" descr="i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85813" y="1857375"/>
            <a:ext cx="7929562" cy="44291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Древняя Палестина</a:t>
            </a:r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«Что лишнее?»</a:t>
            </a:r>
            <a:r>
              <a:rPr lang="ru-RU" dirty="0" smtClean="0"/>
              <a:t>  Выберите из приведенного списка то, что относится к финикийской цивилизации: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</a:rPr>
              <a:t>  пирамиды</a:t>
            </a:r>
            <a:br>
              <a:rPr lang="ru-RU" sz="4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</a:rPr>
              <a:t>пурпурная краска</a:t>
            </a:r>
            <a:br>
              <a:rPr lang="ru-RU" sz="4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</a:rPr>
              <a:t>клинопись</a:t>
            </a:r>
            <a:br>
              <a:rPr lang="ru-RU" sz="4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</a:rPr>
              <a:t>алфавит</a:t>
            </a:r>
            <a:br>
              <a:rPr lang="ru-RU" sz="4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</a:rPr>
              <a:t>стекло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Объясните свой выбор.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Проверка домашнего задания.</a:t>
            </a:r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Финикия находилась на__________берегу____моря.</a:t>
            </a:r>
            <a:br>
              <a:rPr lang="ru-RU" smtClean="0"/>
            </a:br>
            <a:r>
              <a:rPr lang="ru-RU" smtClean="0"/>
              <a:t>Финикия состояла из отдельных _______, которые назывались________.</a:t>
            </a:r>
            <a:br>
              <a:rPr lang="ru-RU" smtClean="0"/>
            </a:br>
            <a:r>
              <a:rPr lang="ru-RU" smtClean="0"/>
              <a:t>Финикийцы основывали на берегах ________моря свои поселения, которые назывались________.</a:t>
            </a:r>
            <a:br>
              <a:rPr lang="ru-RU" smtClean="0"/>
            </a:br>
            <a:r>
              <a:rPr lang="ru-RU" smtClean="0"/>
              <a:t>Финикийцы были отличными________ , но имели дурную славу похитителей________.</a:t>
            </a:r>
            <a:br>
              <a:rPr lang="ru-RU" smtClean="0"/>
            </a:br>
            <a:r>
              <a:rPr lang="ru-RU" smtClean="0"/>
              <a:t>Финикийцы создали свой ____________, который в будущем заимствовали __________________________.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Опиши географическое положение Финикии.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Андрей\Desktop\66941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214313"/>
            <a:ext cx="5929312" cy="6643687"/>
          </a:xfrm>
        </p:spPr>
      </p:pic>
      <p:sp>
        <p:nvSpPr>
          <p:cNvPr id="17410" name="Текст 14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375" cy="3733800"/>
          </a:xfrm>
        </p:spPr>
        <p:txBody>
          <a:bodyPr/>
          <a:lstStyle/>
          <a:p>
            <a:pPr eaLnBrk="1" hangingPunct="1"/>
            <a:r>
              <a:rPr lang="ru-RU" sz="2000" smtClean="0"/>
              <a:t>Во втором тысячелетии  до н.э наряду с другими народами здесь жили  и древнееврейские  племена.</a:t>
            </a:r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Древняя Палестина.</a:t>
            </a:r>
            <a:endParaRPr lang="ru-RU" dirty="0"/>
          </a:p>
        </p:txBody>
      </p:sp>
      <p:sp>
        <p:nvSpPr>
          <p:cNvPr id="17" name="Полилиния 16"/>
          <p:cNvSpPr/>
          <p:nvPr/>
        </p:nvSpPr>
        <p:spPr>
          <a:xfrm>
            <a:off x="3668713" y="2211388"/>
            <a:ext cx="1995487" cy="2085975"/>
          </a:xfrm>
          <a:custGeom>
            <a:avLst/>
            <a:gdLst>
              <a:gd name="connsiteX0" fmla="*/ 339969 w 1995268"/>
              <a:gd name="connsiteY0" fmla="*/ 1981200 h 2086708"/>
              <a:gd name="connsiteX1" fmla="*/ 1859280 w 1995268"/>
              <a:gd name="connsiteY1" fmla="*/ 1066800 h 2086708"/>
              <a:gd name="connsiteX2" fmla="*/ 1155895 w 1995268"/>
              <a:gd name="connsiteY2" fmla="*/ 11723 h 2086708"/>
              <a:gd name="connsiteX3" fmla="*/ 325902 w 1995268"/>
              <a:gd name="connsiteY3" fmla="*/ 996462 h 2086708"/>
              <a:gd name="connsiteX4" fmla="*/ 16412 w 1995268"/>
              <a:gd name="connsiteY4" fmla="*/ 1460696 h 2086708"/>
              <a:gd name="connsiteX5" fmla="*/ 424375 w 1995268"/>
              <a:gd name="connsiteY5" fmla="*/ 2009336 h 2086708"/>
              <a:gd name="connsiteX6" fmla="*/ 382172 w 1995268"/>
              <a:gd name="connsiteY6" fmla="*/ 1924930 h 2086708"/>
              <a:gd name="connsiteX7" fmla="*/ 382172 w 1995268"/>
              <a:gd name="connsiteY7" fmla="*/ 1924930 h 2086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5268" h="2086708">
                <a:moveTo>
                  <a:pt x="339969" y="1981200"/>
                </a:moveTo>
                <a:cubicBezTo>
                  <a:pt x="1031630" y="1688123"/>
                  <a:pt x="1723292" y="1395046"/>
                  <a:pt x="1859280" y="1066800"/>
                </a:cubicBezTo>
                <a:cubicBezTo>
                  <a:pt x="1995268" y="738554"/>
                  <a:pt x="1411458" y="23446"/>
                  <a:pt x="1155895" y="11723"/>
                </a:cubicBezTo>
                <a:cubicBezTo>
                  <a:pt x="900332" y="0"/>
                  <a:pt x="515816" y="754967"/>
                  <a:pt x="325902" y="996462"/>
                </a:cubicBezTo>
                <a:cubicBezTo>
                  <a:pt x="135988" y="1237957"/>
                  <a:pt x="0" y="1291884"/>
                  <a:pt x="16412" y="1460696"/>
                </a:cubicBezTo>
                <a:cubicBezTo>
                  <a:pt x="32824" y="1629508"/>
                  <a:pt x="363415" y="1931964"/>
                  <a:pt x="424375" y="2009336"/>
                </a:cubicBezTo>
                <a:cubicBezTo>
                  <a:pt x="485335" y="2086708"/>
                  <a:pt x="382172" y="1924930"/>
                  <a:pt x="382172" y="1924930"/>
                </a:cubicBezTo>
                <a:lnTo>
                  <a:pt x="382172" y="192493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7640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smtClean="0">
                <a:solidFill>
                  <a:schemeClr val="accent5">
                    <a:lumMod val="50000"/>
                  </a:schemeClr>
                </a:solidFill>
              </a:rPr>
              <a:t>Во 2-м тысячелетии на территории Палестины образовалось множество царств. Они находились во власти египетских фараонов и платили им дань. Но с ослаблением власти фараонов в Палестину пришли новые племена- евреев и филистимлян.</a:t>
            </a:r>
            <a:br>
              <a:rPr lang="ru-RU" sz="180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800" smtClean="0">
                <a:solidFill>
                  <a:schemeClr val="accent5">
                    <a:lumMod val="50000"/>
                  </a:schemeClr>
                </a:solidFill>
              </a:rPr>
              <a:t>Они пасли овец и коз получая молоко, мясо и шерсть. Во главе племен стояли старейшины. </a:t>
            </a:r>
            <a:endParaRPr lang="ru-RU" sz="180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8434" name="Picture 2" descr="http://www.husain-off.ru/hg7n/images1/drm5-13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292350"/>
            <a:ext cx="8229600" cy="3279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143625" y="1600200"/>
            <a:ext cx="2622550" cy="4686300"/>
          </a:xfrm>
        </p:spPr>
        <p:txBody>
          <a:bodyPr>
            <a:noAutofit/>
          </a:bodyPr>
          <a:lstStyle/>
          <a:p>
            <a:pPr eaLnBrk="1" fontAlgn="auto" hangingPunct="1">
              <a:buFont typeface="Wingdings 2"/>
              <a:buNone/>
              <a:defRPr/>
            </a:pPr>
            <a:r>
              <a:rPr lang="ru-RU" sz="2000" dirty="0" smtClean="0"/>
              <a:t>Задание: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определить</a:t>
            </a:r>
            <a:b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-географическое положение;</a:t>
            </a:r>
            <a:b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-наличие рек;</a:t>
            </a:r>
            <a:b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-рельеф;</a:t>
            </a:r>
            <a:b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-основные занятия.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43625" y="457200"/>
            <a:ext cx="2619375" cy="1066800"/>
          </a:xfrm>
        </p:spPr>
        <p:txBody>
          <a:bodyPr wrap="square" rIns="91440" bIns="45720" numCol="1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ru-RU" sz="2400" smtClean="0">
                <a:ln>
                  <a:noFill/>
                </a:ln>
              </a:rPr>
              <a:t>Работа с учебником</a:t>
            </a:r>
          </a:p>
        </p:txBody>
      </p:sp>
      <p:pic>
        <p:nvPicPr>
          <p:cNvPr id="19459" name="Picture 2" descr="http://www.husain-off.ru/hg7n/images1/drm5-131.g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80963"/>
            <a:ext cx="2143125" cy="5705475"/>
          </a:xfrm>
        </p:spPr>
      </p:pic>
      <p:pic>
        <p:nvPicPr>
          <p:cNvPr id="19460" name="Picture 4" descr="http://www.husain-off.ru/hg7n/images1/drm5-13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0" y="857250"/>
            <a:ext cx="2924175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Библия (</a:t>
            </a:r>
            <a:r>
              <a:rPr lang="ru-RU" sz="3200" smtClean="0"/>
              <a:t>в переводе с греческого </a:t>
            </a:r>
            <a:r>
              <a:rPr lang="ru-RU" smtClean="0"/>
              <a:t>-</a:t>
            </a:r>
            <a:r>
              <a:rPr lang="ru-RU" sz="3200" smtClean="0"/>
              <a:t> книги)</a:t>
            </a:r>
            <a:endParaRPr lang="ru-RU"/>
          </a:p>
        </p:txBody>
      </p:sp>
      <p:pic>
        <p:nvPicPr>
          <p:cNvPr id="4" name="Picture 2" descr="Картинка 27 из 6915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1472" y="2143116"/>
            <a:ext cx="7670800" cy="4102100"/>
          </a:xfr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Миф о всемирном потопе.</a:t>
            </a:r>
            <a:endParaRPr lang="ru-RU"/>
          </a:p>
        </p:txBody>
      </p:sp>
      <p:pic>
        <p:nvPicPr>
          <p:cNvPr id="21506" name="Picture 2" descr="C:\Users\Митяй\Pictures\iCAMQAOV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13" y="1357313"/>
            <a:ext cx="514350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C:\Users\Митяй\Pictures\iCAM07IJ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428750"/>
            <a:ext cx="3214687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C:\Users\Митяй\Pictures\iCABHZQ4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63" y="4143375"/>
            <a:ext cx="5357812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1064</TotalTime>
  <Words>252</Words>
  <Application>Microsoft Office PowerPoint</Application>
  <PresentationFormat>Экран (4:3)</PresentationFormat>
  <Paragraphs>58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Arial</vt:lpstr>
      <vt:lpstr>Constantia</vt:lpstr>
      <vt:lpstr>Wingdings 2</vt:lpstr>
      <vt:lpstr>Calibri</vt:lpstr>
      <vt:lpstr>Trebuchet MS</vt:lpstr>
      <vt:lpstr>Times New Roman</vt:lpstr>
      <vt:lpstr>Бумажная</vt:lpstr>
      <vt:lpstr>Бумажная</vt:lpstr>
      <vt:lpstr>Бумажная</vt:lpstr>
      <vt:lpstr>Бумажная</vt:lpstr>
      <vt:lpstr>Слайд 1</vt:lpstr>
      <vt:lpstr>Слайд 2</vt:lpstr>
      <vt:lpstr>Слайд 3</vt:lpstr>
      <vt:lpstr>Слайд 4</vt:lpstr>
      <vt:lpstr>Древняя Палестина.</vt:lpstr>
      <vt:lpstr>Слайд 6</vt:lpstr>
      <vt:lpstr>Работа с учебником</vt:lpstr>
      <vt:lpstr>Слайд 8</vt:lpstr>
      <vt:lpstr>Слайд 9</vt:lpstr>
      <vt:lpstr>Слайд 10</vt:lpstr>
      <vt:lpstr>Вывод:</vt:lpstr>
      <vt:lpstr>Слайд 12</vt:lpstr>
      <vt:lpstr>Слайд 13</vt:lpstr>
      <vt:lpstr>Слайд 14</vt:lpstr>
      <vt:lpstr>Слайд 15</vt:lpstr>
      <vt:lpstr>Храм царя Соломона в Иерусалиме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Древняя Палестина</dc:title>
  <dc:creator>Митяй</dc:creator>
  <cp:lastModifiedBy>1</cp:lastModifiedBy>
  <cp:revision>99</cp:revision>
  <dcterms:created xsi:type="dcterms:W3CDTF">2012-11-18T10:22:06Z</dcterms:created>
  <dcterms:modified xsi:type="dcterms:W3CDTF">2013-11-30T17:52:28Z</dcterms:modified>
</cp:coreProperties>
</file>