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1"/>
  </p:notesMasterIdLst>
  <p:sldIdLst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6" autoAdjust="0"/>
  </p:normalViewPr>
  <p:slideViewPr>
    <p:cSldViewPr>
      <p:cViewPr>
        <p:scale>
          <a:sx n="60" d="100"/>
          <a:sy n="60" d="100"/>
        </p:scale>
        <p:origin x="-7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EFCD-AE99-40CE-A521-BACA3F50F0B8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2317-97B8-4126-9A36-29C9E7C7C0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44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4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0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8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6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68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38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3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38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03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3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00600" y="8382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4000" b="1" i="1" dirty="0" smtClean="0">
                <a:cs typeface="Arial"/>
              </a:rPr>
              <a:t>Медианы, биссектрисы и высоты треугольника.</a:t>
            </a:r>
          </a:p>
          <a:p>
            <a:pPr algn="l" defTabSz="914400">
              <a:lnSpc>
                <a:spcPct val="90000"/>
              </a:lnSpc>
              <a:buNone/>
            </a:pPr>
            <a:r>
              <a:rPr lang="ru-RU" sz="4000" b="1" i="1" dirty="0" smtClean="0">
                <a:ea typeface="+mn-ea"/>
                <a:cs typeface="Arial"/>
              </a:rPr>
              <a:t>Свойства равнобедренного треугольника</a:t>
            </a:r>
            <a:endParaRPr lang="ru-RU" sz="4000" b="1" i="1" dirty="0"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3714752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 b="5769"/>
          <a:stretch>
            <a:fillRect/>
          </a:stretch>
        </p:blipFill>
        <p:spPr>
          <a:xfrm>
            <a:off x="42793" y="0"/>
            <a:ext cx="4486415" cy="378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00600" y="838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4000" b="1" i="1" dirty="0" smtClean="0">
                <a:cs typeface="Arial"/>
              </a:rPr>
              <a:t>Медианы треугольника</a:t>
            </a:r>
            <a:endParaRPr lang="ru-RU" sz="4000" b="1" i="1" dirty="0"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143380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Медиа́на треуго́льника</a:t>
            </a:r>
            <a:r>
              <a:rPr lang="ru-RU" sz="3200" i="1" dirty="0" smtClean="0"/>
              <a:t> (лат. mediāna — средняя) </a:t>
            </a:r>
            <a:r>
              <a:rPr lang="ru-RU" sz="3200" dirty="0" smtClean="0"/>
              <a:t>― отрезок внутри треугольника, соединяющий вершину треугольника с серединой противоположной стороны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14338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рисунке АА₁ , ВВ₁ и СС₁ – медианы.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00010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4000" b="1" i="1" dirty="0" smtClean="0">
                <a:ea typeface="+mn-ea"/>
                <a:cs typeface="Arial"/>
              </a:rPr>
              <a:t>Свойства медиан</a:t>
            </a:r>
            <a:endParaRPr lang="ru-RU" sz="4000" b="1" i="1" dirty="0"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214818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Медианы треугольника точкой их пересечения делятся в отношении 2:1 (считая от вершин треугольника).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4214818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Медиана делит треугольник на два равновеликих треугольника. (Два треугольника равновелики, если их площади равны.)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428625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Три медианы треугольника делят треугольник на шесть равновеликих треугольников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2" grpId="1"/>
      <p:bldP spid="6" grpId="0"/>
      <p:bldP spid="6" grpId="1"/>
      <p:bldP spid="8" grpId="0"/>
      <p:bldP spid="8" grpId="1"/>
      <p:bldP spid="9" grpId="0"/>
      <p:bldP spid="10" grpId="0"/>
      <p:bldP spid="10" grpId="1"/>
      <p:bldP spid="13" grpId="0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572000" cy="3714752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8604"/>
            <a:ext cx="4572000" cy="24500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ru-RU" sz="4000" b="1" i="1" dirty="0" smtClean="0">
                <a:ea typeface="+mn-ea"/>
                <a:cs typeface="Arial"/>
              </a:rPr>
              <a:t> </a:t>
            </a:r>
            <a:r>
              <a:rPr lang="ru-RU" sz="4000" b="1" i="1" dirty="0" smtClean="0">
                <a:cs typeface="Arial"/>
              </a:rPr>
              <a:t>Б</a:t>
            </a:r>
            <a:r>
              <a:rPr lang="ru-RU" sz="4000" b="1" i="1" dirty="0" smtClean="0">
                <a:ea typeface="+mn-ea"/>
                <a:cs typeface="Arial"/>
              </a:rPr>
              <a:t>иссектриса треугольника</a:t>
            </a:r>
            <a:endParaRPr lang="ru-RU" sz="4000" b="1" i="1" dirty="0"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214818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Биссектри́са</a:t>
            </a:r>
            <a:r>
              <a:rPr lang="ru-RU" sz="3200" i="1" dirty="0" smtClean="0"/>
              <a:t> (от лат. bi- «двойное», и sectio «разрезание») </a:t>
            </a:r>
            <a:r>
              <a:rPr lang="ru-RU" sz="3200" dirty="0" smtClean="0"/>
              <a:t>угла — луч с началом в вершине угла, делящий угол на два равных угла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428625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рисунке отрезок</a:t>
            </a:r>
            <a:r>
              <a:rPr lang="en-US" sz="3200" dirty="0" smtClean="0"/>
              <a:t> EG – </a:t>
            </a:r>
            <a:r>
              <a:rPr lang="ru-RU" sz="3200" dirty="0" smtClean="0"/>
              <a:t>это биссектриса угла Е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71546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ru-RU" sz="4000" b="1" i="1" dirty="0" smtClean="0">
                <a:ea typeface="+mn-ea"/>
                <a:cs typeface="Arial"/>
              </a:rPr>
              <a:t> Свойства </a:t>
            </a:r>
            <a:r>
              <a:rPr lang="ru-RU" sz="4000" b="1" i="1" dirty="0" smtClean="0">
                <a:cs typeface="Arial"/>
              </a:rPr>
              <a:t>б</a:t>
            </a:r>
            <a:r>
              <a:rPr lang="ru-RU" sz="4000" b="1" i="1" dirty="0" smtClean="0">
                <a:ea typeface="+mn-ea"/>
                <a:cs typeface="Arial"/>
              </a:rPr>
              <a:t>иссектрис</a:t>
            </a:r>
            <a:endParaRPr lang="ru-RU" sz="4000" b="1" i="1" dirty="0"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428625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Три биссектрисы треугольника пересекаются в одной точке</a:t>
            </a:r>
          </a:p>
          <a:p>
            <a:pPr marL="514350" indent="-514350">
              <a:buAutoNum type="arabicPeriod"/>
            </a:pP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428625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2. Биссектриса делит противоположную сторону на части, пропорциональные прилежащим к ней сторонам. 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9" grpId="1"/>
      <p:bldP spid="11" grpId="0"/>
      <p:bldP spid="11" grpId="1"/>
      <p:bldP spid="15" grpId="0"/>
      <p:bldP spid="15" grpId="1"/>
      <p:bldP spid="17" grpId="0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3714752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 l="32484"/>
          <a:stretch>
            <a:fillRect/>
          </a:stretch>
        </p:blipFill>
        <p:spPr>
          <a:xfrm>
            <a:off x="0" y="0"/>
            <a:ext cx="4572001" cy="321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00600" y="838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i="1" dirty="0" smtClean="0">
                <a:cs typeface="Arial"/>
              </a:rPr>
              <a:t>Высоты треугольника</a:t>
            </a:r>
            <a:endParaRPr lang="ru-RU" sz="4000" b="1" i="1" dirty="0"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143380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Высота треугольника</a:t>
            </a:r>
            <a:r>
              <a:rPr lang="ru-RU" sz="2800" dirty="0" smtClean="0"/>
              <a:t> — перпендикуляр, проведённый из вершины треугольника к прямой, содержащей противоположную сторону.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4000504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остроугольном треугольнике  все три высоты лежат внутри треугольника. </a:t>
            </a:r>
          </a:p>
          <a:p>
            <a:r>
              <a:rPr lang="ru-RU" sz="2800" dirty="0" smtClean="0"/>
              <a:t>В тупоугольном треугольнике  две высоты пересекают продолжение сторон и лежат вне треугольника; третья высота пересекает сторону треугольника.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2" grpId="1"/>
      <p:bldP spid="11" grpId="0"/>
      <p:bldP spid="11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3714752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89" y="0"/>
            <a:ext cx="4115423" cy="3786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2910" y="4071942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Равнобедренный треугольник</a:t>
            </a:r>
            <a:r>
              <a:rPr lang="ru-RU" sz="3200" dirty="0" smtClean="0"/>
              <a:t> — это треугольник, в котором две стороны равны между собой по длине. Равные стороны называются боковыми, а последняя — основанием. 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1000108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4000" b="1" i="1" dirty="0" smtClean="0">
                <a:ea typeface="+mn-ea"/>
                <a:cs typeface="Arial"/>
              </a:rPr>
              <a:t>Свойства равнобедренного треугольника</a:t>
            </a:r>
            <a:endParaRPr lang="ru-RU" sz="4000" b="1" i="1" dirty="0"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4071942"/>
            <a:ext cx="8001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1 свойство: </a:t>
            </a:r>
            <a:r>
              <a:rPr lang="ru-RU" sz="3000" dirty="0" smtClean="0"/>
              <a:t>Углы, противолежащие равным сторонам равнобедренного треугольника, равны между собой. Также равны биссектрисы, медианы и высоты, проведённые из этих углов. </a:t>
            </a:r>
            <a:endParaRPr lang="ru-RU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1472" y="4143380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2 свойство: </a:t>
            </a:r>
            <a:r>
              <a:rPr lang="ru-RU" sz="3200" dirty="0" smtClean="0"/>
              <a:t>В равнобедренном треугольнике медиана, проведенная к основанию, является биссектрисой и высотой.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6" grpId="1"/>
      <p:bldP spid="15" grpId="0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572000" cy="2571744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422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ru-RU" sz="4000" b="1" i="1" dirty="0" smtClean="0">
                <a:cs typeface="Arial"/>
              </a:rPr>
              <a:t>Задача №1</a:t>
            </a:r>
            <a:endParaRPr lang="ru-RU" sz="4000" b="1" i="1" dirty="0"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571744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Дано: </a:t>
            </a:r>
            <a:r>
              <a:rPr lang="ru-RU" sz="2800" dirty="0" smtClean="0"/>
              <a:t>в ∆ABC со сторонами АВ=3 см, ВС=3см и АС=2см проведена биссектриса ВН. </a:t>
            </a:r>
          </a:p>
          <a:p>
            <a:r>
              <a:rPr lang="ru-RU" sz="2800" b="1" i="1" dirty="0" smtClean="0"/>
              <a:t>Найти:</a:t>
            </a:r>
            <a:r>
              <a:rPr lang="ru-RU" sz="2800" dirty="0" smtClean="0"/>
              <a:t> длины отрезков   АН и НС 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214950"/>
            <a:ext cx="478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Ответ :</a:t>
            </a:r>
            <a:r>
              <a:rPr lang="ru-RU" sz="2800" dirty="0" smtClean="0"/>
              <a:t> АН=1 см</a:t>
            </a:r>
          </a:p>
          <a:p>
            <a:r>
              <a:rPr lang="ru-RU" sz="2800" dirty="0" smtClean="0"/>
              <a:t>              НС=1см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5857884" y="0"/>
            <a:ext cx="2357486" cy="2932323"/>
            <a:chOff x="5857884" y="0"/>
            <a:chExt cx="2357486" cy="2932323"/>
          </a:xfrm>
        </p:grpSpPr>
        <p:cxnSp>
          <p:nvCxnSpPr>
            <p:cNvPr id="14" name="Прямая соединительная линия 13"/>
            <p:cNvCxnSpPr>
              <a:stCxn id="40" idx="2"/>
            </p:cNvCxnSpPr>
            <p:nvPr/>
          </p:nvCxnSpPr>
          <p:spPr>
            <a:xfrm rot="5400000">
              <a:off x="5770294" y="1162550"/>
              <a:ext cx="1711099" cy="67866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40" idx="2"/>
            </p:cNvCxnSpPr>
            <p:nvPr/>
          </p:nvCxnSpPr>
          <p:spPr>
            <a:xfrm rot="16200000" flipH="1">
              <a:off x="6520392" y="1091111"/>
              <a:ext cx="1711099" cy="82153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6286512" y="2357430"/>
              <a:ext cx="1500198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857884" y="2214554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75000"/>
                    </a:schemeClr>
                  </a:solidFill>
                </a:rPr>
                <a:t>А</a:t>
              </a:r>
              <a:endParaRPr lang="ru-RU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15272" y="2285992"/>
              <a:ext cx="500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75000"/>
                    </a:schemeClr>
                  </a:solidFill>
                </a:rPr>
                <a:t>С</a:t>
              </a:r>
              <a:endParaRPr lang="ru-RU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6578" y="228599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75000"/>
                    </a:schemeClr>
                  </a:solidFill>
                </a:rPr>
                <a:t>Н</a:t>
              </a:r>
              <a:endParaRPr lang="ru-RU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>
              <a:stCxn id="40" idx="2"/>
            </p:cNvCxnSpPr>
            <p:nvPr/>
          </p:nvCxnSpPr>
          <p:spPr>
            <a:xfrm rot="16200000" flipH="1">
              <a:off x="6127483" y="1484020"/>
              <a:ext cx="1711099" cy="35719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715140" y="0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75000"/>
                    </a:schemeClr>
                  </a:solidFill>
                </a:rPr>
                <a:t>В</a:t>
              </a:r>
              <a:endParaRPr lang="ru-RU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43438" y="2928934"/>
            <a:ext cx="4286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Решение: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Т. к. АВ=ВС, то ∆АВС – равнобедренный, следовательно АН – биссектриса, медиана и высота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АН=АС= ½ АС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АН=АС= 2 : 2 = 1  </a:t>
            </a:r>
          </a:p>
        </p:txBody>
      </p:sp>
    </p:spTree>
    <p:extLst>
      <p:ext uri="{BB962C8B-B14F-4D97-AF65-F5344CB8AC3E}">
        <p14:creationId xmlns=""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2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572000" cy="1928802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1480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ru-RU" sz="4000" b="1" i="1" dirty="0" smtClean="0">
                <a:cs typeface="Arial"/>
              </a:rPr>
              <a:t>Задача №2</a:t>
            </a:r>
            <a:endParaRPr lang="ru-RU" sz="4000" b="1" i="1" dirty="0"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000240"/>
            <a:ext cx="4357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Дано:</a:t>
            </a:r>
            <a:r>
              <a:rPr lang="ru-RU" sz="2800" dirty="0" smtClean="0"/>
              <a:t> В ∆ABC углы А и В равны соответственно 45 и 67 градусов. </a:t>
            </a:r>
          </a:p>
          <a:p>
            <a:r>
              <a:rPr lang="ru-RU" sz="2800" dirty="0" smtClean="0"/>
              <a:t>СН – высота</a:t>
            </a:r>
          </a:p>
          <a:p>
            <a:r>
              <a:rPr lang="ru-RU" sz="2800" dirty="0" smtClean="0"/>
              <a:t>СК - биссектриса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Найти: </a:t>
            </a:r>
            <a:r>
              <a:rPr lang="ru-RU" sz="2800" dirty="0" smtClean="0"/>
              <a:t>угол </a:t>
            </a:r>
            <a:r>
              <a:rPr lang="ru-RU" sz="2800" dirty="0" smtClean="0"/>
              <a:t>НСК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5903893"/>
            <a:ext cx="478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Ответ :</a:t>
            </a:r>
            <a:r>
              <a:rPr lang="ru-RU" sz="2800" dirty="0" smtClean="0"/>
              <a:t> Угол </a:t>
            </a:r>
            <a:r>
              <a:rPr lang="ru-RU" sz="2800" dirty="0" smtClean="0"/>
              <a:t>НСК</a:t>
            </a:r>
            <a:r>
              <a:rPr lang="ru-RU" sz="2800" b="1" dirty="0" smtClean="0"/>
              <a:t>=11</a:t>
            </a:r>
            <a:r>
              <a:rPr lang="ru-RU" sz="2800" dirty="0" smtClean="0"/>
              <a:t> ˚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786314" y="928670"/>
            <a:ext cx="1285884" cy="121444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72198" y="928670"/>
            <a:ext cx="2357454" cy="121444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4857752" y="2143116"/>
            <a:ext cx="364333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15338" y="214311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198" y="357166"/>
            <a:ext cx="50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7884" y="207167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5464975" y="1535893"/>
            <a:ext cx="121444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00562" y="207167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43438" y="2714620"/>
            <a:ext cx="4286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Решение: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Угол </a:t>
            </a:r>
            <a:r>
              <a:rPr lang="ru-RU" sz="2800" b="1" dirty="0" smtClean="0"/>
              <a:t>С</a:t>
            </a:r>
            <a:r>
              <a:rPr lang="ru-RU" sz="2800" dirty="0" smtClean="0"/>
              <a:t> равен: </a:t>
            </a:r>
            <a:r>
              <a:rPr lang="ru-RU" sz="2800" b="1" dirty="0" smtClean="0"/>
              <a:t>180˚-(45˚+67˚)=68˚</a:t>
            </a:r>
            <a:r>
              <a:rPr lang="ru-RU" sz="2800" b="1" i="1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Угол ВК=68˚ : 2 = 34˚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Высота, проведенная из угла </a:t>
            </a:r>
            <a:r>
              <a:rPr lang="ru-RU" sz="2800" b="1" dirty="0" smtClean="0"/>
              <a:t>С</a:t>
            </a:r>
            <a:r>
              <a:rPr lang="ru-RU" sz="2800" dirty="0" smtClean="0"/>
              <a:t>, делит данный треугольник на два прямоугольных треугольника. </a:t>
            </a:r>
            <a:endParaRPr lang="ru-RU" sz="2800" b="1" i="1" dirty="0" smtClean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5750727" y="1321579"/>
            <a:ext cx="1143008" cy="50006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857884" y="1928802"/>
            <a:ext cx="21431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572264" y="207167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58082" y="171448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45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2066" y="171448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67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Дуга 44"/>
          <p:cNvSpPr/>
          <p:nvPr/>
        </p:nvSpPr>
        <p:spPr>
          <a:xfrm flipV="1">
            <a:off x="5786446" y="1285860"/>
            <a:ext cx="500066" cy="428628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572000" y="2714620"/>
            <a:ext cx="4286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Решение:   </a:t>
            </a:r>
          </a:p>
          <a:p>
            <a:r>
              <a:rPr lang="ru-RU" sz="2800" dirty="0" smtClean="0"/>
              <a:t>4. Рассмотрим прямоугольный треугольник с углом </a:t>
            </a:r>
            <a:r>
              <a:rPr lang="ru-RU" sz="2800" b="1" dirty="0" smtClean="0"/>
              <a:t>А</a:t>
            </a:r>
            <a:r>
              <a:rPr lang="ru-RU" sz="2800" dirty="0" smtClean="0"/>
              <a:t>. Тогда угол при высоте равен </a:t>
            </a:r>
            <a:r>
              <a:rPr lang="ru-RU" sz="2800" b="1" dirty="0" smtClean="0"/>
              <a:t>180˚-(90˚+45˚)=45˚</a:t>
            </a:r>
          </a:p>
          <a:p>
            <a:r>
              <a:rPr lang="ru-RU" sz="2800" dirty="0" smtClean="0"/>
              <a:t>5. Угол НК=</a:t>
            </a:r>
            <a:r>
              <a:rPr lang="ru-RU" sz="2800" b="1" dirty="0" smtClean="0"/>
              <a:t>45˚-34˚=11</a:t>
            </a:r>
            <a:r>
              <a:rPr lang="ru-RU" sz="2800" dirty="0" smtClean="0"/>
              <a:t> ˚.</a:t>
            </a:r>
          </a:p>
          <a:p>
            <a:endParaRPr lang="ru-RU" sz="2800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2" grpId="0"/>
      <p:bldP spid="52" grpId="0" build="allAtOnce"/>
      <p:bldP spid="46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572000" y="1714488"/>
            <a:ext cx="43434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6600" b="1" i="1" dirty="0" smtClean="0">
                <a:cs typeface="Arial"/>
              </a:rPr>
              <a:t>Спасибо за внимание!</a:t>
            </a:r>
            <a:endParaRPr lang="ru-RU" sz="6600" b="1" i="1" dirty="0"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</p:bldLst>
  </p:timing>
</p:sld>
</file>

<file path=ppt/theme/theme1.xml><?xml version="1.0" encoding="utf-8"?>
<a:theme xmlns:a="http://schemas.openxmlformats.org/drawingml/2006/main" name="Animated_text_countd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5EC1CD-A5D4-4BDE-B9EE-E77652FA54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Animated_text_countdown</Template>
  <TotalTime>0</TotalTime>
  <Words>278</Words>
  <Application>Microsoft Office PowerPoint</Application>
  <PresentationFormat>Экран (4:3)</PresentationFormat>
  <Paragraphs>58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Animated_text_countdown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2013-10-15T15:36:13Z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TC024213249991</vt:lpwstr>
  </property>
</Properties>
</file>