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510A4-4275-4965-AE3B-1F636C1140C3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405E1-C869-4E09-8DA4-3308E0A39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405E1-C869-4E09-8DA4-3308E0A39A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405E1-C869-4E09-8DA4-3308E0A39A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405E1-C869-4E09-8DA4-3308E0A39A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405E1-C869-4E09-8DA4-3308E0A39A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405E1-C869-4E09-8DA4-3308E0A39A5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89776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Признаки равенства треугольников</a:t>
            </a:r>
            <a:endParaRPr lang="en-US" sz="6000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3429000"/>
            <a:ext cx="3071834" cy="714380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43504" cy="1071546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Задача № 1</a:t>
            </a:r>
            <a:endParaRPr lang="en-US" sz="6000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5786" y="1071546"/>
            <a:ext cx="5429288" cy="1752600"/>
          </a:xfrm>
          <a:noFill/>
        </p:spPr>
        <p:txBody>
          <a:bodyPr/>
          <a:lstStyle/>
          <a:p>
            <a:pPr algn="l"/>
            <a:r>
              <a:rPr lang="ru-RU" i="1" dirty="0" smtClean="0">
                <a:solidFill>
                  <a:srgbClr val="800000"/>
                </a:solidFill>
              </a:rPr>
              <a:t>Дано:</a:t>
            </a:r>
          </a:p>
          <a:p>
            <a:pPr algn="l"/>
            <a:r>
              <a:rPr lang="ru-RU" dirty="0" smtClean="0">
                <a:solidFill>
                  <a:srgbClr val="800000"/>
                </a:solidFill>
              </a:rPr>
              <a:t>АВС</a:t>
            </a:r>
            <a:r>
              <a:rPr lang="en-US" dirty="0" smtClean="0">
                <a:solidFill>
                  <a:srgbClr val="800000"/>
                </a:solidFill>
              </a:rPr>
              <a:t>D – </a:t>
            </a:r>
            <a:r>
              <a:rPr lang="ru-RU" dirty="0" smtClean="0">
                <a:solidFill>
                  <a:srgbClr val="800000"/>
                </a:solidFill>
              </a:rPr>
              <a:t>квадрат</a:t>
            </a:r>
          </a:p>
          <a:p>
            <a:pPr algn="l"/>
            <a:r>
              <a:rPr lang="ru-RU" dirty="0" smtClean="0">
                <a:solidFill>
                  <a:srgbClr val="800000"/>
                </a:solidFill>
              </a:rPr>
              <a:t>Докажите, что ∆АВ</a:t>
            </a:r>
            <a:r>
              <a:rPr lang="en-US" dirty="0" smtClean="0">
                <a:solidFill>
                  <a:srgbClr val="800000"/>
                </a:solidFill>
              </a:rPr>
              <a:t>D = </a:t>
            </a:r>
            <a:r>
              <a:rPr lang="ru-RU" dirty="0" smtClean="0">
                <a:solidFill>
                  <a:srgbClr val="800000"/>
                </a:solidFill>
              </a:rPr>
              <a:t>∆</a:t>
            </a:r>
            <a:r>
              <a:rPr lang="en-US" dirty="0" smtClean="0">
                <a:solidFill>
                  <a:srgbClr val="800000"/>
                </a:solidFill>
              </a:rPr>
              <a:t>BCD</a:t>
            </a:r>
            <a:endParaRPr lang="ru-RU" dirty="0">
              <a:solidFill>
                <a:srgbClr val="80000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786050" y="2714620"/>
            <a:ext cx="3643338" cy="2932347"/>
            <a:chOff x="2786050" y="2714620"/>
            <a:chExt cx="3643338" cy="2932347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286116" y="3214686"/>
              <a:ext cx="2357454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608513" y="4249743"/>
              <a:ext cx="2071702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86116" y="5286388"/>
              <a:ext cx="2357454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251059" y="4249743"/>
              <a:ext cx="2071702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286910" y="3215480"/>
              <a:ext cx="2356660" cy="207090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857488" y="271462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D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43570" y="271462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8" y="500063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B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86050" y="500063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C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496" y="0"/>
            <a:ext cx="5143504" cy="1071546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Задача № </a:t>
            </a:r>
            <a:r>
              <a:rPr lang="en-US" sz="6000" dirty="0" smtClean="0">
                <a:latin typeface="Monotype Corsiva" pitchFamily="66" charset="0"/>
              </a:rPr>
              <a:t>2</a:t>
            </a:r>
            <a:endParaRPr lang="en-US" sz="6000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85786" y="857232"/>
            <a:ext cx="5286412" cy="2286016"/>
          </a:xfrm>
          <a:noFill/>
        </p:spPr>
        <p:txBody>
          <a:bodyPr>
            <a:normAutofit/>
          </a:bodyPr>
          <a:lstStyle/>
          <a:p>
            <a:pPr algn="l"/>
            <a:r>
              <a:rPr lang="ru-RU" i="1" dirty="0" smtClean="0">
                <a:solidFill>
                  <a:srgbClr val="800000"/>
                </a:solidFill>
              </a:rPr>
              <a:t>Дано: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</a:p>
          <a:p>
            <a:pPr algn="l"/>
            <a:r>
              <a:rPr lang="en-US" i="1" dirty="0" smtClean="0">
                <a:solidFill>
                  <a:srgbClr val="800000"/>
                </a:solidFill>
              </a:rPr>
              <a:t>AB = AC, </a:t>
            </a:r>
            <a:r>
              <a:rPr lang="ru-RU" i="1" dirty="0" smtClean="0">
                <a:solidFill>
                  <a:srgbClr val="800000"/>
                </a:solidFill>
              </a:rPr>
              <a:t>угол АСЕ = углу </a:t>
            </a:r>
            <a:r>
              <a:rPr lang="en-US" i="1" dirty="0" smtClean="0">
                <a:solidFill>
                  <a:srgbClr val="800000"/>
                </a:solidFill>
              </a:rPr>
              <a:t>ABD</a:t>
            </a:r>
          </a:p>
          <a:p>
            <a:pPr algn="l"/>
            <a:r>
              <a:rPr lang="ru-RU" i="1" dirty="0" smtClean="0">
                <a:solidFill>
                  <a:srgbClr val="800000"/>
                </a:solidFill>
              </a:rPr>
              <a:t>Доказать : ∆АСЕ = ∆</a:t>
            </a:r>
            <a:r>
              <a:rPr lang="en-US" i="1" dirty="0" smtClean="0">
                <a:solidFill>
                  <a:srgbClr val="800000"/>
                </a:solidFill>
              </a:rPr>
              <a:t>ABD</a:t>
            </a:r>
          </a:p>
          <a:p>
            <a:pPr algn="l"/>
            <a:endParaRPr lang="en-US" i="1" dirty="0" smtClean="0">
              <a:solidFill>
                <a:srgbClr val="800000"/>
              </a:solidFill>
            </a:endParaRPr>
          </a:p>
          <a:p>
            <a:pPr algn="l"/>
            <a:endParaRPr lang="ru-RU" i="1" dirty="0" smtClean="0">
              <a:solidFill>
                <a:srgbClr val="80000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928926" y="2357430"/>
            <a:ext cx="3286148" cy="4075355"/>
            <a:chOff x="3786182" y="2143116"/>
            <a:chExt cx="3286148" cy="4075355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3786182" y="2143116"/>
              <a:ext cx="3286148" cy="4075355"/>
              <a:chOff x="1714480" y="2000240"/>
              <a:chExt cx="3286148" cy="407535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2751125" y="3249611"/>
                <a:ext cx="2357454" cy="858844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V="1">
                <a:off x="2714612" y="3857628"/>
                <a:ext cx="2428892" cy="85725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V="1">
                <a:off x="2214546" y="2500306"/>
                <a:ext cx="2143140" cy="150019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214546" y="4000504"/>
                <a:ext cx="2143140" cy="150019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071934" y="5429264"/>
                <a:ext cx="7143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990000"/>
                    </a:solidFill>
                  </a:rPr>
                  <a:t>D</a:t>
                </a:r>
                <a:endParaRPr lang="ru-RU" sz="3600" b="1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714480" y="3857628"/>
                <a:ext cx="714380" cy="645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990000"/>
                    </a:solidFill>
                  </a:rPr>
                  <a:t>А</a:t>
                </a:r>
                <a:endParaRPr lang="ru-RU" sz="3600" b="1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143240" y="2571744"/>
                <a:ext cx="7143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990000"/>
                    </a:solidFill>
                  </a:rPr>
                  <a:t>B</a:t>
                </a:r>
                <a:endParaRPr lang="ru-RU" sz="3600" b="1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143240" y="4786322"/>
                <a:ext cx="7143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990000"/>
                    </a:solidFill>
                  </a:rPr>
                  <a:t>C</a:t>
                </a:r>
                <a:endParaRPr lang="ru-RU" sz="3600" b="1" dirty="0">
                  <a:solidFill>
                    <a:srgbClr val="99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86248" y="2000240"/>
                <a:ext cx="7143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990000"/>
                    </a:solidFill>
                  </a:rPr>
                  <a:t>E</a:t>
                </a:r>
                <a:endParaRPr lang="ru-RU" sz="3600" b="1" dirty="0">
                  <a:solidFill>
                    <a:srgbClr val="990000"/>
                  </a:solidFill>
                </a:endParaRPr>
              </a:p>
            </p:txBody>
          </p:sp>
        </p:grpSp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4786314" y="3643314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822033" y="4536289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0"/>
            <a:ext cx="5143504" cy="1071546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onotype Corsiva" pitchFamily="66" charset="0"/>
              </a:rPr>
              <a:t>Задача № </a:t>
            </a:r>
            <a:r>
              <a:rPr lang="en-US" sz="6000" dirty="0" smtClean="0">
                <a:latin typeface="Monotype Corsiva" pitchFamily="66" charset="0"/>
              </a:rPr>
              <a:t>3</a:t>
            </a:r>
            <a:endParaRPr lang="en-US" sz="6000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6215106" cy="2071702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ru-RU" i="1" dirty="0" smtClean="0">
                <a:solidFill>
                  <a:srgbClr val="800000"/>
                </a:solidFill>
              </a:rPr>
              <a:t>Дано: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rgbClr val="800000"/>
                </a:solidFill>
              </a:rPr>
              <a:t>Отрезки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ru-RU" dirty="0" smtClean="0">
                <a:solidFill>
                  <a:srgbClr val="800000"/>
                </a:solidFill>
              </a:rPr>
              <a:t>Е и </a:t>
            </a:r>
            <a:r>
              <a:rPr lang="en-US" dirty="0" smtClean="0">
                <a:solidFill>
                  <a:srgbClr val="800000"/>
                </a:solidFill>
              </a:rPr>
              <a:t>AC</a:t>
            </a:r>
            <a:r>
              <a:rPr lang="ru-RU" dirty="0" smtClean="0">
                <a:solidFill>
                  <a:srgbClr val="800000"/>
                </a:solidFill>
              </a:rPr>
              <a:t> точкой </a:t>
            </a:r>
            <a:r>
              <a:rPr lang="en-US" dirty="0" smtClean="0">
                <a:solidFill>
                  <a:srgbClr val="800000"/>
                </a:solidFill>
              </a:rPr>
              <a:t>D</a:t>
            </a:r>
            <a:r>
              <a:rPr lang="ru-RU" dirty="0" smtClean="0">
                <a:solidFill>
                  <a:srgbClr val="800000"/>
                </a:solidFill>
              </a:rPr>
              <a:t> делятся пополам. </a:t>
            </a:r>
          </a:p>
          <a:p>
            <a:pPr algn="l"/>
            <a:r>
              <a:rPr lang="ru-RU" i="1" dirty="0" smtClean="0">
                <a:solidFill>
                  <a:srgbClr val="800000"/>
                </a:solidFill>
              </a:rPr>
              <a:t>Доказать : </a:t>
            </a:r>
            <a:r>
              <a:rPr lang="ru-RU" dirty="0" smtClean="0">
                <a:solidFill>
                  <a:srgbClr val="800000"/>
                </a:solidFill>
              </a:rPr>
              <a:t>угол </a:t>
            </a:r>
            <a:r>
              <a:rPr lang="en-US" dirty="0" smtClean="0">
                <a:solidFill>
                  <a:srgbClr val="800000"/>
                </a:solidFill>
              </a:rPr>
              <a:t>AED</a:t>
            </a:r>
            <a:r>
              <a:rPr lang="ru-RU" dirty="0" smtClean="0">
                <a:solidFill>
                  <a:srgbClr val="800000"/>
                </a:solidFill>
              </a:rPr>
              <a:t>= углу </a:t>
            </a:r>
            <a:r>
              <a:rPr lang="en-US" dirty="0" smtClean="0">
                <a:solidFill>
                  <a:srgbClr val="800000"/>
                </a:solidFill>
              </a:rPr>
              <a:t>CBD</a:t>
            </a:r>
            <a:endParaRPr lang="en-US" i="1" dirty="0" smtClean="0">
              <a:solidFill>
                <a:srgbClr val="800000"/>
              </a:solidFill>
            </a:endParaRPr>
          </a:p>
          <a:p>
            <a:pPr algn="l"/>
            <a:endParaRPr lang="en-US" i="1" dirty="0" smtClean="0">
              <a:solidFill>
                <a:srgbClr val="800000"/>
              </a:solidFill>
            </a:endParaRPr>
          </a:p>
          <a:p>
            <a:pPr algn="l"/>
            <a:endParaRPr lang="ru-RU" i="1" dirty="0" smtClean="0">
              <a:solidFill>
                <a:srgbClr val="800000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786050" y="3214686"/>
            <a:ext cx="3786214" cy="2717239"/>
            <a:chOff x="2786050" y="3214686"/>
            <a:chExt cx="3786214" cy="2717239"/>
          </a:xfrm>
        </p:grpSpPr>
        <p:sp>
          <p:nvSpPr>
            <p:cNvPr id="18" name="TextBox 17"/>
            <p:cNvSpPr txBox="1"/>
            <p:nvPr/>
          </p:nvSpPr>
          <p:spPr>
            <a:xfrm>
              <a:off x="4357686" y="450057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D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6050" y="5286388"/>
              <a:ext cx="714380" cy="645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57884" y="4429132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B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86446" y="321468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C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86050" y="4071942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E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3499636" y="4572008"/>
              <a:ext cx="286546" cy="79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5143504" y="4572008"/>
              <a:ext cx="28575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V="1">
              <a:off x="3143240" y="3714752"/>
              <a:ext cx="2713567" cy="171451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3143240" y="4572008"/>
              <a:ext cx="2713567" cy="1191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2715151" y="5000097"/>
              <a:ext cx="857256" cy="1077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5428717" y="4142841"/>
              <a:ext cx="857256" cy="1077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5180017" y="4037017"/>
              <a:ext cx="214314" cy="1412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3465505" y="5108587"/>
              <a:ext cx="214314" cy="1412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6200000" flipH="1">
              <a:off x="5037141" y="4108455"/>
              <a:ext cx="214314" cy="1412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3608381" y="5037149"/>
              <a:ext cx="214314" cy="1412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071546"/>
            <a:ext cx="6715172" cy="2714644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Спасибо за внимание!</a:t>
            </a:r>
            <a:endParaRPr lang="en-US" sz="8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ru-RU" i="1" u="sng" dirty="0" smtClean="0">
                <a:solidFill>
                  <a:srgbClr val="800000"/>
                </a:solidFill>
              </a:rPr>
              <a:t>Теорема: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800000"/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   треугольника, то такие треугольники равны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291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Первый</a:t>
            </a:r>
            <a:r>
              <a:rPr kumimoji="0" lang="ru-RU" sz="66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признак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357818" y="928670"/>
            <a:ext cx="3429024" cy="5218363"/>
            <a:chOff x="5357818" y="928670"/>
            <a:chExt cx="3429024" cy="5218363"/>
          </a:xfrm>
        </p:grpSpPr>
        <p:grpSp>
          <p:nvGrpSpPr>
            <p:cNvPr id="12" name="Группа 11"/>
            <p:cNvGrpSpPr/>
            <p:nvPr/>
          </p:nvGrpSpPr>
          <p:grpSpPr>
            <a:xfrm rot="8158381">
              <a:off x="6160910" y="2066568"/>
              <a:ext cx="2537218" cy="1281087"/>
              <a:chOff x="5484839" y="2286504"/>
              <a:chExt cx="2499620" cy="1758170"/>
            </a:xfrm>
          </p:grpSpPr>
          <p:sp>
            <p:nvSpPr>
              <p:cNvPr id="4" name="Овал 3"/>
              <p:cNvSpPr/>
              <p:nvPr/>
            </p:nvSpPr>
            <p:spPr>
              <a:xfrm rot="16438184">
                <a:off x="5484839" y="3809859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 rot="16438184">
                <a:off x="6235042" y="2286504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 rot="16438184">
                <a:off x="7841583" y="3901798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rot="11038184" flipH="1">
                <a:off x="5609908" y="2333802"/>
                <a:ext cx="642942" cy="15716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stCxn id="4" idx="4"/>
                <a:endCxn id="6" idx="0"/>
              </p:cNvCxnSpPr>
              <p:nvPr/>
            </p:nvCxnSpPr>
            <p:spPr>
              <a:xfrm rot="11038184" flipH="1">
                <a:off x="5627360" y="3891547"/>
                <a:ext cx="2214578" cy="7143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>
                <a:stCxn id="6" idx="7"/>
                <a:endCxn id="5" idx="3"/>
              </p:cNvCxnSpPr>
              <p:nvPr/>
            </p:nvCxnSpPr>
            <p:spPr>
              <a:xfrm rot="238184" flipH="1" flipV="1">
                <a:off x="6303009" y="2466004"/>
                <a:ext cx="1613484" cy="139917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7643834" y="92867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8" y="307181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1024" y="278605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 rot="1913703">
              <a:off x="6004786" y="4145454"/>
              <a:ext cx="2537218" cy="1281087"/>
              <a:chOff x="5484839" y="2286504"/>
              <a:chExt cx="2499620" cy="1758170"/>
            </a:xfrm>
          </p:grpSpPr>
          <p:sp>
            <p:nvSpPr>
              <p:cNvPr id="17" name="Овал 16"/>
              <p:cNvSpPr/>
              <p:nvPr/>
            </p:nvSpPr>
            <p:spPr>
              <a:xfrm rot="16438184">
                <a:off x="5484839" y="3809859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rot="16438184">
                <a:off x="6235042" y="2286504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 rot="16438184">
                <a:off x="7841583" y="3901798"/>
                <a:ext cx="142876" cy="1428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 rot="11038184" flipH="1">
                <a:off x="5609908" y="2333802"/>
                <a:ext cx="642942" cy="1571636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stCxn id="17" idx="4"/>
                <a:endCxn id="19" idx="0"/>
              </p:cNvCxnSpPr>
              <p:nvPr/>
            </p:nvCxnSpPr>
            <p:spPr>
              <a:xfrm rot="11038184" flipH="1">
                <a:off x="5627360" y="3891547"/>
                <a:ext cx="2214578" cy="71438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stCxn id="19" idx="7"/>
                <a:endCxn id="18" idx="3"/>
              </p:cNvCxnSpPr>
              <p:nvPr/>
            </p:nvCxnSpPr>
            <p:spPr>
              <a:xfrm rot="238184" flipH="1" flipV="1">
                <a:off x="6303009" y="2466004"/>
                <a:ext cx="1613484" cy="139917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5357818" y="457200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72462" y="5500702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43768" y="357187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</a:rPr>
              <a:t>Доказательство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5072098" cy="5072098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Так как угол А = углу А₁ , то треугольник  АВС можно наложить на треугольник А₁В₁С₁ так, что вершина А совместится с вершиной А₁ , а стороны АВ и АС </a:t>
            </a:r>
            <a:r>
              <a:rPr lang="ru-RU" sz="2400" dirty="0" err="1" smtClean="0">
                <a:solidFill>
                  <a:srgbClr val="800000"/>
                </a:solidFill>
              </a:rPr>
              <a:t>наложатся</a:t>
            </a:r>
            <a:r>
              <a:rPr lang="ru-RU" sz="2400" dirty="0" smtClean="0">
                <a:solidFill>
                  <a:srgbClr val="800000"/>
                </a:solidFill>
              </a:rPr>
              <a:t> соответственно на лучи А₁В₁ и А₁С₁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Поскольку АВ = А₁В₁, АС=А₁С₁ , то сторона АВ совместится со стороной А₁В₁ , а сторона АС – со стороной А₁С₁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 rot="2996565">
            <a:off x="8017917" y="1285480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996565">
            <a:off x="8241836" y="2612806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996565">
            <a:off x="6251343" y="2899880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6"/>
          <p:cNvCxnSpPr/>
          <p:nvPr/>
        </p:nvCxnSpPr>
        <p:spPr>
          <a:xfrm rot="19196565" flipH="1">
            <a:off x="7855623" y="1449073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9" idx="4"/>
            <a:endCxn id="21" idx="0"/>
          </p:cNvCxnSpPr>
          <p:nvPr/>
        </p:nvCxnSpPr>
        <p:spPr>
          <a:xfrm rot="19196565" flipH="1">
            <a:off x="6062739" y="2139166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21" idx="7"/>
            <a:endCxn id="20" idx="3"/>
          </p:cNvCxnSpPr>
          <p:nvPr/>
        </p:nvCxnSpPr>
        <p:spPr>
          <a:xfrm rot="8396565" flipH="1" flipV="1">
            <a:off x="6479766" y="2319106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58148" y="64291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3900" y="26431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18351887">
            <a:off x="6073170" y="4381386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8351887">
            <a:off x="7306164" y="38413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351887">
            <a:off x="8068787" y="5702213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2951887" flipH="1">
            <a:off x="6415414" y="3611289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4"/>
            <a:endCxn id="15" idx="0"/>
          </p:cNvCxnSpPr>
          <p:nvPr/>
        </p:nvCxnSpPr>
        <p:spPr>
          <a:xfrm rot="12951887" flipH="1">
            <a:off x="5999088" y="5088285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7"/>
            <a:endCxn id="14" idx="3"/>
          </p:cNvCxnSpPr>
          <p:nvPr/>
        </p:nvCxnSpPr>
        <p:spPr>
          <a:xfrm rot="2151887" flipH="1" flipV="1">
            <a:off x="6920652" y="4334536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457200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33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44" y="342900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358082" y="1785926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7286644" y="1857364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6715140" y="4857760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643702" y="4786322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6643702" y="4071942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001024" y="2000240"/>
            <a:ext cx="285752" cy="714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7929586" y="1428736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215074" y="4357694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ACC6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ACC6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</a:rPr>
              <a:t>Доказательство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5072098" cy="5072098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ru-RU" sz="2400" dirty="0" smtClean="0">
                <a:solidFill>
                  <a:srgbClr val="800000"/>
                </a:solidFill>
              </a:rPr>
              <a:t>В частности, совместятся точки В и В₁ , С и С₁</a:t>
            </a:r>
          </a:p>
          <a:p>
            <a:pPr marL="457200" indent="-457200">
              <a:buAutoNum type="arabicPeriod" startAt="3"/>
            </a:pPr>
            <a:r>
              <a:rPr lang="ru-RU" sz="2400" dirty="0" smtClean="0">
                <a:solidFill>
                  <a:srgbClr val="800000"/>
                </a:solidFill>
              </a:rPr>
              <a:t> Следовательно, совместятся стороны ВС и В₁С₁ . </a:t>
            </a:r>
          </a:p>
          <a:p>
            <a:pPr marL="457200" indent="-457200">
              <a:buAutoNum type="arabicPeriod" startAt="3"/>
            </a:pPr>
            <a:r>
              <a:rPr lang="ru-RU" sz="2400" dirty="0" smtClean="0">
                <a:solidFill>
                  <a:srgbClr val="800000"/>
                </a:solidFill>
              </a:rPr>
              <a:t> Итак, треугольники АВС и АВС полностью совместятся, значит, они равны</a:t>
            </a:r>
          </a:p>
          <a:p>
            <a:pPr marL="457200" indent="-457200">
              <a:buAutoNum type="arabicPeriod" startAt="3"/>
            </a:pPr>
            <a:r>
              <a:rPr lang="ru-RU" sz="2400" b="1" dirty="0" smtClean="0">
                <a:solidFill>
                  <a:srgbClr val="800000"/>
                </a:solidFill>
              </a:rPr>
              <a:t>Теорема доказана. 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 rot="2996565">
            <a:off x="8017917" y="1285480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 rot="2996565">
            <a:off x="8241836" y="2612806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rot="2996565">
            <a:off x="6251343" y="2899880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6"/>
          <p:cNvCxnSpPr/>
          <p:nvPr/>
        </p:nvCxnSpPr>
        <p:spPr>
          <a:xfrm rot="19196565" flipH="1">
            <a:off x="7855623" y="1449073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9" idx="4"/>
            <a:endCxn id="21" idx="0"/>
          </p:cNvCxnSpPr>
          <p:nvPr/>
        </p:nvCxnSpPr>
        <p:spPr>
          <a:xfrm rot="19196565" flipH="1">
            <a:off x="6062739" y="2139166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21" idx="7"/>
            <a:endCxn id="20" idx="3"/>
          </p:cNvCxnSpPr>
          <p:nvPr/>
        </p:nvCxnSpPr>
        <p:spPr>
          <a:xfrm rot="8396565" flipH="1" flipV="1">
            <a:off x="6479766" y="2319106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86710" y="78579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307181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3900" y="26431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18351887">
            <a:off x="6073170" y="4381386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8351887">
            <a:off x="7306164" y="38413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18351887">
            <a:off x="8068787" y="5702213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2951887" flipH="1">
            <a:off x="6415414" y="3611289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3" idx="4"/>
            <a:endCxn id="15" idx="0"/>
          </p:cNvCxnSpPr>
          <p:nvPr/>
        </p:nvCxnSpPr>
        <p:spPr>
          <a:xfrm rot="12951887" flipH="1">
            <a:off x="5999088" y="5088285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5" idx="7"/>
            <a:endCxn id="14" idx="3"/>
          </p:cNvCxnSpPr>
          <p:nvPr/>
        </p:nvCxnSpPr>
        <p:spPr>
          <a:xfrm rot="2151887" flipH="1" flipV="1">
            <a:off x="6920652" y="4334536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0694" y="442913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33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44" y="342900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7358082" y="1785926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7286644" y="1857364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6715140" y="4857760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643702" y="4786322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6643702" y="4071942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001024" y="2000240"/>
            <a:ext cx="285752" cy="714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7929586" y="1428736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215074" y="4357694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ru-RU" i="1" u="sng" dirty="0" smtClean="0">
                <a:solidFill>
                  <a:srgbClr val="800000"/>
                </a:solidFill>
              </a:rPr>
              <a:t>Теорема: 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</a:t>
            </a:r>
            <a:r>
              <a:rPr lang="ru-RU" dirty="0" smtClean="0"/>
              <a:t>.</a:t>
            </a:r>
            <a:endParaRPr lang="ru-RU" i="1" u="sng" dirty="0" smtClean="0">
              <a:solidFill>
                <a:srgbClr val="8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291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  <a:ea typeface="+mj-ea"/>
                <a:cs typeface="+mj-cs"/>
              </a:rPr>
              <a:t>Второй</a:t>
            </a:r>
            <a:r>
              <a:rPr kumimoji="0" lang="ru-RU" sz="66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признак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43900" y="26431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1533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500694" y="642918"/>
            <a:ext cx="3071834" cy="5183861"/>
            <a:chOff x="5500694" y="642918"/>
            <a:chExt cx="3071834" cy="5183861"/>
          </a:xfrm>
        </p:grpSpPr>
        <p:sp>
          <p:nvSpPr>
            <p:cNvPr id="26" name="Овал 25"/>
            <p:cNvSpPr/>
            <p:nvPr/>
          </p:nvSpPr>
          <p:spPr>
            <a:xfrm rot="2996565">
              <a:off x="8017917" y="12854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996565">
              <a:off x="8241836" y="261280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 rot="2996565">
              <a:off x="6251343" y="28998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6"/>
            <p:cNvCxnSpPr/>
            <p:nvPr/>
          </p:nvCxnSpPr>
          <p:spPr>
            <a:xfrm rot="19196565" flipH="1">
              <a:off x="7855623" y="1449073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26" idx="4"/>
              <a:endCxn id="28" idx="0"/>
            </p:cNvCxnSpPr>
            <p:nvPr/>
          </p:nvCxnSpPr>
          <p:spPr>
            <a:xfrm rot="19196565" flipH="1">
              <a:off x="6062739" y="2139166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8" idx="7"/>
              <a:endCxn id="27" idx="3"/>
            </p:cNvCxnSpPr>
            <p:nvPr/>
          </p:nvCxnSpPr>
          <p:spPr>
            <a:xfrm rot="8396565" flipH="1" flipV="1">
              <a:off x="6479766" y="231910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858148" y="64291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57884" y="292893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 rot="18351887">
              <a:off x="6073170" y="438138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18351887">
              <a:off x="7306164" y="3841332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8351887">
              <a:off x="8068787" y="5702213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12951887" flipH="1">
              <a:off x="6415414" y="3611289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5" idx="4"/>
              <a:endCxn id="37" idx="0"/>
            </p:cNvCxnSpPr>
            <p:nvPr/>
          </p:nvCxnSpPr>
          <p:spPr>
            <a:xfrm rot="12951887" flipH="1">
              <a:off x="5999088" y="5088285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7" idx="7"/>
              <a:endCxn id="36" idx="3"/>
            </p:cNvCxnSpPr>
            <p:nvPr/>
          </p:nvCxnSpPr>
          <p:spPr>
            <a:xfrm rot="2151887" flipH="1" flipV="1">
              <a:off x="6920652" y="433453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00694" y="457200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86644" y="342900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7358082" y="1785926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 flipV="1">
              <a:off x="6715140" y="4857760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>
              <a:off x="7929586" y="1428736"/>
              <a:ext cx="214314" cy="21431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6215074" y="4357694"/>
              <a:ext cx="214314" cy="21431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6357950" y="2786058"/>
              <a:ext cx="214314" cy="21431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7858148" y="5500702"/>
              <a:ext cx="214314" cy="21431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</a:rPr>
              <a:t>Доказательство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5072098" cy="5072098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Рассмотрим  ∆АВС и ∆А₁В₁С₁ , у которых АВ=А₁В₁, угол А= углу А1, угол В = углу В1. Докажем, что ∆АВС= ∆А₁В₁С₁.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Наложим  ∆АВС на ∆А₁В₁С₁, так, чтобы вершина А совместилась с вершиною А₁, сторона АВ совместилась с равной ей стороной  А₁В₁, а вершины С и С₁ оказались по одну сторону от прямой А₁В₁. 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rot="2996565">
            <a:off x="8017917" y="15712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2996565">
            <a:off x="8241836" y="2898558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2996565">
            <a:off x="6251343" y="31856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6"/>
          <p:cNvCxnSpPr/>
          <p:nvPr/>
        </p:nvCxnSpPr>
        <p:spPr>
          <a:xfrm rot="19196565" flipH="1">
            <a:off x="7855623" y="1734825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2" idx="4"/>
            <a:endCxn id="35" idx="0"/>
          </p:cNvCxnSpPr>
          <p:nvPr/>
        </p:nvCxnSpPr>
        <p:spPr>
          <a:xfrm rot="19196565" flipH="1">
            <a:off x="6062739" y="2424918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5" idx="7"/>
            <a:endCxn id="33" idx="3"/>
          </p:cNvCxnSpPr>
          <p:nvPr/>
        </p:nvCxnSpPr>
        <p:spPr>
          <a:xfrm rot="8396565" flipH="1" flipV="1">
            <a:off x="6479766" y="2604858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58148" y="9286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57884" y="321468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 rot="18351887">
            <a:off x="6073170" y="4667138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8351887">
            <a:off x="7306164" y="4127084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18351887">
            <a:off x="8068787" y="5987965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2951887" flipH="1">
            <a:off x="6415414" y="3897041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1" idx="4"/>
            <a:endCxn id="43" idx="0"/>
          </p:cNvCxnSpPr>
          <p:nvPr/>
        </p:nvCxnSpPr>
        <p:spPr>
          <a:xfrm rot="12951887" flipH="1">
            <a:off x="5999088" y="5374037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3" idx="7"/>
            <a:endCxn id="42" idx="3"/>
          </p:cNvCxnSpPr>
          <p:nvPr/>
        </p:nvCxnSpPr>
        <p:spPr>
          <a:xfrm rot="2151887" flipH="1" flipV="1">
            <a:off x="6920652" y="4620288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00694" y="485776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86644" y="37147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7358082" y="2071678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6715140" y="5143512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7929586" y="1714488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215074" y="4643446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357950" y="3071810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858148" y="5786454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821533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429620" y="26431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</a:t>
            </a:r>
            <a:endParaRPr lang="ru-RU" sz="36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</a:rPr>
              <a:t>Доказательство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5072098" cy="5643602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Так как угол А= углу А₁ и угол         В = углу В₁, то сторона АС </a:t>
            </a:r>
            <a:r>
              <a:rPr lang="ru-RU" sz="2400" dirty="0" err="1" smtClean="0">
                <a:solidFill>
                  <a:srgbClr val="800000"/>
                </a:solidFill>
              </a:rPr>
              <a:t>наложится</a:t>
            </a:r>
            <a:r>
              <a:rPr lang="ru-RU" sz="2400" dirty="0" smtClean="0">
                <a:solidFill>
                  <a:srgbClr val="800000"/>
                </a:solidFill>
              </a:rPr>
              <a:t> на луч А₁С₁, а сторона ВС- на луч В₁С₁. 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Поэтому вершина С - общая точка сторон АС и ВС - окажется лежащей как на луче А₁С₁, так и на луче В₁С₁ и, следовательно, совместятся с общей точкой этих лучей - вершиной С. 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Значит совместятся стороны АС и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800000"/>
                </a:solidFill>
              </a:rPr>
              <a:t>                            А₁С₁, АС и В₁С₁.</a:t>
            </a:r>
            <a:r>
              <a:rPr lang="ru-RU" sz="2400" dirty="0" smtClean="0"/>
              <a:t> 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800000"/>
                </a:solidFill>
              </a:rPr>
              <a:t>                               </a:t>
            </a:r>
            <a:r>
              <a:rPr lang="ru-RU" sz="2400" b="1" dirty="0" smtClean="0">
                <a:solidFill>
                  <a:srgbClr val="800000"/>
                </a:solidFill>
              </a:rPr>
              <a:t>Теорема доказана.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rot="2996565">
            <a:off x="8017917" y="15712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rot="2996565">
            <a:off x="8241836" y="2898558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2996565">
            <a:off x="6251343" y="3185632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6"/>
          <p:cNvCxnSpPr/>
          <p:nvPr/>
        </p:nvCxnSpPr>
        <p:spPr>
          <a:xfrm rot="19196565" flipH="1">
            <a:off x="7855623" y="1734825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2" idx="4"/>
            <a:endCxn id="35" idx="0"/>
          </p:cNvCxnSpPr>
          <p:nvPr/>
        </p:nvCxnSpPr>
        <p:spPr>
          <a:xfrm rot="19196565" flipH="1">
            <a:off x="6062739" y="2424918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5" idx="7"/>
            <a:endCxn id="33" idx="3"/>
          </p:cNvCxnSpPr>
          <p:nvPr/>
        </p:nvCxnSpPr>
        <p:spPr>
          <a:xfrm rot="8396565" flipH="1" flipV="1">
            <a:off x="6479766" y="2604858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858148" y="9286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57884" y="321468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 rot="18351887">
            <a:off x="6073170" y="4667138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8351887">
            <a:off x="7306164" y="4127084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18351887">
            <a:off x="8068787" y="5987965"/>
            <a:ext cx="104106" cy="14502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12951887" flipH="1">
            <a:off x="6415414" y="3897041"/>
            <a:ext cx="652613" cy="11451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1" idx="4"/>
            <a:endCxn id="43" idx="0"/>
          </p:cNvCxnSpPr>
          <p:nvPr/>
        </p:nvCxnSpPr>
        <p:spPr>
          <a:xfrm rot="12951887" flipH="1">
            <a:off x="5999088" y="5374037"/>
            <a:ext cx="2247888" cy="520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43" idx="7"/>
            <a:endCxn id="42" idx="3"/>
          </p:cNvCxnSpPr>
          <p:nvPr/>
        </p:nvCxnSpPr>
        <p:spPr>
          <a:xfrm rot="2151887" flipH="1" flipV="1">
            <a:off x="6920652" y="4620288"/>
            <a:ext cx="1637753" cy="101949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00694" y="485776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А₁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86644" y="37147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7358082" y="2071678"/>
            <a:ext cx="214314" cy="21431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 flipV="1">
            <a:off x="6715140" y="5143512"/>
            <a:ext cx="214314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7929586" y="1714488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6215074" y="4643446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357950" y="3071810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858148" y="5786454"/>
            <a:ext cx="214314" cy="21431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821533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В₁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429620" y="264318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С</a:t>
            </a:r>
            <a:endParaRPr lang="ru-RU" sz="36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86370" cy="4525963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ru-RU" i="1" u="sng" dirty="0" smtClean="0">
                <a:solidFill>
                  <a:srgbClr val="800000"/>
                </a:solidFill>
              </a:rPr>
              <a:t>Теорема: </a:t>
            </a:r>
          </a:p>
          <a:p>
            <a:pPr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Если три стороны одного треугольника равны соответственно трем сторонам другого треугольника, то такие треугольники равны.</a:t>
            </a:r>
            <a:endParaRPr lang="ru-RU" sz="2800" u="sng" dirty="0" smtClean="0">
              <a:solidFill>
                <a:srgbClr val="8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4291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Третий признак</a:t>
            </a: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5500694" y="642918"/>
            <a:ext cx="3429024" cy="5361239"/>
            <a:chOff x="5500694" y="642918"/>
            <a:chExt cx="3429024" cy="5361239"/>
          </a:xfrm>
        </p:grpSpPr>
        <p:sp>
          <p:nvSpPr>
            <p:cNvPr id="34" name="TextBox 33"/>
            <p:cNvSpPr txBox="1"/>
            <p:nvPr/>
          </p:nvSpPr>
          <p:spPr>
            <a:xfrm>
              <a:off x="8143900" y="2643182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15338" y="535782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 rot="2996565">
              <a:off x="8017917" y="12854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 rot="2996565">
              <a:off x="8241836" y="261280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 rot="2996565">
              <a:off x="6251343" y="28998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6"/>
            <p:cNvCxnSpPr/>
            <p:nvPr/>
          </p:nvCxnSpPr>
          <p:spPr>
            <a:xfrm rot="19196565" flipH="1">
              <a:off x="7855623" y="1449073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26" idx="4"/>
              <a:endCxn id="28" idx="0"/>
            </p:cNvCxnSpPr>
            <p:nvPr/>
          </p:nvCxnSpPr>
          <p:spPr>
            <a:xfrm rot="19196565" flipH="1">
              <a:off x="6062739" y="2139166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>
              <a:stCxn id="28" idx="7"/>
              <a:endCxn id="27" idx="3"/>
            </p:cNvCxnSpPr>
            <p:nvPr/>
          </p:nvCxnSpPr>
          <p:spPr>
            <a:xfrm rot="8396565" flipH="1" flipV="1">
              <a:off x="6479766" y="231910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858148" y="64291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57884" y="292893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 rot="18351887">
              <a:off x="6073170" y="438138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 rot="18351887">
              <a:off x="7306164" y="3841332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 rot="18351887">
              <a:off x="8068787" y="5702213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12951887" flipH="1">
              <a:off x="6415414" y="3611289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5" idx="4"/>
              <a:endCxn id="37" idx="0"/>
            </p:cNvCxnSpPr>
            <p:nvPr/>
          </p:nvCxnSpPr>
          <p:spPr>
            <a:xfrm rot="12951887" flipH="1">
              <a:off x="5999088" y="5088285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7" idx="7"/>
              <a:endCxn id="36" idx="3"/>
            </p:cNvCxnSpPr>
            <p:nvPr/>
          </p:nvCxnSpPr>
          <p:spPr>
            <a:xfrm rot="2151887" flipH="1" flipV="1">
              <a:off x="6920652" y="433453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00694" y="457200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86644" y="342900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7358082" y="1785926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 flipV="1">
              <a:off x="6715140" y="4857760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7572396" y="4572008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7358082" y="2786058"/>
              <a:ext cx="28575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6200000" flipH="1">
              <a:off x="6750859" y="4036223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0800000" flipV="1">
              <a:off x="8001024" y="2000240"/>
              <a:ext cx="285752" cy="7143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6600" dirty="0" smtClean="0">
                <a:solidFill>
                  <a:srgbClr val="990000"/>
                </a:solidFill>
                <a:latin typeface="Monotype Corsiva" pitchFamily="66" charset="0"/>
              </a:rPr>
              <a:t>Доказательство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5786478" cy="5857892"/>
          </a:xfrm>
          <a:noFill/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Приложим ∆АВС к ∆А₁В₁С₁ так, чтобы вершины А совместилась с А₁, В с В₁, а С и С₁ оказались по разные стороны от прямой А₁В₁.</a:t>
            </a:r>
            <a:r>
              <a:rPr lang="ru-RU" sz="2400" dirty="0" smtClean="0"/>
              <a:t> 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Так как АС и А₁С₁, ВС и В₁С₁ равны, то треугольники А₁С₁С и В₁С₁С – равнобедренные. Следовательно,    угол 1 = 2,  а угол 3 = 4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Поэтому угол АСВ = А₁С₁В₁.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Итак, АС = А₁С₁ , ВС = В₁С₁ , угол С =         углу С₁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          Треугольники АВС И АВС равны по  </a:t>
            </a:r>
          </a:p>
          <a:p>
            <a:pPr marL="457200" indent="-457200">
              <a:buNone/>
            </a:pPr>
            <a:r>
              <a:rPr lang="ru-RU" sz="2400" dirty="0" smtClean="0">
                <a:solidFill>
                  <a:srgbClr val="800000"/>
                </a:solidFill>
              </a:rPr>
              <a:t>                         первому признаку равенства                                             </a:t>
            </a:r>
            <a:r>
              <a:rPr lang="ru-RU" sz="2400" b="1" dirty="0" smtClean="0">
                <a:solidFill>
                  <a:srgbClr val="8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Теорема доказана</a:t>
            </a:r>
            <a:endParaRPr lang="ru-RU" sz="2400" b="1" dirty="0">
              <a:solidFill>
                <a:srgbClr val="8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grpSp>
        <p:nvGrpSpPr>
          <p:cNvPr id="28" name="Группа 57"/>
          <p:cNvGrpSpPr/>
          <p:nvPr/>
        </p:nvGrpSpPr>
        <p:grpSpPr>
          <a:xfrm>
            <a:off x="4857752" y="714356"/>
            <a:ext cx="3429024" cy="5361239"/>
            <a:chOff x="5500694" y="642918"/>
            <a:chExt cx="3429024" cy="5361239"/>
          </a:xfrm>
        </p:grpSpPr>
        <p:sp>
          <p:nvSpPr>
            <p:cNvPr id="29" name="TextBox 28"/>
            <p:cNvSpPr txBox="1"/>
            <p:nvPr/>
          </p:nvSpPr>
          <p:spPr>
            <a:xfrm>
              <a:off x="8143900" y="2643182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5338" y="5357826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 rot="2996565">
              <a:off x="8017917" y="12854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 rot="2996565">
              <a:off x="8241836" y="261280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 rot="2996565">
              <a:off x="6251343" y="2899880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6"/>
            <p:cNvCxnSpPr/>
            <p:nvPr/>
          </p:nvCxnSpPr>
          <p:spPr>
            <a:xfrm rot="19196565" flipH="1">
              <a:off x="7855623" y="1449073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31" idx="4"/>
              <a:endCxn id="45" idx="0"/>
            </p:cNvCxnSpPr>
            <p:nvPr/>
          </p:nvCxnSpPr>
          <p:spPr>
            <a:xfrm rot="19196565" flipH="1">
              <a:off x="6062739" y="2139166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45" idx="7"/>
              <a:endCxn id="34" idx="3"/>
            </p:cNvCxnSpPr>
            <p:nvPr/>
          </p:nvCxnSpPr>
          <p:spPr>
            <a:xfrm rot="8396565" flipH="1" flipV="1">
              <a:off x="6479766" y="231910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7858148" y="64291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857884" y="292893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В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 rot="18351887">
              <a:off x="6073170" y="4381386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 rot="18351887">
              <a:off x="7306164" y="3841332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 rot="18351887">
              <a:off x="8068787" y="5702213"/>
              <a:ext cx="104106" cy="145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 rot="12951887" flipH="1">
              <a:off x="6415414" y="3611289"/>
              <a:ext cx="652613" cy="114516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63" idx="4"/>
              <a:endCxn id="65" idx="0"/>
            </p:cNvCxnSpPr>
            <p:nvPr/>
          </p:nvCxnSpPr>
          <p:spPr>
            <a:xfrm rot="12951887" flipH="1">
              <a:off x="5999088" y="5088285"/>
              <a:ext cx="2247888" cy="52053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65" idx="7"/>
              <a:endCxn id="64" idx="3"/>
            </p:cNvCxnSpPr>
            <p:nvPr/>
          </p:nvCxnSpPr>
          <p:spPr>
            <a:xfrm rot="2151887" flipH="1" flipV="1">
              <a:off x="6920652" y="4334536"/>
              <a:ext cx="1637753" cy="101949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500694" y="4572008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86644" y="342900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 rot="16200000" flipH="1">
              <a:off x="7358082" y="1785926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10800000" flipV="1">
              <a:off x="6715140" y="4857760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7572396" y="4572008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7358082" y="2786058"/>
              <a:ext cx="28575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16200000" flipH="1">
              <a:off x="6750859" y="4036223"/>
              <a:ext cx="214314" cy="142876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10800000" flipV="1">
              <a:off x="8001024" y="2000240"/>
              <a:ext cx="285752" cy="7143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Группа 115"/>
          <p:cNvGrpSpPr/>
          <p:nvPr/>
        </p:nvGrpSpPr>
        <p:grpSpPr>
          <a:xfrm>
            <a:off x="5072066" y="1714488"/>
            <a:ext cx="4286280" cy="3861041"/>
            <a:chOff x="1714480" y="2357430"/>
            <a:chExt cx="4286280" cy="3861041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2396154" y="4390401"/>
              <a:ext cx="2786084" cy="6027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10800000">
              <a:off x="2214546" y="4000504"/>
              <a:ext cx="3071834" cy="158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10800000" flipV="1">
              <a:off x="2176605" y="3000371"/>
              <a:ext cx="1609576" cy="986409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3786182" y="3000372"/>
              <a:ext cx="1428760" cy="100013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rot="5400000" flipH="1" flipV="1">
              <a:off x="3607587" y="4179099"/>
              <a:ext cx="1785950" cy="142876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16200000" flipH="1">
              <a:off x="2107389" y="4036223"/>
              <a:ext cx="1785950" cy="1571636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357554" y="2357430"/>
              <a:ext cx="20717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А₁</a:t>
              </a:r>
              <a:r>
                <a:rPr lang="en-US" sz="3600" b="1" dirty="0" smtClean="0">
                  <a:solidFill>
                    <a:srgbClr val="990000"/>
                  </a:solidFill>
                </a:rPr>
                <a:t>(</a:t>
              </a:r>
              <a:r>
                <a:rPr lang="ru-RU" sz="3600" b="1" dirty="0" smtClean="0">
                  <a:solidFill>
                    <a:srgbClr val="990000"/>
                  </a:solidFill>
                </a:rPr>
                <a:t>А</a:t>
              </a:r>
              <a:r>
                <a:rPr lang="en-US" sz="3600" b="1" dirty="0" smtClean="0">
                  <a:solidFill>
                    <a:srgbClr val="990000"/>
                  </a:solidFill>
                </a:rPr>
                <a:t>)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857620" y="5572140"/>
              <a:ext cx="20717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990000"/>
                  </a:solidFill>
                </a:rPr>
                <a:t>B</a:t>
              </a:r>
              <a:r>
                <a:rPr lang="ru-RU" sz="3600" b="1" dirty="0" smtClean="0">
                  <a:solidFill>
                    <a:srgbClr val="990000"/>
                  </a:solidFill>
                </a:rPr>
                <a:t>₁</a:t>
              </a:r>
              <a:r>
                <a:rPr lang="en-US" sz="3600" b="1" dirty="0" smtClean="0">
                  <a:solidFill>
                    <a:srgbClr val="990000"/>
                  </a:solidFill>
                </a:rPr>
                <a:t>(B)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714480" y="364331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286380" y="364331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990000"/>
                  </a:solidFill>
                </a:rPr>
                <a:t>С₁</a:t>
              </a:r>
              <a:endParaRPr lang="ru-RU" sz="3600" b="1" dirty="0">
                <a:solidFill>
                  <a:srgbClr val="990000"/>
                </a:solidFill>
              </a:endParaRPr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 rot="16200000" flipH="1">
              <a:off x="2857488" y="3357562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16200000" flipH="1">
              <a:off x="4429124" y="4786322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4393405" y="3393281"/>
              <a:ext cx="285752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6200000" flipH="1">
              <a:off x="4500562" y="4714884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786050" y="4643446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2857488" y="4714884"/>
              <a:ext cx="214314" cy="21431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571736" y="364331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0000"/>
                  </a:solidFill>
                </a:rPr>
                <a:t>1</a:t>
              </a:r>
              <a:endParaRPr lang="ru-RU" sz="2400" b="1" dirty="0">
                <a:solidFill>
                  <a:srgbClr val="99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572000" y="364331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0000"/>
                  </a:solidFill>
                </a:rPr>
                <a:t>2</a:t>
              </a:r>
              <a:endParaRPr lang="ru-RU" sz="2400" b="1" dirty="0">
                <a:solidFill>
                  <a:srgbClr val="9900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00298" y="400050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0000"/>
                  </a:solidFill>
                </a:rPr>
                <a:t>3</a:t>
              </a:r>
              <a:endParaRPr lang="ru-RU" sz="2400" b="1" dirty="0">
                <a:solidFill>
                  <a:srgbClr val="99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643438" y="4000504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990000"/>
                  </a:solidFill>
                </a:rPr>
                <a:t>4</a:t>
              </a:r>
              <a:endParaRPr lang="ru-RU" sz="2400" b="1" dirty="0">
                <a:solidFill>
                  <a:srgbClr val="99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436</TotalTime>
  <Words>567</Words>
  <Application>Microsoft Office PowerPoint</Application>
  <PresentationFormat>Экран (4:3)</PresentationFormat>
  <Paragraphs>123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TS101908700</vt:lpstr>
      <vt:lpstr>Признаки равенства треугольников</vt:lpstr>
      <vt:lpstr>Слайд 2</vt:lpstr>
      <vt:lpstr>Доказательство </vt:lpstr>
      <vt:lpstr>Доказательство </vt:lpstr>
      <vt:lpstr>Слайд 5</vt:lpstr>
      <vt:lpstr>Доказательство </vt:lpstr>
      <vt:lpstr>Доказательство </vt:lpstr>
      <vt:lpstr>Слайд 8</vt:lpstr>
      <vt:lpstr>Доказательство </vt:lpstr>
      <vt:lpstr>Задача № 1</vt:lpstr>
      <vt:lpstr>Задача № 2</vt:lpstr>
      <vt:lpstr>Задача № 3</vt:lpstr>
      <vt:lpstr>Спасибо за внимание!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равенства треугольников</dc:title>
  <dc:subject>Шаблон оформления</dc:subject>
  <dc:creator>123</dc:creator>
  <cp:keywords/>
  <dc:description>Шаблон оформления
Корпорация Майкрософт</dc:description>
  <cp:lastModifiedBy>123</cp:lastModifiedBy>
  <cp:revision>44</cp:revision>
  <dcterms:created xsi:type="dcterms:W3CDTF">2013-10-06T10:28:34Z</dcterms:created>
  <dcterms:modified xsi:type="dcterms:W3CDTF">2013-10-07T05:25:35Z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