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57" r:id="rId4"/>
    <p:sldId id="259" r:id="rId5"/>
    <p:sldId id="285" r:id="rId6"/>
    <p:sldId id="260" r:id="rId7"/>
    <p:sldId id="286" r:id="rId8"/>
    <p:sldId id="261" r:id="rId9"/>
    <p:sldId id="287" r:id="rId10"/>
    <p:sldId id="262" r:id="rId11"/>
    <p:sldId id="263" r:id="rId12"/>
    <p:sldId id="288" r:id="rId13"/>
    <p:sldId id="289" r:id="rId14"/>
    <p:sldId id="290" r:id="rId15"/>
    <p:sldId id="291" r:id="rId16"/>
    <p:sldId id="282" r:id="rId17"/>
    <p:sldId id="264" r:id="rId18"/>
    <p:sldId id="265" r:id="rId19"/>
    <p:sldId id="272" r:id="rId20"/>
    <p:sldId id="273" r:id="rId21"/>
    <p:sldId id="281" r:id="rId22"/>
    <p:sldId id="266" r:id="rId23"/>
    <p:sldId id="267" r:id="rId24"/>
    <p:sldId id="268" r:id="rId25"/>
    <p:sldId id="269" r:id="rId26"/>
    <p:sldId id="274" r:id="rId27"/>
    <p:sldId id="275" r:id="rId28"/>
    <p:sldId id="276" r:id="rId29"/>
    <p:sldId id="280" r:id="rId30"/>
    <p:sldId id="292" r:id="rId31"/>
    <p:sldId id="293" r:id="rId32"/>
    <p:sldId id="294" r:id="rId33"/>
    <p:sldId id="295" r:id="rId34"/>
    <p:sldId id="296" r:id="rId35"/>
    <p:sldId id="297" r:id="rId36"/>
    <p:sldId id="278" r:id="rId37"/>
    <p:sldId id="271" r:id="rId38"/>
    <p:sldId id="279" r:id="rId39"/>
    <p:sldId id="283"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4547309-8D9E-4420-A64C-6D096817EE91}" type="datetimeFigureOut">
              <a:rPr lang="ru-RU" smtClean="0"/>
              <a:pPr/>
              <a:t>31.03.2014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8C9FE3-7045-427C-85EE-88AF13B908F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47309-8D9E-4420-A64C-6D096817EE91}" type="datetimeFigureOut">
              <a:rPr lang="ru-RU" smtClean="0"/>
              <a:pPr/>
              <a:t>31.03.2014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C9FE3-7045-427C-85EE-88AF13B908F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www.fipi.ru/view/sections/228/docs/660.html" TargetMode="External"/><Relationship Id="rId2" Type="http://schemas.openxmlformats.org/officeDocument/2006/relationships/hyperlink" Target="http://www.fipi.ru/view/sections/226/docs/627.html" TargetMode="External"/><Relationship Id="rId1" Type="http://schemas.openxmlformats.org/officeDocument/2006/relationships/slideLayout" Target="../slideLayouts/slideLayout6.xml"/><Relationship Id="rId4" Type="http://schemas.openxmlformats.org/officeDocument/2006/relationships/hyperlink" Target="http://galinabogacheva.livejournal.com/" TargetMode="Externa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Телекоммуникационные технологии</a:t>
            </a:r>
            <a:endParaRPr lang="ru-RU" dirty="0"/>
          </a:p>
        </p:txBody>
      </p:sp>
      <p:sp>
        <p:nvSpPr>
          <p:cNvPr id="4" name="Подзаголовок 2"/>
          <p:cNvSpPr>
            <a:spLocks noGrp="1"/>
          </p:cNvSpPr>
          <p:nvPr>
            <p:ph type="subTitle" idx="1"/>
          </p:nvPr>
        </p:nvSpPr>
        <p:spPr>
          <a:xfrm>
            <a:off x="1371600" y="4214818"/>
            <a:ext cx="6400800" cy="1423982"/>
          </a:xfrm>
        </p:spPr>
        <p:txBody>
          <a:bodyPr>
            <a:normAutofit/>
          </a:bodyPr>
          <a:lstStyle/>
          <a:p>
            <a:r>
              <a:rPr lang="ru-RU" dirty="0" smtClean="0">
                <a:solidFill>
                  <a:schemeClr val="tx1"/>
                </a:solidFill>
              </a:rPr>
              <a:t>Учитель – Богачёва Г.В.</a:t>
            </a:r>
            <a:endParaRPr lang="en-US" dirty="0" smtClean="0">
              <a:solidFill>
                <a:schemeClr val="tx1"/>
              </a:solidFill>
            </a:endParaRPr>
          </a:p>
          <a:p>
            <a:r>
              <a:rPr lang="ru-RU" dirty="0" smtClean="0">
                <a:solidFill>
                  <a:schemeClr val="tx1"/>
                </a:solidFill>
              </a:rPr>
              <a:t>Лицей № 144 Санкт-Петербурга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7048083"/>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5.1 Скорость асинхронной передачи данных через </a:t>
            </a:r>
            <a:r>
              <a:rPr lang="en-US" sz="2400" dirty="0" smtClean="0">
                <a:latin typeface="Times New Roman" pitchFamily="18" charset="0"/>
                <a:cs typeface="Times New Roman" pitchFamily="18" charset="0"/>
              </a:rPr>
              <a:t>IrDA-</a:t>
            </a:r>
            <a:r>
              <a:rPr lang="ru-RU" sz="2400" dirty="0" smtClean="0">
                <a:latin typeface="Times New Roman" pitchFamily="18" charset="0"/>
                <a:cs typeface="Times New Roman" pitchFamily="18" charset="0"/>
              </a:rPr>
              <a:t>порт равна 2048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Определите время передачи через данное соединение файла размером 30 килобайт.</a:t>
            </a:r>
          </a:p>
          <a:p>
            <a:pPr marL="457200" indent="-457200">
              <a:buAutoNum type="arabicParenR"/>
            </a:pPr>
            <a:r>
              <a:rPr lang="ru-RU" sz="2400" dirty="0" smtClean="0">
                <a:latin typeface="Times New Roman" pitchFamily="18" charset="0"/>
                <a:cs typeface="Times New Roman" pitchFamily="18" charset="0"/>
              </a:rPr>
              <a:t>1 минуту 	2) 2 минуты	  3) 4 минуты    4) 8 минут</a:t>
            </a:r>
          </a:p>
          <a:p>
            <a:pPr marL="457200" indent="-457200">
              <a:spcBef>
                <a:spcPts val="600"/>
              </a:spcBef>
              <a:spcAft>
                <a:spcPts val="600"/>
              </a:spcAft>
            </a:pPr>
            <a:r>
              <a:rPr lang="ru-RU" sz="2400" b="1" dirty="0" smtClean="0">
                <a:latin typeface="Times New Roman" pitchFamily="18" charset="0"/>
                <a:cs typeface="Times New Roman" pitchFamily="18" charset="0"/>
              </a:rPr>
              <a:t>Решение</a:t>
            </a:r>
          </a:p>
          <a:p>
            <a:pPr marL="457200" algn="just"/>
            <a:r>
              <a:rPr lang="ru-RU" sz="2400" dirty="0" smtClean="0">
                <a:latin typeface="Times New Roman" pitchFamily="18" charset="0"/>
                <a:cs typeface="Times New Roman" pitchFamily="18" charset="0"/>
              </a:rPr>
              <a:t>Переводим количество информации в байты (умножаем на 8), переводим в килобайты (умножаем на 1024), делим на скорость, получаем время в секундах.</a:t>
            </a: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r>
              <a:rPr lang="ru-RU" sz="2400" dirty="0" smtClean="0">
                <a:latin typeface="Times New Roman" pitchFamily="18" charset="0"/>
                <a:cs typeface="Times New Roman" pitchFamily="18" charset="0"/>
              </a:rPr>
              <a:t>Дробь сокращаем, затем считаем. Секунды переводим в минуты.</a:t>
            </a:r>
          </a:p>
          <a:p>
            <a:pPr>
              <a:spcBef>
                <a:spcPts val="1200"/>
              </a:spcBef>
            </a:pPr>
            <a:r>
              <a:rPr lang="ru-RU" sz="2400" dirty="0" smtClean="0">
                <a:latin typeface="Times New Roman" pitchFamily="18" charset="0"/>
                <a:cs typeface="Times New Roman" pitchFamily="18" charset="0"/>
              </a:rPr>
              <a:t>Ответ: 2</a:t>
            </a:r>
          </a:p>
          <a:p>
            <a:pPr marL="457200" indent="-457200"/>
            <a:endParaRPr lang="ru-RU" sz="2400" dirty="0" smtClean="0"/>
          </a:p>
          <a:p>
            <a:pPr marL="457200" indent="-457200"/>
            <a:endParaRPr lang="ru-RU" sz="2400" dirty="0" smtClean="0">
              <a:latin typeface="Times New Roman" pitchFamily="18" charset="0"/>
              <a:cs typeface="Times New Roman" pitchFamily="18" charset="0"/>
            </a:endParaRPr>
          </a:p>
          <a:p>
            <a:pPr marL="457200" indent="-457200"/>
            <a:endParaRPr lang="ru-RU" sz="2400" dirty="0" smtClean="0">
              <a:latin typeface="Times New Roman" pitchFamily="18" charset="0"/>
              <a:cs typeface="Times New Roman" pitchFamily="18" charset="0"/>
            </a:endParaRPr>
          </a:p>
        </p:txBody>
      </p:sp>
      <p:graphicFrame>
        <p:nvGraphicFramePr>
          <p:cNvPr id="7170" name="Object 2"/>
          <p:cNvGraphicFramePr>
            <a:graphicFrameLocks noChangeAspect="1"/>
          </p:cNvGraphicFramePr>
          <p:nvPr/>
        </p:nvGraphicFramePr>
        <p:xfrm>
          <a:off x="1643042" y="3929066"/>
          <a:ext cx="4232275" cy="898525"/>
        </p:xfrm>
        <a:graphic>
          <a:graphicData uri="http://schemas.openxmlformats.org/presentationml/2006/ole">
            <p:oleObj spid="_x0000_s7170" name="Формула" r:id="rId3" imgW="1854000" imgH="39348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5632311"/>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5.2 Скорость асинхронной передачи данных через </a:t>
            </a:r>
            <a:r>
              <a:rPr lang="en-US" sz="2400" dirty="0" smtClean="0">
                <a:latin typeface="Times New Roman" pitchFamily="18" charset="0"/>
                <a:cs typeface="Times New Roman" pitchFamily="18" charset="0"/>
              </a:rPr>
              <a:t>IrDA-</a:t>
            </a:r>
            <a:r>
              <a:rPr lang="ru-RU" sz="2400" dirty="0" smtClean="0">
                <a:latin typeface="Times New Roman" pitchFamily="18" charset="0"/>
                <a:cs typeface="Times New Roman" pitchFamily="18" charset="0"/>
              </a:rPr>
              <a:t>порт равна 4096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Определите время передачи через данное соединение файла размером 30 килобайт.</a:t>
            </a:r>
          </a:p>
          <a:p>
            <a:pPr marL="457200" indent="-457200">
              <a:buAutoNum type="arabicParenR"/>
            </a:pPr>
            <a:r>
              <a:rPr lang="ru-RU" sz="2400" dirty="0" smtClean="0">
                <a:latin typeface="Times New Roman" pitchFamily="18" charset="0"/>
                <a:cs typeface="Times New Roman" pitchFamily="18" charset="0"/>
              </a:rPr>
              <a:t>1 минуту 	2) 2 минуты	  3) 4 минуты    4) 8 минут</a:t>
            </a:r>
          </a:p>
          <a:p>
            <a:pPr marL="457200" indent="-457200"/>
            <a:r>
              <a:rPr lang="ru-RU" sz="2400" dirty="0" smtClean="0"/>
              <a:t>Ответ: 1</a:t>
            </a:r>
            <a:endParaRPr lang="ru-RU" sz="2400" dirty="0" smtClean="0">
              <a:latin typeface="Times New Roman" pitchFamily="18" charset="0"/>
              <a:cs typeface="Times New Roman" pitchFamily="18" charset="0"/>
            </a:endParaRPr>
          </a:p>
          <a:p>
            <a:pPr marL="457200" indent="-457200" algn="just"/>
            <a:r>
              <a:rPr lang="ru-RU" sz="2400" dirty="0" smtClean="0">
                <a:latin typeface="Times New Roman" pitchFamily="18" charset="0"/>
                <a:cs typeface="Times New Roman" pitchFamily="18" charset="0"/>
              </a:rPr>
              <a:t>5.3 Скорость асинхронной передачи данных через </a:t>
            </a:r>
            <a:r>
              <a:rPr lang="en-US" sz="2400" dirty="0" smtClean="0">
                <a:latin typeface="Times New Roman" pitchFamily="18" charset="0"/>
                <a:cs typeface="Times New Roman" pitchFamily="18" charset="0"/>
              </a:rPr>
              <a:t>IrDA-</a:t>
            </a:r>
            <a:r>
              <a:rPr lang="ru-RU" sz="2400" dirty="0" smtClean="0">
                <a:latin typeface="Times New Roman" pitchFamily="18" charset="0"/>
                <a:cs typeface="Times New Roman" pitchFamily="18" charset="0"/>
              </a:rPr>
              <a:t>порт равна 1024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Определите время передачи через данное соединение файла размером 30 килобайт.</a:t>
            </a:r>
          </a:p>
          <a:p>
            <a:pPr marL="457200" indent="-457200">
              <a:buAutoNum type="arabicParenR"/>
            </a:pPr>
            <a:r>
              <a:rPr lang="ru-RU" sz="2400" dirty="0" smtClean="0">
                <a:latin typeface="Times New Roman" pitchFamily="18" charset="0"/>
                <a:cs typeface="Times New Roman" pitchFamily="18" charset="0"/>
              </a:rPr>
              <a:t>1 минуту 	2) 2 минуты	  3) 4 минуты    4) 8 минут</a:t>
            </a:r>
          </a:p>
          <a:p>
            <a:pPr marL="457200" indent="-457200"/>
            <a:r>
              <a:rPr lang="ru-RU" sz="2400" dirty="0" smtClean="0"/>
              <a:t>Ответ: 3</a:t>
            </a:r>
            <a:endParaRPr lang="ru-RU" sz="2400" dirty="0" smtClean="0">
              <a:latin typeface="Times New Roman" pitchFamily="18" charset="0"/>
              <a:cs typeface="Times New Roman" pitchFamily="18" charset="0"/>
            </a:endParaRPr>
          </a:p>
          <a:p>
            <a:pPr marL="457200" indent="-457200" algn="just"/>
            <a:r>
              <a:rPr lang="ru-RU" sz="2400" dirty="0" smtClean="0">
                <a:latin typeface="Times New Roman" pitchFamily="18" charset="0"/>
                <a:cs typeface="Times New Roman" pitchFamily="18" charset="0"/>
              </a:rPr>
              <a:t>5.4 Скорость асинхронной передачи данных через </a:t>
            </a:r>
            <a:r>
              <a:rPr lang="en-US" sz="2400" dirty="0" smtClean="0">
                <a:latin typeface="Times New Roman" pitchFamily="18" charset="0"/>
                <a:cs typeface="Times New Roman" pitchFamily="18" charset="0"/>
              </a:rPr>
              <a:t>IrDA-</a:t>
            </a:r>
            <a:r>
              <a:rPr lang="ru-RU" sz="2400" dirty="0" smtClean="0">
                <a:latin typeface="Times New Roman" pitchFamily="18" charset="0"/>
                <a:cs typeface="Times New Roman" pitchFamily="18" charset="0"/>
              </a:rPr>
              <a:t>порт равна 512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Определите время передачи через данное соединение файла размером 30 килобайт.</a:t>
            </a:r>
          </a:p>
          <a:p>
            <a:pPr marL="457200" indent="-457200">
              <a:buAutoNum type="arabicParenR"/>
            </a:pPr>
            <a:r>
              <a:rPr lang="ru-RU" sz="2400" dirty="0" smtClean="0">
                <a:latin typeface="Times New Roman" pitchFamily="18" charset="0"/>
                <a:cs typeface="Times New Roman" pitchFamily="18" charset="0"/>
              </a:rPr>
              <a:t>1 минуту 	2) 2 минуты	  3) 4 минуты    4) 8 минут</a:t>
            </a:r>
          </a:p>
          <a:p>
            <a:pPr marL="457200" indent="-457200"/>
            <a:r>
              <a:rPr lang="ru-RU" sz="2400" dirty="0" smtClean="0"/>
              <a:t>Ответ: 4</a:t>
            </a: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up)">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up)">
                                      <p:cBhvr>
                                        <p:cTn id="12" dur="500"/>
                                        <p:tgtEl>
                                          <p:spTgt spid="2">
                                            <p:txEl>
                                              <p:pRg st="3" end="3"/>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up)">
                                      <p:cBhvr>
                                        <p:cTn id="15" dur="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wipe(up)">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up)">
                                      <p:cBhvr>
                                        <p:cTn id="25" dur="500"/>
                                        <p:tgtEl>
                                          <p:spTgt spid="2">
                                            <p:txEl>
                                              <p:pRg st="6" end="6"/>
                                            </p:txEl>
                                          </p:spTgt>
                                        </p:tgtEl>
                                      </p:cBhvr>
                                    </p:animEffect>
                                  </p:childTnLst>
                                </p:cTn>
                              </p:par>
                              <p:par>
                                <p:cTn id="26" presetID="22" presetClass="entr" presetSubtype="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up)">
                                      <p:cBhvr>
                                        <p:cTn id="28" dur="500"/>
                                        <p:tgtEl>
                                          <p:spTgt spid="2">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wipe(up)">
                                      <p:cBhvr>
                                        <p:cTn id="3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6078587"/>
          </a:xfrm>
          <a:prstGeom prst="rect">
            <a:avLst/>
          </a:prstGeom>
          <a:noFill/>
        </p:spPr>
        <p:txBody>
          <a:bodyPr wrap="square" rtlCol="0">
            <a:spAutoFit/>
          </a:bodyPr>
          <a:lstStyle/>
          <a:p>
            <a:pPr algn="just"/>
            <a:r>
              <a:rPr lang="ru-RU" sz="2400" dirty="0" smtClean="0">
                <a:latin typeface="Times New Roman" pitchFamily="18" charset="0"/>
                <a:cs typeface="Times New Roman" pitchFamily="18" charset="0"/>
              </a:rPr>
              <a:t>6.1 Скорость передачи данных через ADSL-соединение равна 512000 бит/</a:t>
            </a:r>
            <a:r>
              <a:rPr lang="ru-RU" sz="2400" dirty="0" err="1" smtClean="0">
                <a:latin typeface="Times New Roman" pitchFamily="18" charset="0"/>
                <a:cs typeface="Times New Roman" pitchFamily="18" charset="0"/>
              </a:rPr>
              <a:t>c</a:t>
            </a:r>
            <a:r>
              <a:rPr lang="ru-RU" sz="2400" dirty="0" smtClean="0">
                <a:latin typeface="Times New Roman" pitchFamily="18" charset="0"/>
                <a:cs typeface="Times New Roman" pitchFamily="18" charset="0"/>
              </a:rPr>
              <a:t>. Передача файла через это соединение заняла 16 секунд. Определите размер файла в килобайтах.</a:t>
            </a:r>
          </a:p>
          <a:p>
            <a:pPr marL="457200" indent="-457200"/>
            <a:r>
              <a:rPr lang="ru-RU" sz="2400" b="1" dirty="0" smtClean="0">
                <a:latin typeface="Times New Roman" pitchFamily="18" charset="0"/>
                <a:cs typeface="Times New Roman" pitchFamily="18" charset="0"/>
              </a:rPr>
              <a:t>Решение</a:t>
            </a:r>
          </a:p>
          <a:p>
            <a:pPr algn="just"/>
            <a:r>
              <a:rPr lang="ru-RU" sz="2400" dirty="0" smtClean="0">
                <a:latin typeface="Times New Roman" pitchFamily="18" charset="0"/>
                <a:cs typeface="Times New Roman" pitchFamily="18" charset="0"/>
              </a:rPr>
              <a:t>Умножаем скорость на время в секундах (512000*16), переводим в байты (делим на 8), переводим в килобайты (делим на 1024)</a:t>
            </a: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Дробь сокращаем, затем считаем.</a:t>
            </a:r>
          </a:p>
          <a:p>
            <a:pPr>
              <a:spcBef>
                <a:spcPts val="600"/>
              </a:spcBef>
            </a:pPr>
            <a:r>
              <a:rPr lang="ru-RU" sz="2400" dirty="0" smtClean="0">
                <a:latin typeface="Times New Roman" pitchFamily="18" charset="0"/>
                <a:cs typeface="Times New Roman" pitchFamily="18" charset="0"/>
              </a:rPr>
              <a:t>Ответ: 1000</a:t>
            </a:r>
            <a:endParaRPr lang="en-US" sz="2400" dirty="0" smtClean="0">
              <a:latin typeface="Times New Roman" pitchFamily="18" charset="0"/>
              <a:cs typeface="Times New Roman" pitchFamily="18" charset="0"/>
            </a:endParaRPr>
          </a:p>
          <a:p>
            <a:pPr algn="just"/>
            <a:r>
              <a:rPr lang="ru-RU" sz="2400" dirty="0" smtClean="0">
                <a:latin typeface="Times New Roman" pitchFamily="18" charset="0"/>
                <a:cs typeface="Times New Roman" pitchFamily="18" charset="0"/>
              </a:rPr>
              <a:t>6.2 Скорость передачи данных через ADSL-соединение равна 1024000 бит/</a:t>
            </a:r>
            <a:r>
              <a:rPr lang="ru-RU" sz="2400" dirty="0" err="1" smtClean="0">
                <a:latin typeface="Times New Roman" pitchFamily="18" charset="0"/>
                <a:cs typeface="Times New Roman" pitchFamily="18" charset="0"/>
              </a:rPr>
              <a:t>c</a:t>
            </a:r>
            <a:r>
              <a:rPr lang="ru-RU" sz="2400" dirty="0" smtClean="0">
                <a:latin typeface="Times New Roman" pitchFamily="18" charset="0"/>
                <a:cs typeface="Times New Roman" pitchFamily="18" charset="0"/>
              </a:rPr>
              <a:t>. Передача файла через данное соединение заняла 5 секунд. Определите размер файла в килобайтах.</a:t>
            </a:r>
          </a:p>
          <a:p>
            <a:r>
              <a:rPr lang="ru-RU" sz="2400" dirty="0" smtClean="0">
                <a:latin typeface="Times New Roman" pitchFamily="18" charset="0"/>
                <a:cs typeface="Times New Roman" pitchFamily="18" charset="0"/>
              </a:rPr>
              <a:t>Ответ: 625</a:t>
            </a:r>
          </a:p>
        </p:txBody>
      </p:sp>
      <p:graphicFrame>
        <p:nvGraphicFramePr>
          <p:cNvPr id="44034" name="Object 2"/>
          <p:cNvGraphicFramePr>
            <a:graphicFrameLocks noChangeAspect="1"/>
          </p:cNvGraphicFramePr>
          <p:nvPr/>
        </p:nvGraphicFramePr>
        <p:xfrm>
          <a:off x="928662" y="3143248"/>
          <a:ext cx="4870450" cy="957263"/>
        </p:xfrm>
        <a:graphic>
          <a:graphicData uri="http://schemas.openxmlformats.org/presentationml/2006/ole">
            <p:oleObj spid="_x0000_s44034" name="Формула" r:id="rId3" imgW="213336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wipe(up)">
                                      <p:cBhvr>
                                        <p:cTn id="7" dur="500"/>
                                        <p:tgtEl>
                                          <p:spTgt spid="2">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9" end="9"/>
                                            </p:txEl>
                                          </p:spTgt>
                                        </p:tgtEl>
                                        <p:attrNameLst>
                                          <p:attrName>style.visibility</p:attrName>
                                        </p:attrNameLst>
                                      </p:cBhvr>
                                      <p:to>
                                        <p:strVal val="visible"/>
                                      </p:to>
                                    </p:set>
                                    <p:animEffect transition="in" filter="wipe(up)">
                                      <p:cBhvr>
                                        <p:cTn id="1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4970591"/>
          </a:xfrm>
          <a:prstGeom prst="rect">
            <a:avLst/>
          </a:prstGeom>
          <a:noFill/>
        </p:spPr>
        <p:txBody>
          <a:bodyPr wrap="square" rtlCol="0">
            <a:spAutoFit/>
          </a:bodyPr>
          <a:lstStyle/>
          <a:p>
            <a:pPr algn="just"/>
            <a:r>
              <a:rPr lang="ru-RU" sz="2400" dirty="0" smtClean="0">
                <a:latin typeface="Times New Roman" pitchFamily="18" charset="0"/>
                <a:cs typeface="Times New Roman" pitchFamily="18" charset="0"/>
              </a:rPr>
              <a:t>7.1 Скорость передачи данных через ADSL-соединение равна 1024000 бит/</a:t>
            </a:r>
            <a:r>
              <a:rPr lang="ru-RU" sz="2400" dirty="0" err="1" smtClean="0">
                <a:latin typeface="Times New Roman" pitchFamily="18" charset="0"/>
                <a:cs typeface="Times New Roman" pitchFamily="18" charset="0"/>
              </a:rPr>
              <a:t>c</a:t>
            </a:r>
            <a:r>
              <a:rPr lang="ru-RU" sz="2400" dirty="0" smtClean="0">
                <a:latin typeface="Times New Roman" pitchFamily="18" charset="0"/>
                <a:cs typeface="Times New Roman" pitchFamily="18" charset="0"/>
              </a:rPr>
              <a:t>. Через данное соединение передают файл размером 2500 килобайт. Определите время передачи файла в секундах.</a:t>
            </a:r>
          </a:p>
          <a:p>
            <a:pPr marL="457200" indent="-457200"/>
            <a:r>
              <a:rPr lang="ru-RU" sz="2400" b="1" dirty="0" smtClean="0">
                <a:latin typeface="Times New Roman" pitchFamily="18" charset="0"/>
                <a:cs typeface="Times New Roman" pitchFamily="18" charset="0"/>
              </a:rPr>
              <a:t>Решение</a:t>
            </a:r>
          </a:p>
          <a:p>
            <a:pPr algn="just"/>
            <a:r>
              <a:rPr lang="ru-RU" sz="2400" dirty="0" smtClean="0">
                <a:latin typeface="Times New Roman" pitchFamily="18" charset="0"/>
                <a:cs typeface="Times New Roman" pitchFamily="18" charset="0"/>
              </a:rPr>
              <a:t>Переводим количество информации в байты (умножаем на 8), переводим в килобайты (умножаем на 1024), делим на скорость, получаем время в секундах.</a:t>
            </a: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Дробь сокращаем, затем считаем.</a:t>
            </a:r>
          </a:p>
          <a:p>
            <a:pPr>
              <a:spcBef>
                <a:spcPts val="600"/>
              </a:spcBef>
            </a:pPr>
            <a:r>
              <a:rPr lang="ru-RU" sz="2400" dirty="0" smtClean="0">
                <a:latin typeface="Times New Roman" pitchFamily="18" charset="0"/>
                <a:cs typeface="Times New Roman" pitchFamily="18" charset="0"/>
              </a:rPr>
              <a:t>Ответ: </a:t>
            </a:r>
            <a:r>
              <a:rPr lang="en-US" sz="2400" dirty="0" smtClean="0">
                <a:latin typeface="Times New Roman" pitchFamily="18" charset="0"/>
                <a:cs typeface="Times New Roman" pitchFamily="18" charset="0"/>
              </a:rPr>
              <a:t>20</a:t>
            </a:r>
          </a:p>
        </p:txBody>
      </p:sp>
      <p:graphicFrame>
        <p:nvGraphicFramePr>
          <p:cNvPr id="44034" name="Object 2"/>
          <p:cNvGraphicFramePr>
            <a:graphicFrameLocks noChangeAspect="1"/>
          </p:cNvGraphicFramePr>
          <p:nvPr/>
        </p:nvGraphicFramePr>
        <p:xfrm>
          <a:off x="1071538" y="3571876"/>
          <a:ext cx="5102225" cy="957262"/>
        </p:xfrm>
        <a:graphic>
          <a:graphicData uri="http://schemas.openxmlformats.org/presentationml/2006/ole">
            <p:oleObj spid="_x0000_s45058" name="Формула" r:id="rId3" imgW="2234880" imgH="41904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5632311"/>
          </a:xfrm>
          <a:prstGeom prst="rect">
            <a:avLst/>
          </a:prstGeom>
          <a:noFill/>
        </p:spPr>
        <p:txBody>
          <a:bodyPr wrap="square" rtlCol="0">
            <a:spAutoFit/>
          </a:bodyPr>
          <a:lstStyle/>
          <a:p>
            <a:pPr algn="just"/>
            <a:r>
              <a:rPr lang="ru-RU" sz="2400" dirty="0" smtClean="0">
                <a:latin typeface="Times New Roman" pitchFamily="18" charset="0"/>
                <a:cs typeface="Times New Roman" pitchFamily="18" charset="0"/>
              </a:rPr>
              <a:t>7.2</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Скорость передачи данных через ADSL-соединение равна 1024000 бит/</a:t>
            </a:r>
            <a:r>
              <a:rPr lang="ru-RU" sz="2400" dirty="0" err="1" smtClean="0">
                <a:latin typeface="Times New Roman" pitchFamily="18" charset="0"/>
                <a:cs typeface="Times New Roman" pitchFamily="18" charset="0"/>
              </a:rPr>
              <a:t>c</a:t>
            </a:r>
            <a:r>
              <a:rPr lang="ru-RU" sz="2400" dirty="0" smtClean="0">
                <a:latin typeface="Times New Roman" pitchFamily="18" charset="0"/>
                <a:cs typeface="Times New Roman" pitchFamily="18" charset="0"/>
              </a:rPr>
              <a:t>. Через данное соединение передают файл размером 2000 килобайт. Определите время передачи файла в секундах.</a:t>
            </a:r>
          </a:p>
          <a:p>
            <a:r>
              <a:rPr lang="ru-RU" sz="2400" dirty="0" smtClean="0">
                <a:latin typeface="Times New Roman" pitchFamily="18" charset="0"/>
                <a:cs typeface="Times New Roman" pitchFamily="18" charset="0"/>
              </a:rPr>
              <a:t>Ответ: 16</a:t>
            </a:r>
          </a:p>
          <a:p>
            <a:pPr algn="just"/>
            <a:r>
              <a:rPr lang="ru-RU" sz="2400" dirty="0" smtClean="0">
                <a:latin typeface="Times New Roman" pitchFamily="18" charset="0"/>
                <a:cs typeface="Times New Roman" pitchFamily="18" charset="0"/>
              </a:rPr>
              <a:t>7.3 </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Скорость передачи данных через ADSL-соединение равна 512000 бит/</a:t>
            </a:r>
            <a:r>
              <a:rPr lang="ru-RU" sz="2400" dirty="0" err="1" smtClean="0">
                <a:latin typeface="Times New Roman" pitchFamily="18" charset="0"/>
                <a:cs typeface="Times New Roman" pitchFamily="18" charset="0"/>
              </a:rPr>
              <a:t>c</a:t>
            </a:r>
            <a:r>
              <a:rPr lang="ru-RU" sz="2400" dirty="0" smtClean="0">
                <a:latin typeface="Times New Roman" pitchFamily="18" charset="0"/>
                <a:cs typeface="Times New Roman" pitchFamily="18" charset="0"/>
              </a:rPr>
              <a:t>. Через данное соединение передают файл размером 1500 килобайт. Определите время передачи файла в секундах.</a:t>
            </a:r>
          </a:p>
          <a:p>
            <a:r>
              <a:rPr lang="ru-RU" sz="2400" dirty="0" smtClean="0">
                <a:latin typeface="Times New Roman" pitchFamily="18" charset="0"/>
                <a:cs typeface="Times New Roman" pitchFamily="18" charset="0"/>
              </a:rPr>
              <a:t>Ответ: 32</a:t>
            </a:r>
          </a:p>
          <a:p>
            <a:pPr algn="just"/>
            <a:r>
              <a:rPr lang="ru-RU" sz="2400" dirty="0" smtClean="0">
                <a:latin typeface="Times New Roman" pitchFamily="18" charset="0"/>
                <a:cs typeface="Times New Roman" pitchFamily="18" charset="0"/>
              </a:rPr>
              <a:t>7.4 </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Скорость передачи данных через ADSL-соединение равна 256000 бит/</a:t>
            </a:r>
            <a:r>
              <a:rPr lang="ru-RU" sz="2400" dirty="0" err="1" smtClean="0">
                <a:latin typeface="Times New Roman" pitchFamily="18" charset="0"/>
                <a:cs typeface="Times New Roman" pitchFamily="18" charset="0"/>
              </a:rPr>
              <a:t>c</a:t>
            </a:r>
            <a:r>
              <a:rPr lang="ru-RU" sz="2400" dirty="0" smtClean="0">
                <a:latin typeface="Times New Roman" pitchFamily="18" charset="0"/>
                <a:cs typeface="Times New Roman" pitchFamily="18" charset="0"/>
              </a:rPr>
              <a:t>. Через данное соединение передают файл размером 500 Кбайт. Определите время передачи файла в секундах (впишите в бланк только число).</a:t>
            </a:r>
          </a:p>
          <a:p>
            <a:r>
              <a:rPr lang="ru-RU" sz="2400" dirty="0" smtClean="0">
                <a:latin typeface="Times New Roman" pitchFamily="18" charset="0"/>
                <a:cs typeface="Times New Roman" pitchFamily="18" charset="0"/>
              </a:rPr>
              <a:t>Ответ: 16</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up)">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up)">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up)">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up)">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5632311"/>
          </a:xfrm>
          <a:prstGeom prst="rect">
            <a:avLst/>
          </a:prstGeom>
          <a:noFill/>
        </p:spPr>
        <p:txBody>
          <a:bodyPr wrap="square" rtlCol="0">
            <a:spAutoFit/>
          </a:bodyPr>
          <a:lstStyle/>
          <a:p>
            <a:pPr algn="just"/>
            <a:r>
              <a:rPr lang="ru-RU" sz="2400" dirty="0" smtClean="0"/>
              <a:t>7.5 </a:t>
            </a:r>
            <a:r>
              <a:rPr lang="en-US" sz="2400" dirty="0" smtClean="0"/>
              <a:t> </a:t>
            </a:r>
            <a:r>
              <a:rPr lang="ru-RU" sz="2400" dirty="0" smtClean="0"/>
              <a:t>Скорость передачи данных через ADSL-соединение равна 128000 бит/</a:t>
            </a:r>
            <a:r>
              <a:rPr lang="ru-RU" sz="2400" dirty="0" err="1" smtClean="0"/>
              <a:t>c</a:t>
            </a:r>
            <a:r>
              <a:rPr lang="ru-RU" sz="2400" dirty="0" smtClean="0"/>
              <a:t>. Через данное соединение передают файл размером 625 килобайт. Определите время передачи файла в секундах. </a:t>
            </a:r>
          </a:p>
          <a:p>
            <a:r>
              <a:rPr lang="ru-RU" sz="2400" dirty="0" smtClean="0"/>
              <a:t>Ответ: 40</a:t>
            </a:r>
          </a:p>
          <a:p>
            <a:pPr algn="just"/>
            <a:r>
              <a:rPr lang="ru-RU" sz="2400" dirty="0" smtClean="0"/>
              <a:t>7.6 </a:t>
            </a:r>
            <a:r>
              <a:rPr lang="en-US" sz="2400" dirty="0" smtClean="0"/>
              <a:t> </a:t>
            </a:r>
            <a:r>
              <a:rPr lang="ru-RU" sz="2400" dirty="0" smtClean="0"/>
              <a:t>Скорость передачи данных через ADSL-соединение равна 64000 бит/</a:t>
            </a:r>
            <a:r>
              <a:rPr lang="ru-RU" sz="2400" dirty="0" err="1" smtClean="0"/>
              <a:t>c</a:t>
            </a:r>
            <a:r>
              <a:rPr lang="ru-RU" sz="2400" dirty="0" smtClean="0"/>
              <a:t>. Через данное соединение передают файл размером 375 килобайт. Определите время передачи файла в секундах.</a:t>
            </a:r>
          </a:p>
          <a:p>
            <a:r>
              <a:rPr lang="ru-RU" sz="2400" dirty="0" smtClean="0"/>
              <a:t>Ответ: 48</a:t>
            </a:r>
          </a:p>
          <a:p>
            <a:pPr algn="just"/>
            <a:r>
              <a:rPr lang="ru-RU" sz="2400" dirty="0" smtClean="0"/>
              <a:t>7.7 </a:t>
            </a:r>
            <a:r>
              <a:rPr lang="en-US" sz="2400" dirty="0" smtClean="0"/>
              <a:t> </a:t>
            </a:r>
            <a:r>
              <a:rPr lang="ru-RU" sz="2400" dirty="0" smtClean="0"/>
              <a:t>Скорость передачи данных через ADSL-соединение равна 64000 бит/</a:t>
            </a:r>
            <a:r>
              <a:rPr lang="ru-RU" sz="2400" dirty="0" err="1" smtClean="0"/>
              <a:t>c</a:t>
            </a:r>
            <a:r>
              <a:rPr lang="ru-RU" sz="2400" dirty="0" smtClean="0"/>
              <a:t>. Через данное соединение передают файл размером 625 килобайт. Определите время передачи файла в секундах.</a:t>
            </a:r>
          </a:p>
          <a:p>
            <a:r>
              <a:rPr lang="ru-RU" sz="2400" dirty="0" smtClean="0"/>
              <a:t>Ответ: 80</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up)">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up)">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up)">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up)">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normAutofit/>
          </a:bodyPr>
          <a:lstStyle/>
          <a:p>
            <a:r>
              <a:rPr lang="ru-RU" sz="2800" b="1" dirty="0" smtClean="0">
                <a:latin typeface="Times New Roman" pitchFamily="18" charset="0"/>
                <a:cs typeface="Times New Roman" pitchFamily="18" charset="0"/>
              </a:rPr>
              <a:t>Задача B4 из демоверсии 2011</a:t>
            </a:r>
            <a:endParaRPr lang="ru-RU" sz="2800" b="1" dirty="0">
              <a:latin typeface="Times New Roman" pitchFamily="18" charset="0"/>
              <a:cs typeface="Times New Roman" pitchFamily="18" charset="0"/>
            </a:endParaRPr>
          </a:p>
        </p:txBody>
      </p:sp>
      <p:sp>
        <p:nvSpPr>
          <p:cNvPr id="3" name="TextBox 2"/>
          <p:cNvSpPr txBox="1"/>
          <p:nvPr/>
        </p:nvSpPr>
        <p:spPr>
          <a:xfrm>
            <a:off x="357158" y="1071546"/>
            <a:ext cx="8501122" cy="2308324"/>
          </a:xfrm>
          <a:prstGeom prst="rect">
            <a:avLst/>
          </a:prstGeom>
          <a:noFill/>
        </p:spPr>
        <p:txBody>
          <a:bodyPr wrap="square" rtlCol="0">
            <a:spAutoFit/>
          </a:bodyPr>
          <a:lstStyle/>
          <a:p>
            <a:pPr algn="just"/>
            <a:r>
              <a:rPr lang="ru-RU" sz="2400" dirty="0" smtClean="0">
                <a:latin typeface="Times New Roman" pitchFamily="18" charset="0"/>
                <a:cs typeface="Times New Roman" pitchFamily="18" charset="0"/>
              </a:rPr>
              <a:t>На месте преступления были обнаружены четыре обрывка бумаги.</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Следствие установило, что на них записаны фрагменты одного IP-адреса. Криминалисты обозначили эти фрагменты буквами А, Б, В и Г. Восстановите </a:t>
            </a:r>
            <a:r>
              <a:rPr lang="en-US" sz="2400" dirty="0" smtClean="0">
                <a:latin typeface="Times New Roman" pitchFamily="18" charset="0"/>
                <a:cs typeface="Times New Roman" pitchFamily="18" charset="0"/>
              </a:rPr>
              <a:t>IP-</a:t>
            </a:r>
            <a:r>
              <a:rPr lang="ru-RU" sz="2400" dirty="0" smtClean="0">
                <a:latin typeface="Times New Roman" pitchFamily="18" charset="0"/>
                <a:cs typeface="Times New Roman" pitchFamily="18" charset="0"/>
              </a:rPr>
              <a:t>адрес.</a:t>
            </a:r>
          </a:p>
          <a:p>
            <a:pPr algn="just"/>
            <a:r>
              <a:rPr lang="ru-RU" sz="2400" dirty="0" smtClean="0">
                <a:latin typeface="Times New Roman" pitchFamily="18" charset="0"/>
                <a:cs typeface="Times New Roman" pitchFamily="18" charset="0"/>
              </a:rPr>
              <a:t>В ответе укажите последовательность букв, обозначающих фрагменты, в порядке, соответствующем </a:t>
            </a:r>
            <a:r>
              <a:rPr lang="en-US" sz="2400" dirty="0" smtClean="0">
                <a:latin typeface="Times New Roman" pitchFamily="18" charset="0"/>
                <a:cs typeface="Times New Roman" pitchFamily="18" charset="0"/>
              </a:rPr>
              <a:t>IP-</a:t>
            </a:r>
            <a:r>
              <a:rPr lang="ru-RU" sz="2400" dirty="0" smtClean="0">
                <a:latin typeface="Times New Roman" pitchFamily="18" charset="0"/>
                <a:cs typeface="Times New Roman" pitchFamily="18" charset="0"/>
              </a:rPr>
              <a:t>адресу.</a:t>
            </a:r>
            <a:endParaRPr lang="ru-RU" dirty="0">
              <a:latin typeface="Times New Roman" pitchFamily="18" charset="0"/>
              <a:cs typeface="Times New Roman" pitchFamily="18" charset="0"/>
            </a:endParaRPr>
          </a:p>
        </p:txBody>
      </p:sp>
      <p:pic>
        <p:nvPicPr>
          <p:cNvPr id="8" name="Рисунок 7" descr="Теле3.jpg"/>
          <p:cNvPicPr>
            <a:picLocks noChangeAspect="1"/>
          </p:cNvPicPr>
          <p:nvPr/>
        </p:nvPicPr>
        <p:blipFill>
          <a:blip r:embed="rId2"/>
          <a:stretch>
            <a:fillRect/>
          </a:stretch>
        </p:blipFill>
        <p:spPr>
          <a:xfrm>
            <a:off x="1071538" y="3429000"/>
            <a:ext cx="6756400" cy="1003300"/>
          </a:xfrm>
          <a:prstGeom prst="rect">
            <a:avLst/>
          </a:prstGeom>
        </p:spPr>
      </p:pic>
      <p:sp>
        <p:nvSpPr>
          <p:cNvPr id="9" name="TextBox 8"/>
          <p:cNvSpPr txBox="1"/>
          <p:nvPr/>
        </p:nvSpPr>
        <p:spPr>
          <a:xfrm>
            <a:off x="571472" y="4643446"/>
            <a:ext cx="8143932" cy="1569660"/>
          </a:xfrm>
          <a:prstGeom prst="rect">
            <a:avLst/>
          </a:prstGeom>
          <a:noFill/>
        </p:spPr>
        <p:txBody>
          <a:bodyPr wrap="square" rtlCol="0">
            <a:spAutoFit/>
          </a:bodyPr>
          <a:lstStyle/>
          <a:p>
            <a:r>
              <a:rPr lang="ru-RU" sz="2400" dirty="0" smtClean="0">
                <a:latin typeface="Times New Roman" pitchFamily="18" charset="0"/>
                <a:cs typeface="Times New Roman" pitchFamily="18" charset="0"/>
              </a:rPr>
              <a:t>Ответ: ВГАБ</a:t>
            </a:r>
            <a:endParaRPr lang="en-US" sz="2400" dirty="0" smtClean="0">
              <a:latin typeface="Times New Roman" pitchFamily="18" charset="0"/>
              <a:cs typeface="Times New Roman" pitchFamily="18" charset="0"/>
            </a:endParaRPr>
          </a:p>
          <a:p>
            <a:pPr algn="just"/>
            <a:r>
              <a:rPr lang="ru-RU" sz="2400" b="1" dirty="0" smtClean="0">
                <a:latin typeface="Times New Roman" pitchFamily="18" charset="0"/>
                <a:cs typeface="Times New Roman" pitchFamily="18" charset="0"/>
              </a:rPr>
              <a:t>Решение</a:t>
            </a:r>
            <a:r>
              <a:rPr lang="ru-RU" sz="2400" dirty="0" smtClean="0">
                <a:latin typeface="Times New Roman" pitchFamily="18" charset="0"/>
                <a:cs typeface="Times New Roman" pitchFamily="18" charset="0"/>
              </a:rPr>
              <a:t>: надо помнить, что</a:t>
            </a:r>
            <a:r>
              <a:rPr lang="en-US" sz="2400" dirty="0" smtClean="0">
                <a:latin typeface="Times New Roman" pitchFamily="18" charset="0"/>
                <a:cs typeface="Times New Roman" pitchFamily="18" charset="0"/>
              </a:rPr>
              <a:t> IP-</a:t>
            </a:r>
            <a:r>
              <a:rPr lang="ru-RU" sz="2400" dirty="0" smtClean="0">
                <a:latin typeface="Times New Roman" pitchFamily="18" charset="0"/>
                <a:cs typeface="Times New Roman" pitchFamily="18" charset="0"/>
              </a:rPr>
              <a:t>адрес состоит из четырех чисел в 10 системе счисления, каждое из которых не превышает 256 (1 байт)</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3"/>
            <a:ext cx="8429684" cy="4524315"/>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8.1 Юный хакер записал </a:t>
            </a:r>
            <a:r>
              <a:rPr lang="en-US" sz="2400" dirty="0" smtClean="0">
                <a:latin typeface="Times New Roman" pitchFamily="18" charset="0"/>
                <a:cs typeface="Times New Roman" pitchFamily="18" charset="0"/>
              </a:rPr>
              <a:t>IP-</a:t>
            </a:r>
            <a:r>
              <a:rPr lang="ru-RU" sz="2400" dirty="0" smtClean="0">
                <a:latin typeface="Times New Roman" pitchFamily="18" charset="0"/>
                <a:cs typeface="Times New Roman" pitchFamily="18" charset="0"/>
              </a:rPr>
              <a:t>адрес взломанного им сервера на листке бумаги и, чтобы не попасться с поличным, пропустил этот лист через шредер (</a:t>
            </a:r>
            <a:r>
              <a:rPr lang="ru-RU" sz="2400" dirty="0" err="1" smtClean="0">
                <a:latin typeface="Times New Roman" pitchFamily="18" charset="0"/>
                <a:cs typeface="Times New Roman" pitchFamily="18" charset="0"/>
              </a:rPr>
              <a:t>бумагоуничтожитель</a:t>
            </a:r>
            <a:r>
              <a:rPr lang="ru-RU" sz="2400" dirty="0" smtClean="0">
                <a:latin typeface="Times New Roman" pitchFamily="18" charset="0"/>
                <a:cs typeface="Times New Roman" pitchFamily="18" charset="0"/>
              </a:rPr>
              <a:t>). Спецслужбы обнаружили в</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корзине хакера четыре</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обрезка с фрагментами </a:t>
            </a:r>
            <a:r>
              <a:rPr lang="en-US" sz="2400" dirty="0" smtClean="0">
                <a:latin typeface="Times New Roman" pitchFamily="18" charset="0"/>
                <a:cs typeface="Times New Roman" pitchFamily="18" charset="0"/>
              </a:rPr>
              <a:t>IP-</a:t>
            </a:r>
            <a:r>
              <a:rPr lang="ru-RU" sz="2400" dirty="0" smtClean="0">
                <a:latin typeface="Times New Roman" pitchFamily="18" charset="0"/>
                <a:cs typeface="Times New Roman" pitchFamily="18" charset="0"/>
              </a:rPr>
              <a:t>адреса. Эти фрагменты обозначены буквами А, Б, В и Г. Восстановите </a:t>
            </a:r>
            <a:r>
              <a:rPr lang="en-US" sz="2400" dirty="0" smtClean="0">
                <a:latin typeface="Times New Roman" pitchFamily="18" charset="0"/>
                <a:cs typeface="Times New Roman" pitchFamily="18" charset="0"/>
              </a:rPr>
              <a:t>IP-</a:t>
            </a:r>
            <a:r>
              <a:rPr lang="ru-RU" sz="2400" dirty="0" smtClean="0">
                <a:latin typeface="Times New Roman" pitchFamily="18" charset="0"/>
                <a:cs typeface="Times New Roman" pitchFamily="18" charset="0"/>
              </a:rPr>
              <a:t>адрес. </a:t>
            </a:r>
          </a:p>
          <a:p>
            <a:pPr marL="457200" indent="-457200" algn="just"/>
            <a:endParaRPr lang="ru-RU" sz="2400" dirty="0" smtClean="0">
              <a:latin typeface="Times New Roman" pitchFamily="18" charset="0"/>
              <a:cs typeface="Times New Roman" pitchFamily="18" charset="0"/>
            </a:endParaRPr>
          </a:p>
          <a:p>
            <a:pPr marL="457200" indent="-457200"/>
            <a:endParaRPr lang="ru-RU" sz="2400" dirty="0" smtClean="0">
              <a:latin typeface="Times New Roman" pitchFamily="18" charset="0"/>
              <a:cs typeface="Times New Roman" pitchFamily="18" charset="0"/>
            </a:endParaRPr>
          </a:p>
          <a:p>
            <a:pPr marL="457200" indent="-457200" algn="just"/>
            <a:endParaRPr lang="ru-RU" sz="2400" dirty="0" smtClean="0">
              <a:latin typeface="Times New Roman" pitchFamily="18" charset="0"/>
              <a:cs typeface="Times New Roman" pitchFamily="18" charset="0"/>
            </a:endParaRPr>
          </a:p>
          <a:p>
            <a:pPr marL="457200" indent="-457200" algn="just"/>
            <a:endParaRPr lang="ru-RU" sz="2400" dirty="0" smtClean="0">
              <a:latin typeface="Times New Roman" pitchFamily="18" charset="0"/>
              <a:cs typeface="Times New Roman" pitchFamily="18" charset="0"/>
            </a:endParaRPr>
          </a:p>
          <a:p>
            <a:pPr marL="457200" indent="-457200" algn="just"/>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В ответе укажите последовательность букв,</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обозначающих фрагменты, в порядке, соответствующем</a:t>
            </a:r>
            <a:r>
              <a:rPr lang="en-US" sz="2400" dirty="0" smtClean="0">
                <a:latin typeface="Times New Roman" pitchFamily="18" charset="0"/>
                <a:cs typeface="Times New Roman" pitchFamily="18" charset="0"/>
              </a:rPr>
              <a:t> IP-</a:t>
            </a:r>
            <a:r>
              <a:rPr lang="ru-RU" sz="2400" dirty="0" smtClean="0">
                <a:latin typeface="Times New Roman" pitchFamily="18" charset="0"/>
                <a:cs typeface="Times New Roman" pitchFamily="18" charset="0"/>
              </a:rPr>
              <a:t>адресу. </a:t>
            </a:r>
          </a:p>
        </p:txBody>
      </p:sp>
      <p:pic>
        <p:nvPicPr>
          <p:cNvPr id="3" name="Рисунок 2" descr="Теле1.jpg"/>
          <p:cNvPicPr>
            <a:picLocks noChangeAspect="1"/>
          </p:cNvPicPr>
          <p:nvPr/>
        </p:nvPicPr>
        <p:blipFill>
          <a:blip r:embed="rId2"/>
          <a:stretch>
            <a:fillRect/>
          </a:stretch>
        </p:blipFill>
        <p:spPr>
          <a:xfrm>
            <a:off x="428596" y="2786058"/>
            <a:ext cx="8397883" cy="1357322"/>
          </a:xfrm>
          <a:prstGeom prst="rect">
            <a:avLst/>
          </a:prstGeom>
        </p:spPr>
      </p:pic>
      <p:sp>
        <p:nvSpPr>
          <p:cNvPr id="4" name="TextBox 3"/>
          <p:cNvSpPr txBox="1"/>
          <p:nvPr/>
        </p:nvSpPr>
        <p:spPr>
          <a:xfrm>
            <a:off x="928662" y="5072074"/>
            <a:ext cx="7286676" cy="461665"/>
          </a:xfrm>
          <a:prstGeom prst="rect">
            <a:avLst/>
          </a:prstGeom>
          <a:noFill/>
        </p:spPr>
        <p:txBody>
          <a:bodyPr wrap="square" rtlCol="0">
            <a:spAutoFit/>
          </a:bodyPr>
          <a:lstStyle/>
          <a:p>
            <a:r>
              <a:rPr lang="ru-RU" sz="2400" dirty="0" smtClean="0">
                <a:latin typeface="Times New Roman" pitchFamily="18" charset="0"/>
                <a:cs typeface="Times New Roman" pitchFamily="18" charset="0"/>
              </a:rPr>
              <a:t>Ответ: ВГБА</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3"/>
            <a:ext cx="8429684" cy="4524315"/>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8.2 Юный хакер записал </a:t>
            </a:r>
            <a:r>
              <a:rPr lang="en-US" sz="2400" dirty="0" smtClean="0">
                <a:latin typeface="Times New Roman" pitchFamily="18" charset="0"/>
                <a:cs typeface="Times New Roman" pitchFamily="18" charset="0"/>
              </a:rPr>
              <a:t>IP-</a:t>
            </a:r>
            <a:r>
              <a:rPr lang="ru-RU" sz="2400" dirty="0" smtClean="0">
                <a:latin typeface="Times New Roman" pitchFamily="18" charset="0"/>
                <a:cs typeface="Times New Roman" pitchFamily="18" charset="0"/>
              </a:rPr>
              <a:t>адрес взломанного им сервера на листке бумаги и, чтобы не попасться с поличным, пропустил этот лист через шредер (</a:t>
            </a:r>
            <a:r>
              <a:rPr lang="ru-RU" sz="2400" dirty="0" err="1" smtClean="0">
                <a:latin typeface="Times New Roman" pitchFamily="18" charset="0"/>
                <a:cs typeface="Times New Roman" pitchFamily="18" charset="0"/>
              </a:rPr>
              <a:t>бумагоуничтожитель</a:t>
            </a:r>
            <a:r>
              <a:rPr lang="ru-RU" sz="2400" dirty="0" smtClean="0">
                <a:latin typeface="Times New Roman" pitchFamily="18" charset="0"/>
                <a:cs typeface="Times New Roman" pitchFamily="18" charset="0"/>
              </a:rPr>
              <a:t>). Спецслужбы обнаружили в</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корзине хакера четыре</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обрезка с фрагментами </a:t>
            </a:r>
            <a:r>
              <a:rPr lang="en-US" sz="2400" dirty="0" smtClean="0">
                <a:latin typeface="Times New Roman" pitchFamily="18" charset="0"/>
                <a:cs typeface="Times New Roman" pitchFamily="18" charset="0"/>
              </a:rPr>
              <a:t>IP-</a:t>
            </a:r>
            <a:r>
              <a:rPr lang="ru-RU" sz="2400" dirty="0" smtClean="0">
                <a:latin typeface="Times New Roman" pitchFamily="18" charset="0"/>
                <a:cs typeface="Times New Roman" pitchFamily="18" charset="0"/>
              </a:rPr>
              <a:t>адреса. Эти фрагменты обозначены буквами А, Б, В и Г. Восстановите </a:t>
            </a:r>
            <a:r>
              <a:rPr lang="en-US" sz="2400" dirty="0" smtClean="0">
                <a:latin typeface="Times New Roman" pitchFamily="18" charset="0"/>
                <a:cs typeface="Times New Roman" pitchFamily="18" charset="0"/>
              </a:rPr>
              <a:t>IP-</a:t>
            </a:r>
            <a:r>
              <a:rPr lang="ru-RU" sz="2400" dirty="0" smtClean="0">
                <a:latin typeface="Times New Roman" pitchFamily="18" charset="0"/>
                <a:cs typeface="Times New Roman" pitchFamily="18" charset="0"/>
              </a:rPr>
              <a:t>адрес. </a:t>
            </a:r>
          </a:p>
          <a:p>
            <a:pPr marL="457200" indent="-457200" algn="just"/>
            <a:endParaRPr lang="ru-RU" sz="2400" dirty="0" smtClean="0">
              <a:latin typeface="Times New Roman" pitchFamily="18" charset="0"/>
              <a:cs typeface="Times New Roman" pitchFamily="18" charset="0"/>
            </a:endParaRPr>
          </a:p>
          <a:p>
            <a:pPr marL="457200" indent="-457200" algn="just"/>
            <a:endParaRPr lang="ru-RU" sz="2400" dirty="0" smtClean="0">
              <a:latin typeface="Times New Roman" pitchFamily="18" charset="0"/>
              <a:cs typeface="Times New Roman" pitchFamily="18" charset="0"/>
            </a:endParaRPr>
          </a:p>
          <a:p>
            <a:pPr marL="457200" indent="-457200" algn="just"/>
            <a:endParaRPr lang="ru-RU" sz="2400" dirty="0" smtClean="0">
              <a:latin typeface="Times New Roman" pitchFamily="18" charset="0"/>
              <a:cs typeface="Times New Roman" pitchFamily="18" charset="0"/>
            </a:endParaRPr>
          </a:p>
          <a:p>
            <a:pPr marL="457200" indent="-457200" algn="just"/>
            <a:endParaRPr lang="ru-RU" sz="2400" dirty="0" smtClean="0">
              <a:latin typeface="Times New Roman" pitchFamily="18" charset="0"/>
              <a:cs typeface="Times New Roman" pitchFamily="18" charset="0"/>
            </a:endParaRPr>
          </a:p>
          <a:p>
            <a:pPr marL="457200" indent="-457200" algn="just"/>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В ответе укажите последовательность букв,</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обозначающих фрагменты, в порядке, соответствующем</a:t>
            </a:r>
            <a:r>
              <a:rPr lang="en-US" sz="2400" dirty="0" smtClean="0">
                <a:latin typeface="Times New Roman" pitchFamily="18" charset="0"/>
                <a:cs typeface="Times New Roman" pitchFamily="18" charset="0"/>
              </a:rPr>
              <a:t> IP-</a:t>
            </a:r>
            <a:r>
              <a:rPr lang="ru-RU" sz="2400" dirty="0" smtClean="0">
                <a:latin typeface="Times New Roman" pitchFamily="18" charset="0"/>
                <a:cs typeface="Times New Roman" pitchFamily="18" charset="0"/>
              </a:rPr>
              <a:t>адресу. </a:t>
            </a:r>
          </a:p>
        </p:txBody>
      </p:sp>
      <p:pic>
        <p:nvPicPr>
          <p:cNvPr id="3" name="Рисунок 2" descr="Теле2.jpg"/>
          <p:cNvPicPr>
            <a:picLocks noChangeAspect="1"/>
          </p:cNvPicPr>
          <p:nvPr/>
        </p:nvPicPr>
        <p:blipFill>
          <a:blip r:embed="rId2"/>
          <a:stretch>
            <a:fillRect/>
          </a:stretch>
        </p:blipFill>
        <p:spPr>
          <a:xfrm>
            <a:off x="857224" y="2786058"/>
            <a:ext cx="7889146" cy="1285884"/>
          </a:xfrm>
          <a:prstGeom prst="rect">
            <a:avLst/>
          </a:prstGeom>
        </p:spPr>
      </p:pic>
      <p:sp>
        <p:nvSpPr>
          <p:cNvPr id="4" name="TextBox 3"/>
          <p:cNvSpPr txBox="1"/>
          <p:nvPr/>
        </p:nvSpPr>
        <p:spPr>
          <a:xfrm>
            <a:off x="928662" y="5072074"/>
            <a:ext cx="7715304" cy="461665"/>
          </a:xfrm>
          <a:prstGeom prst="rect">
            <a:avLst/>
          </a:prstGeom>
          <a:noFill/>
        </p:spPr>
        <p:txBody>
          <a:bodyPr wrap="square" rtlCol="0">
            <a:spAutoFit/>
          </a:bodyPr>
          <a:lstStyle/>
          <a:p>
            <a:r>
              <a:rPr lang="ru-RU" sz="2400" dirty="0" smtClean="0">
                <a:latin typeface="Times New Roman" pitchFamily="18" charset="0"/>
                <a:cs typeface="Times New Roman" pitchFamily="18" charset="0"/>
              </a:rPr>
              <a:t>Ответ: ВГБА</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normAutofit/>
          </a:bodyPr>
          <a:lstStyle/>
          <a:p>
            <a:r>
              <a:rPr lang="ru-RU" sz="2800" b="1" dirty="0" smtClean="0">
                <a:latin typeface="Times New Roman" pitchFamily="18" charset="0"/>
                <a:cs typeface="Times New Roman" pitchFamily="18" charset="0"/>
              </a:rPr>
              <a:t>Задача B12 из демоверсии 2013</a:t>
            </a:r>
            <a:endParaRPr lang="ru-RU" sz="2800" b="1" dirty="0">
              <a:latin typeface="Times New Roman" pitchFamily="18" charset="0"/>
              <a:cs typeface="Times New Roman" pitchFamily="18" charset="0"/>
            </a:endParaRPr>
          </a:p>
        </p:txBody>
      </p:sp>
      <p:sp>
        <p:nvSpPr>
          <p:cNvPr id="3" name="TextBox 2"/>
          <p:cNvSpPr txBox="1"/>
          <p:nvPr/>
        </p:nvSpPr>
        <p:spPr>
          <a:xfrm>
            <a:off x="357158" y="1071546"/>
            <a:ext cx="8501122" cy="2062103"/>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В языке запросов поискового сервера для обозначения логической операции «ИЛИ» используется символ «|», а для логической операции «И» – символ «&amp;». В таблице приведены запросы и количество найденных по ним страниц некоторого сегмента сети Интернет.</a:t>
            </a:r>
          </a:p>
          <a:p>
            <a:endParaRPr lang="ru-RU" dirty="0"/>
          </a:p>
        </p:txBody>
      </p:sp>
      <p:graphicFrame>
        <p:nvGraphicFramePr>
          <p:cNvPr id="6" name="Таблица 5"/>
          <p:cNvGraphicFramePr>
            <a:graphicFrameLocks noGrp="1"/>
          </p:cNvGraphicFramePr>
          <p:nvPr/>
        </p:nvGraphicFramePr>
        <p:xfrm>
          <a:off x="1571604" y="2857496"/>
          <a:ext cx="6643734" cy="1813560"/>
        </p:xfrm>
        <a:graphic>
          <a:graphicData uri="http://schemas.openxmlformats.org/drawingml/2006/table">
            <a:tbl>
              <a:tblPr firstRow="1" bandRow="1">
                <a:tableStyleId>{5C22544A-7EE6-4342-B048-85BDC9FD1C3A}</a:tableStyleId>
              </a:tblPr>
              <a:tblGrid>
                <a:gridCol w="3321867"/>
                <a:gridCol w="3321867"/>
              </a:tblGrid>
              <a:tr h="370840">
                <a:tc>
                  <a:txBody>
                    <a:bodyPr/>
                    <a:lstStyle/>
                    <a:p>
                      <a:pPr algn="just">
                        <a:lnSpc>
                          <a:spcPct val="115000"/>
                        </a:lnSpc>
                        <a:spcAft>
                          <a:spcPts val="0"/>
                        </a:spcAft>
                      </a:pPr>
                      <a:r>
                        <a:rPr lang="ru-RU" sz="2000" b="1" dirty="0">
                          <a:latin typeface="Times New Roman"/>
                          <a:ea typeface="TimesNewRomanPS-BoldMT"/>
                          <a:cs typeface="Times New Roman"/>
                        </a:rPr>
                        <a:t>Запрос</a:t>
                      </a:r>
                      <a:endParaRPr lang="ru-RU" sz="2000" dirty="0">
                        <a:latin typeface="Calibri"/>
                        <a:ea typeface="Calibri"/>
                        <a:cs typeface="Times New Roman"/>
                      </a:endParaRPr>
                    </a:p>
                  </a:txBody>
                  <a:tcPr marL="68580" marR="68580" marT="0" marB="0"/>
                </a:tc>
                <a:tc>
                  <a:txBody>
                    <a:bodyPr/>
                    <a:lstStyle/>
                    <a:p>
                      <a:pPr algn="just">
                        <a:lnSpc>
                          <a:spcPct val="115000"/>
                        </a:lnSpc>
                        <a:spcAft>
                          <a:spcPts val="0"/>
                        </a:spcAft>
                      </a:pPr>
                      <a:r>
                        <a:rPr lang="ru-RU" sz="2000" b="1" dirty="0">
                          <a:latin typeface="Times New Roman"/>
                          <a:ea typeface="TimesNewRomanPS-BoldMT"/>
                          <a:cs typeface="Times New Roman"/>
                        </a:rPr>
                        <a:t>Найдено </a:t>
                      </a:r>
                      <a:r>
                        <a:rPr lang="ru-RU" sz="2000" b="1" dirty="0" smtClean="0">
                          <a:latin typeface="Times New Roman"/>
                          <a:ea typeface="TimesNewRomanPS-BoldMT"/>
                          <a:cs typeface="Times New Roman"/>
                        </a:rPr>
                        <a:t>страниц</a:t>
                      </a:r>
                    </a:p>
                    <a:p>
                      <a:pPr algn="just">
                        <a:lnSpc>
                          <a:spcPct val="115000"/>
                        </a:lnSpc>
                        <a:spcAft>
                          <a:spcPts val="0"/>
                        </a:spcAft>
                      </a:pPr>
                      <a:r>
                        <a:rPr lang="ru-RU" sz="2000" b="1" dirty="0" smtClean="0">
                          <a:latin typeface="Times New Roman"/>
                          <a:ea typeface="TimesNewRomanPS-BoldMT"/>
                          <a:cs typeface="Times New Roman"/>
                        </a:rPr>
                        <a:t> </a:t>
                      </a:r>
                      <a:r>
                        <a:rPr lang="ru-RU" sz="2000" b="1" dirty="0">
                          <a:latin typeface="Times New Roman"/>
                          <a:ea typeface="TimesNewRomanPS-BoldMT"/>
                          <a:cs typeface="Times New Roman"/>
                        </a:rPr>
                        <a:t>(в тысячах)</a:t>
                      </a:r>
                      <a:endParaRPr lang="ru-RU" sz="2000" dirty="0">
                        <a:latin typeface="Calibri"/>
                        <a:ea typeface="Calibri"/>
                        <a:cs typeface="Times New Roman"/>
                      </a:endParaRPr>
                    </a:p>
                  </a:txBody>
                  <a:tcPr marL="68580" marR="68580" marT="0" marB="0"/>
                </a:tc>
              </a:tr>
              <a:tr h="370840">
                <a:tc>
                  <a:txBody>
                    <a:bodyPr/>
                    <a:lstStyle/>
                    <a:p>
                      <a:pPr>
                        <a:lnSpc>
                          <a:spcPct val="115000"/>
                        </a:lnSpc>
                        <a:spcAft>
                          <a:spcPts val="0"/>
                        </a:spcAft>
                      </a:pPr>
                      <a:r>
                        <a:rPr lang="ru-RU" sz="2000" i="1" dirty="0">
                          <a:latin typeface="Times New Roman"/>
                          <a:ea typeface="TimesNewRomanPSMT"/>
                          <a:cs typeface="Times New Roman"/>
                        </a:rPr>
                        <a:t>Фрегат | Эсминец </a:t>
                      </a:r>
                      <a:endParaRPr lang="ru-RU" sz="2000" dirty="0">
                        <a:latin typeface="Calibri"/>
                        <a:ea typeface="Calibri"/>
                        <a:cs typeface="Times New Roman"/>
                      </a:endParaRPr>
                    </a:p>
                  </a:txBody>
                  <a:tcPr marL="68580" marR="68580" marT="0" marB="0"/>
                </a:tc>
                <a:tc>
                  <a:txBody>
                    <a:bodyPr/>
                    <a:lstStyle/>
                    <a:p>
                      <a:pPr>
                        <a:lnSpc>
                          <a:spcPct val="115000"/>
                        </a:lnSpc>
                        <a:spcAft>
                          <a:spcPts val="0"/>
                        </a:spcAft>
                      </a:pPr>
                      <a:r>
                        <a:rPr lang="ru-RU" sz="2000" i="1">
                          <a:latin typeface="Times New Roman"/>
                          <a:ea typeface="TimesNewRomanPSMT"/>
                          <a:cs typeface="Times New Roman"/>
                        </a:rPr>
                        <a:t>3400</a:t>
                      </a:r>
                      <a:endParaRPr lang="ru-RU" sz="2000">
                        <a:latin typeface="Calibri"/>
                        <a:ea typeface="Calibri"/>
                        <a:cs typeface="Times New Roman"/>
                      </a:endParaRPr>
                    </a:p>
                  </a:txBody>
                  <a:tcPr marL="68580" marR="68580" marT="0" marB="0"/>
                </a:tc>
              </a:tr>
              <a:tr h="370840">
                <a:tc>
                  <a:txBody>
                    <a:bodyPr/>
                    <a:lstStyle/>
                    <a:p>
                      <a:pPr algn="just">
                        <a:lnSpc>
                          <a:spcPct val="115000"/>
                        </a:lnSpc>
                        <a:spcAft>
                          <a:spcPts val="0"/>
                        </a:spcAft>
                      </a:pPr>
                      <a:r>
                        <a:rPr lang="ru-RU" sz="2000" i="1" dirty="0">
                          <a:latin typeface="Times New Roman"/>
                          <a:ea typeface="TimesNewRomanPSMT"/>
                          <a:cs typeface="Times New Roman"/>
                        </a:rPr>
                        <a:t>Фрегат </a:t>
                      </a:r>
                      <a:r>
                        <a:rPr lang="en-US" sz="2000" i="1" dirty="0">
                          <a:latin typeface="Times New Roman"/>
                          <a:ea typeface="TimesNewRomanPSMT"/>
                          <a:cs typeface="Times New Roman"/>
                        </a:rPr>
                        <a:t>&amp;</a:t>
                      </a:r>
                      <a:r>
                        <a:rPr lang="ru-RU" sz="2000" i="1" dirty="0">
                          <a:latin typeface="Times New Roman"/>
                          <a:ea typeface="TimesNewRomanPSMT"/>
                          <a:cs typeface="Times New Roman"/>
                        </a:rPr>
                        <a:t> Эсминец</a:t>
                      </a:r>
                      <a:endParaRPr lang="ru-RU" sz="2000" dirty="0">
                        <a:latin typeface="Calibri"/>
                        <a:ea typeface="Calibri"/>
                        <a:cs typeface="Times New Roman"/>
                      </a:endParaRPr>
                    </a:p>
                  </a:txBody>
                  <a:tcPr marL="68580" marR="68580" marT="0" marB="0"/>
                </a:tc>
                <a:tc>
                  <a:txBody>
                    <a:bodyPr/>
                    <a:lstStyle/>
                    <a:p>
                      <a:pPr algn="just">
                        <a:lnSpc>
                          <a:spcPct val="115000"/>
                        </a:lnSpc>
                        <a:spcAft>
                          <a:spcPts val="0"/>
                        </a:spcAft>
                      </a:pPr>
                      <a:r>
                        <a:rPr lang="ru-RU" sz="2000" dirty="0">
                          <a:latin typeface="Times New Roman"/>
                          <a:ea typeface="TimesNewRomanPSMT"/>
                          <a:cs typeface="Times New Roman"/>
                        </a:rPr>
                        <a:t>900</a:t>
                      </a:r>
                      <a:endParaRPr lang="ru-RU" sz="2000" dirty="0">
                        <a:latin typeface="Calibri"/>
                        <a:ea typeface="Calibri"/>
                        <a:cs typeface="Times New Roman"/>
                      </a:endParaRPr>
                    </a:p>
                  </a:txBody>
                  <a:tcPr marL="68580" marR="68580" marT="0" marB="0"/>
                </a:tc>
              </a:tr>
              <a:tr h="370840">
                <a:tc>
                  <a:txBody>
                    <a:bodyPr/>
                    <a:lstStyle/>
                    <a:p>
                      <a:pPr algn="just">
                        <a:lnSpc>
                          <a:spcPct val="115000"/>
                        </a:lnSpc>
                        <a:spcAft>
                          <a:spcPts val="0"/>
                        </a:spcAft>
                      </a:pPr>
                      <a:r>
                        <a:rPr lang="ru-RU" sz="2000" i="1" dirty="0">
                          <a:latin typeface="Times New Roman"/>
                          <a:ea typeface="TimesNewRomanPSMT"/>
                          <a:cs typeface="Times New Roman"/>
                        </a:rPr>
                        <a:t>Фрегат</a:t>
                      </a:r>
                      <a:endParaRPr lang="ru-RU" sz="2000" dirty="0">
                        <a:latin typeface="Calibri"/>
                        <a:ea typeface="Calibri"/>
                        <a:cs typeface="Times New Roman"/>
                      </a:endParaRPr>
                    </a:p>
                  </a:txBody>
                  <a:tcPr marL="68580" marR="68580" marT="0" marB="0"/>
                </a:tc>
                <a:tc>
                  <a:txBody>
                    <a:bodyPr/>
                    <a:lstStyle/>
                    <a:p>
                      <a:pPr algn="just">
                        <a:lnSpc>
                          <a:spcPct val="115000"/>
                        </a:lnSpc>
                        <a:spcAft>
                          <a:spcPts val="0"/>
                        </a:spcAft>
                      </a:pPr>
                      <a:r>
                        <a:rPr lang="ru-RU" sz="2000" dirty="0">
                          <a:latin typeface="Times New Roman"/>
                          <a:ea typeface="TimesNewRomanPSMT"/>
                          <a:cs typeface="Times New Roman"/>
                        </a:rPr>
                        <a:t>2</a:t>
                      </a:r>
                      <a:r>
                        <a:rPr lang="en-US" sz="2000" dirty="0">
                          <a:latin typeface="Times New Roman"/>
                          <a:ea typeface="TimesNewRomanPSMT"/>
                          <a:cs typeface="Times New Roman"/>
                        </a:rPr>
                        <a:t>100</a:t>
                      </a:r>
                      <a:endParaRPr lang="ru-RU" sz="2000" dirty="0">
                        <a:latin typeface="Calibri"/>
                        <a:ea typeface="Calibri"/>
                        <a:cs typeface="Times New Roman"/>
                      </a:endParaRPr>
                    </a:p>
                  </a:txBody>
                  <a:tcPr marL="68580" marR="68580" marT="0" marB="0"/>
                </a:tc>
              </a:tr>
            </a:tbl>
          </a:graphicData>
        </a:graphic>
      </p:graphicFrame>
      <p:sp>
        <p:nvSpPr>
          <p:cNvPr id="7" name="TextBox 6"/>
          <p:cNvSpPr txBox="1"/>
          <p:nvPr/>
        </p:nvSpPr>
        <p:spPr>
          <a:xfrm>
            <a:off x="571472" y="4786322"/>
            <a:ext cx="8286808" cy="1785104"/>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Какое количество страниц (в тысячах) будет найдено по запросу </a:t>
            </a:r>
            <a:r>
              <a:rPr lang="ru-RU" sz="2200" i="1" dirty="0" smtClean="0">
                <a:latin typeface="Times New Roman" pitchFamily="18" charset="0"/>
                <a:cs typeface="Times New Roman" pitchFamily="18" charset="0"/>
              </a:rPr>
              <a:t>Эсминец</a:t>
            </a:r>
            <a:r>
              <a:rPr lang="ru-RU" sz="2200" dirty="0" smtClean="0">
                <a:latin typeface="Times New Roman" pitchFamily="18" charset="0"/>
                <a:cs typeface="Times New Roman" pitchFamily="18" charset="0"/>
              </a:rPr>
              <a:t>?</a:t>
            </a:r>
          </a:p>
          <a:p>
            <a:pPr algn="just"/>
            <a:r>
              <a:rPr lang="ru-RU" sz="2200" dirty="0" smtClean="0">
                <a:latin typeface="Times New Roman" pitchFamily="18" charset="0"/>
                <a:cs typeface="Times New Roman" pitchFamily="18" charset="0"/>
              </a:rPr>
              <a:t>Считается, что все запросы выполнялись практически одновременно, так что набор страниц, содержащих все искомые слова, не изменялся за время выполнения запросов.</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3"/>
            <a:ext cx="8429684" cy="6309420"/>
          </a:xfrm>
          <a:prstGeom prst="rect">
            <a:avLst/>
          </a:prstGeom>
          <a:noFill/>
        </p:spPr>
        <p:txBody>
          <a:bodyPr wrap="square" rtlCol="0">
            <a:spAutoFit/>
          </a:bodyPr>
          <a:lstStyle/>
          <a:p>
            <a:pPr algn="just"/>
            <a:r>
              <a:rPr lang="ru-RU" sz="2400" dirty="0" smtClean="0">
                <a:latin typeface="Times New Roman" pitchFamily="18" charset="0"/>
                <a:cs typeface="Times New Roman" pitchFamily="18" charset="0"/>
              </a:rPr>
              <a:t>1.1 Скорость асинхронной передачи данных через </a:t>
            </a:r>
            <a:r>
              <a:rPr lang="en-US" sz="2400" dirty="0" smtClean="0">
                <a:latin typeface="Times New Roman" pitchFamily="18" charset="0"/>
                <a:cs typeface="Times New Roman" pitchFamily="18" charset="0"/>
              </a:rPr>
              <a:t>IrDA-</a:t>
            </a:r>
            <a:r>
              <a:rPr lang="ru-RU" sz="2400" dirty="0" smtClean="0">
                <a:latin typeface="Times New Roman" pitchFamily="18" charset="0"/>
                <a:cs typeface="Times New Roman" pitchFamily="18" charset="0"/>
              </a:rPr>
              <a:t>порт равна 2048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Передача файла через данное соединение происходила 2 минуты. Определите размер файла в килобайтах.</a:t>
            </a:r>
          </a:p>
          <a:p>
            <a:pPr marL="457200" indent="-457200">
              <a:buAutoNum type="arabicParenR"/>
            </a:pPr>
            <a:r>
              <a:rPr lang="ru-RU" sz="2400" dirty="0" smtClean="0">
                <a:latin typeface="Times New Roman" pitchFamily="18" charset="0"/>
                <a:cs typeface="Times New Roman" pitchFamily="18" charset="0"/>
              </a:rPr>
              <a:t>24		2) 30		3) 32		4) 48</a:t>
            </a:r>
          </a:p>
          <a:p>
            <a:pPr marL="457200" indent="-457200">
              <a:spcBef>
                <a:spcPts val="600"/>
              </a:spcBef>
              <a:spcAft>
                <a:spcPts val="600"/>
              </a:spcAft>
            </a:pPr>
            <a:r>
              <a:rPr lang="ru-RU" sz="2400" b="1" dirty="0" smtClean="0">
                <a:latin typeface="Times New Roman" pitchFamily="18" charset="0"/>
                <a:cs typeface="Times New Roman" pitchFamily="18" charset="0"/>
              </a:rPr>
              <a:t>Решение</a:t>
            </a:r>
          </a:p>
          <a:p>
            <a:pPr marL="457200" algn="just"/>
            <a:r>
              <a:rPr lang="ru-RU" sz="2400" dirty="0" smtClean="0">
                <a:latin typeface="Times New Roman" pitchFamily="18" charset="0"/>
                <a:cs typeface="Times New Roman" pitchFamily="18" charset="0"/>
              </a:rPr>
              <a:t>Умножаем скорость на время в секундах (2048*2*60), переводим в байты (делим на 8), переводим в килобайты (делим на 1024)</a:t>
            </a: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r>
              <a:rPr lang="ru-RU" sz="2400" dirty="0" smtClean="0">
                <a:latin typeface="Times New Roman" pitchFamily="18" charset="0"/>
                <a:cs typeface="Times New Roman" pitchFamily="18" charset="0"/>
              </a:rPr>
              <a:t>Дробь сокращаем, затем считаем.</a:t>
            </a:r>
          </a:p>
          <a:p>
            <a:pPr>
              <a:spcBef>
                <a:spcPts val="1200"/>
              </a:spcBef>
            </a:pPr>
            <a:r>
              <a:rPr lang="ru-RU" sz="2400" dirty="0" smtClean="0">
                <a:latin typeface="Times New Roman" pitchFamily="18" charset="0"/>
                <a:cs typeface="Times New Roman" pitchFamily="18" charset="0"/>
              </a:rPr>
              <a:t>Ответ: 2</a:t>
            </a:r>
            <a:endParaRPr lang="en-US" sz="2400" dirty="0" smtClean="0">
              <a:latin typeface="Times New Roman" pitchFamily="18" charset="0"/>
              <a:cs typeface="Times New Roman" pitchFamily="18" charset="0"/>
            </a:endParaRPr>
          </a:p>
          <a:p>
            <a:pPr marL="457200"/>
            <a:endParaRPr lang="en-US"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graphicFrame>
        <p:nvGraphicFramePr>
          <p:cNvPr id="3" name="Объект 2"/>
          <p:cNvGraphicFramePr>
            <a:graphicFrameLocks noChangeAspect="1"/>
          </p:cNvGraphicFramePr>
          <p:nvPr/>
        </p:nvGraphicFramePr>
        <p:xfrm>
          <a:off x="1000100" y="4143380"/>
          <a:ext cx="4037399" cy="857256"/>
        </p:xfrm>
        <a:graphic>
          <a:graphicData uri="http://schemas.openxmlformats.org/presentationml/2006/ole">
            <p:oleObj spid="_x0000_s2050" name="Формула" r:id="rId3" imgW="1854000" imgH="393480" progId="Equation.3">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normAutofit/>
          </a:bodyPr>
          <a:lstStyle/>
          <a:p>
            <a:r>
              <a:rPr lang="ru-RU" sz="2800" b="1" dirty="0" smtClean="0">
                <a:latin typeface="Times New Roman" pitchFamily="18" charset="0"/>
                <a:cs typeface="Times New Roman" pitchFamily="18" charset="0"/>
              </a:rPr>
              <a:t>Задача B12 из демоверсии 2013</a:t>
            </a:r>
            <a:endParaRPr lang="ru-RU" sz="2800" b="1" dirty="0">
              <a:latin typeface="Times New Roman" pitchFamily="18" charset="0"/>
              <a:cs typeface="Times New Roman" pitchFamily="18" charset="0"/>
            </a:endParaRPr>
          </a:p>
        </p:txBody>
      </p:sp>
      <p:sp>
        <p:nvSpPr>
          <p:cNvPr id="7" name="TextBox 6"/>
          <p:cNvSpPr txBox="1"/>
          <p:nvPr/>
        </p:nvSpPr>
        <p:spPr>
          <a:xfrm>
            <a:off x="500034" y="1214422"/>
            <a:ext cx="8286808" cy="461665"/>
          </a:xfrm>
          <a:prstGeom prst="rect">
            <a:avLst/>
          </a:prstGeom>
          <a:noFill/>
        </p:spPr>
        <p:txBody>
          <a:bodyPr wrap="square" rtlCol="0">
            <a:spAutoFit/>
          </a:bodyPr>
          <a:lstStyle/>
          <a:p>
            <a:r>
              <a:rPr lang="ru-RU" sz="2400" b="1" dirty="0" smtClean="0"/>
              <a:t>Решение</a:t>
            </a:r>
            <a:endParaRPr lang="ru-RU" sz="2400" dirty="0"/>
          </a:p>
        </p:txBody>
      </p:sp>
      <p:grpSp>
        <p:nvGrpSpPr>
          <p:cNvPr id="3" name="Group 2"/>
          <p:cNvGrpSpPr>
            <a:grpSpLocks/>
          </p:cNvGrpSpPr>
          <p:nvPr/>
        </p:nvGrpSpPr>
        <p:grpSpPr bwMode="auto">
          <a:xfrm>
            <a:off x="2428860" y="1643050"/>
            <a:ext cx="2124075" cy="1162050"/>
            <a:chOff x="2160" y="8671"/>
            <a:chExt cx="3345" cy="1830"/>
          </a:xfrm>
        </p:grpSpPr>
        <p:sp>
          <p:nvSpPr>
            <p:cNvPr id="1027" name="Oval 3"/>
            <p:cNvSpPr>
              <a:spLocks noChangeArrowheads="1"/>
            </p:cNvSpPr>
            <p:nvPr/>
          </p:nvSpPr>
          <p:spPr bwMode="auto">
            <a:xfrm>
              <a:off x="2160" y="8776"/>
              <a:ext cx="1950" cy="17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28" name="Oval 4"/>
            <p:cNvSpPr>
              <a:spLocks noChangeArrowheads="1"/>
            </p:cNvSpPr>
            <p:nvPr/>
          </p:nvSpPr>
          <p:spPr bwMode="auto">
            <a:xfrm>
              <a:off x="3480" y="8671"/>
              <a:ext cx="2025" cy="183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29" name="Text Box 5"/>
            <p:cNvSpPr txBox="1">
              <a:spLocks noChangeArrowheads="1"/>
            </p:cNvSpPr>
            <p:nvPr/>
          </p:nvSpPr>
          <p:spPr bwMode="auto">
            <a:xfrm>
              <a:off x="2775" y="9316"/>
              <a:ext cx="480" cy="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rPr>
                <a:t>x</a:t>
              </a:r>
              <a:endParaRPr kumimoji="0" lang="ru-RU" sz="1800" b="0" i="0" u="none" strike="noStrike" cap="none" normalizeH="0" baseline="0" smtClean="0">
                <a:ln>
                  <a:noFill/>
                </a:ln>
                <a:solidFill>
                  <a:schemeClr val="tx1"/>
                </a:solidFill>
                <a:effectLst/>
                <a:latin typeface="Arial" pitchFamily="34" charset="0"/>
              </a:endParaRPr>
            </a:p>
          </p:txBody>
        </p:sp>
        <p:sp>
          <p:nvSpPr>
            <p:cNvPr id="1030" name="Text Box 6"/>
            <p:cNvSpPr txBox="1">
              <a:spLocks noChangeArrowheads="1"/>
            </p:cNvSpPr>
            <p:nvPr/>
          </p:nvSpPr>
          <p:spPr bwMode="auto">
            <a:xfrm>
              <a:off x="4560" y="9316"/>
              <a:ext cx="480" cy="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rPr>
                <a:t>y</a:t>
              </a:r>
              <a:endParaRPr kumimoji="0" lang="ru-RU" sz="1800" b="0" i="0" u="none" strike="noStrike" cap="none" normalizeH="0" baseline="0" smtClean="0">
                <a:ln>
                  <a:noFill/>
                </a:ln>
                <a:solidFill>
                  <a:schemeClr val="tx1"/>
                </a:solidFill>
                <a:effectLst/>
                <a:latin typeface="Arial" pitchFamily="34" charset="0"/>
              </a:endParaRPr>
            </a:p>
          </p:txBody>
        </p:sp>
        <p:sp>
          <p:nvSpPr>
            <p:cNvPr id="1031" name="Text Box 7"/>
            <p:cNvSpPr txBox="1">
              <a:spLocks noChangeArrowheads="1"/>
            </p:cNvSpPr>
            <p:nvPr/>
          </p:nvSpPr>
          <p:spPr bwMode="auto">
            <a:xfrm>
              <a:off x="3570" y="9316"/>
              <a:ext cx="330" cy="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rPr>
                <a:t>a</a:t>
              </a:r>
              <a:endParaRPr kumimoji="0" lang="ru-RU" sz="1800" b="0" i="0" u="none" strike="noStrike" cap="none" normalizeH="0" baseline="0" smtClean="0">
                <a:ln>
                  <a:noFill/>
                </a:ln>
                <a:solidFill>
                  <a:schemeClr val="tx1"/>
                </a:solidFill>
                <a:effectLst/>
                <a:latin typeface="Arial" pitchFamily="34" charset="0"/>
              </a:endParaRPr>
            </a:p>
          </p:txBody>
        </p:sp>
      </p:grpSp>
      <p:sp>
        <p:nvSpPr>
          <p:cNvPr id="12" name="TextBox 11"/>
          <p:cNvSpPr txBox="1"/>
          <p:nvPr/>
        </p:nvSpPr>
        <p:spPr>
          <a:xfrm>
            <a:off x="428596" y="3071810"/>
            <a:ext cx="8286808" cy="3754874"/>
          </a:xfrm>
          <a:prstGeom prst="rect">
            <a:avLst/>
          </a:prstGeom>
          <a:noFill/>
        </p:spPr>
        <p:txBody>
          <a:bodyPr wrap="square" rtlCol="0">
            <a:spAutoFit/>
          </a:bodyPr>
          <a:lstStyle/>
          <a:p>
            <a:r>
              <a:rPr lang="ru-RU" sz="2200" dirty="0" smtClean="0">
                <a:latin typeface="Times New Roman" pitchFamily="18" charset="0"/>
                <a:cs typeface="Times New Roman" pitchFamily="18" charset="0"/>
              </a:rPr>
              <a:t>Вводим обозначения </a:t>
            </a:r>
            <a:r>
              <a:rPr lang="en-US" sz="2200" dirty="0" smtClean="0">
                <a:latin typeface="Times New Roman" pitchFamily="18" charset="0"/>
                <a:cs typeface="Times New Roman" pitchFamily="18" charset="0"/>
              </a:rPr>
              <a:t>a</a:t>
            </a:r>
            <a:r>
              <a:rPr lang="ru-RU" sz="2200" dirty="0" smtClean="0">
                <a:latin typeface="Times New Roman" pitchFamily="18" charset="0"/>
                <a:cs typeface="Times New Roman" pitchFamily="18" charset="0"/>
              </a:rPr>
              <a:t> = 900 (и фрегат, и эсминец одновременно – по определению конъюнкции)</a:t>
            </a:r>
          </a:p>
          <a:p>
            <a:r>
              <a:rPr lang="en-US" sz="2200" dirty="0" smtClean="0">
                <a:latin typeface="Times New Roman" pitchFamily="18" charset="0"/>
                <a:cs typeface="Times New Roman" pitchFamily="18" charset="0"/>
              </a:rPr>
              <a:t>x</a:t>
            </a:r>
            <a:r>
              <a:rPr lang="ru-RU" sz="2200" dirty="0" smtClean="0">
                <a:latin typeface="Times New Roman" pitchFamily="18" charset="0"/>
                <a:cs typeface="Times New Roman" pitchFamily="18" charset="0"/>
              </a:rPr>
              <a:t> + </a:t>
            </a:r>
            <a:r>
              <a:rPr lang="en-US" sz="2200" dirty="0" smtClean="0">
                <a:latin typeface="Times New Roman" pitchFamily="18" charset="0"/>
                <a:cs typeface="Times New Roman" pitchFamily="18" charset="0"/>
              </a:rPr>
              <a:t>a</a:t>
            </a:r>
            <a:r>
              <a:rPr lang="ru-RU" sz="2200" dirty="0" smtClean="0">
                <a:latin typeface="Times New Roman" pitchFamily="18" charset="0"/>
                <a:cs typeface="Times New Roman" pitchFamily="18" charset="0"/>
              </a:rPr>
              <a:t> = 2100 (фрегат)</a:t>
            </a:r>
          </a:p>
          <a:p>
            <a:r>
              <a:rPr lang="ru-RU" sz="2200" dirty="0" smtClean="0">
                <a:latin typeface="Times New Roman" pitchFamily="18" charset="0"/>
                <a:cs typeface="Times New Roman" pitchFamily="18" charset="0"/>
              </a:rPr>
              <a:t>По условию задачи </a:t>
            </a:r>
            <a:r>
              <a:rPr lang="en-US" sz="2200" dirty="0" smtClean="0">
                <a:latin typeface="Times New Roman" pitchFamily="18" charset="0"/>
                <a:cs typeface="Times New Roman" pitchFamily="18" charset="0"/>
              </a:rPr>
              <a:t>x</a:t>
            </a:r>
            <a:r>
              <a:rPr lang="ru-RU" sz="2200" dirty="0" smtClean="0">
                <a:latin typeface="Times New Roman" pitchFamily="18" charset="0"/>
                <a:cs typeface="Times New Roman" pitchFamily="18" charset="0"/>
              </a:rPr>
              <a:t> + </a:t>
            </a:r>
            <a:r>
              <a:rPr lang="en-US" sz="2200" dirty="0" smtClean="0">
                <a:latin typeface="Times New Roman" pitchFamily="18" charset="0"/>
                <a:cs typeface="Times New Roman" pitchFamily="18" charset="0"/>
              </a:rPr>
              <a:t>a</a:t>
            </a:r>
            <a:r>
              <a:rPr lang="ru-RU" sz="2200" dirty="0" smtClean="0">
                <a:latin typeface="Times New Roman" pitchFamily="18" charset="0"/>
                <a:cs typeface="Times New Roman" pitchFamily="18" charset="0"/>
              </a:rPr>
              <a:t> + </a:t>
            </a:r>
            <a:r>
              <a:rPr lang="en-US" sz="2200" dirty="0" smtClean="0">
                <a:latin typeface="Times New Roman" pitchFamily="18" charset="0"/>
                <a:cs typeface="Times New Roman" pitchFamily="18" charset="0"/>
              </a:rPr>
              <a:t>y</a:t>
            </a:r>
            <a:r>
              <a:rPr lang="ru-RU" sz="2200" dirty="0" smtClean="0">
                <a:latin typeface="Times New Roman" pitchFamily="18" charset="0"/>
                <a:cs typeface="Times New Roman" pitchFamily="18" charset="0"/>
              </a:rPr>
              <a:t> = 3400 (по запросу «или фрегат, или эсминец, или то и другое одновременно» - по определению дизъюнкции) </a:t>
            </a:r>
          </a:p>
          <a:p>
            <a:r>
              <a:rPr lang="ru-RU" sz="2200" dirty="0" smtClean="0">
                <a:latin typeface="Times New Roman" pitchFamily="18" charset="0"/>
                <a:cs typeface="Times New Roman" pitchFamily="18" charset="0"/>
              </a:rPr>
              <a:t>Подставляем  2100 +  </a:t>
            </a:r>
            <a:r>
              <a:rPr lang="en-US" sz="2200" dirty="0" smtClean="0">
                <a:latin typeface="Times New Roman" pitchFamily="18" charset="0"/>
                <a:cs typeface="Times New Roman" pitchFamily="18" charset="0"/>
              </a:rPr>
              <a:t>y</a:t>
            </a:r>
            <a:r>
              <a:rPr lang="ru-RU" sz="2200" dirty="0" smtClean="0">
                <a:latin typeface="Times New Roman" pitchFamily="18" charset="0"/>
                <a:cs typeface="Times New Roman" pitchFamily="18" charset="0"/>
              </a:rPr>
              <a:t> = 3400, </a:t>
            </a:r>
            <a:r>
              <a:rPr lang="en-US" sz="2200" dirty="0" smtClean="0">
                <a:latin typeface="Times New Roman" pitchFamily="18" charset="0"/>
                <a:cs typeface="Times New Roman" pitchFamily="18" charset="0"/>
              </a:rPr>
              <a:t>y</a:t>
            </a:r>
            <a:r>
              <a:rPr lang="ru-RU" sz="2200" dirty="0" smtClean="0">
                <a:latin typeface="Times New Roman" pitchFamily="18" charset="0"/>
                <a:cs typeface="Times New Roman" pitchFamily="18" charset="0"/>
              </a:rPr>
              <a:t> = 1300</a:t>
            </a:r>
          </a:p>
          <a:p>
            <a:r>
              <a:rPr lang="ru-RU" sz="2200" dirty="0" smtClean="0">
                <a:latin typeface="Times New Roman" pitchFamily="18" charset="0"/>
                <a:cs typeface="Times New Roman" pitchFamily="18" charset="0"/>
              </a:rPr>
              <a:t>Тогда эсминец </a:t>
            </a:r>
          </a:p>
          <a:p>
            <a:r>
              <a:rPr lang="en-US" sz="2200" dirty="0" smtClean="0">
                <a:latin typeface="Times New Roman" pitchFamily="18" charset="0"/>
                <a:cs typeface="Times New Roman" pitchFamily="18" charset="0"/>
              </a:rPr>
              <a:t>y</a:t>
            </a:r>
            <a:r>
              <a:rPr lang="ru-RU" sz="2200" dirty="0" smtClean="0">
                <a:latin typeface="Times New Roman" pitchFamily="18" charset="0"/>
                <a:cs typeface="Times New Roman" pitchFamily="18" charset="0"/>
              </a:rPr>
              <a:t> + </a:t>
            </a:r>
            <a:r>
              <a:rPr lang="en-US" sz="2200" dirty="0" smtClean="0">
                <a:latin typeface="Times New Roman" pitchFamily="18" charset="0"/>
                <a:cs typeface="Times New Roman" pitchFamily="18" charset="0"/>
              </a:rPr>
              <a:t>a</a:t>
            </a:r>
            <a:r>
              <a:rPr lang="ru-RU" sz="2200" dirty="0" smtClean="0">
                <a:latin typeface="Times New Roman" pitchFamily="18" charset="0"/>
                <a:cs typeface="Times New Roman" pitchFamily="18" charset="0"/>
              </a:rPr>
              <a:t> = 1300 +900= 2200</a:t>
            </a:r>
          </a:p>
          <a:p>
            <a:r>
              <a:rPr lang="ru-RU" sz="2200" dirty="0" smtClean="0">
                <a:latin typeface="Times New Roman" pitchFamily="18" charset="0"/>
                <a:cs typeface="Times New Roman" pitchFamily="18" charset="0"/>
              </a:rPr>
              <a:t>Ответ: 2200</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normAutofit/>
          </a:bodyPr>
          <a:lstStyle/>
          <a:p>
            <a:r>
              <a:rPr lang="ru-RU" sz="2800" b="1" dirty="0" smtClean="0">
                <a:latin typeface="Times New Roman" pitchFamily="18" charset="0"/>
                <a:cs typeface="Times New Roman" pitchFamily="18" charset="0"/>
              </a:rPr>
              <a:t>Задача B12 из демоверсии 2014</a:t>
            </a:r>
            <a:endParaRPr lang="ru-RU" sz="2800" b="1" dirty="0">
              <a:latin typeface="Times New Roman" pitchFamily="18" charset="0"/>
              <a:cs typeface="Times New Roman" pitchFamily="18" charset="0"/>
            </a:endParaRPr>
          </a:p>
        </p:txBody>
      </p:sp>
      <p:sp>
        <p:nvSpPr>
          <p:cNvPr id="3" name="TextBox 2"/>
          <p:cNvSpPr txBox="1"/>
          <p:nvPr/>
        </p:nvSpPr>
        <p:spPr>
          <a:xfrm>
            <a:off x="357158" y="928670"/>
            <a:ext cx="8501122" cy="2062103"/>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В языке запросов поискового сервера для обозначения логической операции «ИЛИ» используется символ «|», а для логической операции «И» – символ «&amp;». В таблице приведены запросы и количество найденных по ним страниц некоторого сегмента сети Интернет.</a:t>
            </a:r>
          </a:p>
          <a:p>
            <a:endParaRPr lang="ru-RU" dirty="0"/>
          </a:p>
        </p:txBody>
      </p:sp>
      <p:graphicFrame>
        <p:nvGraphicFramePr>
          <p:cNvPr id="6" name="Таблица 5"/>
          <p:cNvGraphicFramePr>
            <a:graphicFrameLocks noGrp="1"/>
          </p:cNvGraphicFramePr>
          <p:nvPr/>
        </p:nvGraphicFramePr>
        <p:xfrm>
          <a:off x="1857356" y="2500306"/>
          <a:ext cx="6643734" cy="1956437"/>
        </p:xfrm>
        <a:graphic>
          <a:graphicData uri="http://schemas.openxmlformats.org/drawingml/2006/table">
            <a:tbl>
              <a:tblPr firstRow="1" bandRow="1">
                <a:tableStyleId>{5C22544A-7EE6-4342-B048-85BDC9FD1C3A}</a:tableStyleId>
              </a:tblPr>
              <a:tblGrid>
                <a:gridCol w="3321867"/>
                <a:gridCol w="3321867"/>
              </a:tblGrid>
              <a:tr h="756269">
                <a:tc>
                  <a:txBody>
                    <a:bodyPr/>
                    <a:lstStyle/>
                    <a:p>
                      <a:pPr algn="ctr">
                        <a:lnSpc>
                          <a:spcPct val="115000"/>
                        </a:lnSpc>
                        <a:spcAft>
                          <a:spcPts val="0"/>
                        </a:spcAft>
                      </a:pPr>
                      <a:r>
                        <a:rPr lang="ru-RU" sz="2000" b="1" dirty="0">
                          <a:latin typeface="Times New Roman"/>
                          <a:ea typeface="TimesNewRomanPS-BoldMT"/>
                          <a:cs typeface="Times New Roman"/>
                        </a:rPr>
                        <a:t>Запрос</a:t>
                      </a:r>
                      <a:endParaRPr lang="ru-RU" sz="2000" dirty="0">
                        <a:latin typeface="Calibri"/>
                        <a:ea typeface="Calibri"/>
                        <a:cs typeface="Times New Roman"/>
                      </a:endParaRPr>
                    </a:p>
                  </a:txBody>
                  <a:tcPr marL="68580" marR="68580" marT="0" marB="0"/>
                </a:tc>
                <a:tc>
                  <a:txBody>
                    <a:bodyPr/>
                    <a:lstStyle/>
                    <a:p>
                      <a:pPr algn="ctr">
                        <a:lnSpc>
                          <a:spcPct val="115000"/>
                        </a:lnSpc>
                        <a:spcAft>
                          <a:spcPts val="0"/>
                        </a:spcAft>
                      </a:pPr>
                      <a:r>
                        <a:rPr lang="ru-RU" sz="2000" b="1" dirty="0">
                          <a:latin typeface="Times New Roman"/>
                          <a:ea typeface="TimesNewRomanPS-BoldMT"/>
                          <a:cs typeface="Times New Roman"/>
                        </a:rPr>
                        <a:t>Найдено </a:t>
                      </a:r>
                      <a:r>
                        <a:rPr lang="ru-RU" sz="2000" b="1" dirty="0" smtClean="0">
                          <a:latin typeface="Times New Roman"/>
                          <a:ea typeface="TimesNewRomanPS-BoldMT"/>
                          <a:cs typeface="Times New Roman"/>
                        </a:rPr>
                        <a:t>страниц</a:t>
                      </a:r>
                    </a:p>
                    <a:p>
                      <a:pPr algn="ctr">
                        <a:lnSpc>
                          <a:spcPct val="115000"/>
                        </a:lnSpc>
                        <a:spcAft>
                          <a:spcPts val="0"/>
                        </a:spcAft>
                      </a:pPr>
                      <a:r>
                        <a:rPr lang="ru-RU" sz="2000" b="1" dirty="0" smtClean="0">
                          <a:latin typeface="Times New Roman"/>
                          <a:ea typeface="TimesNewRomanPS-BoldMT"/>
                          <a:cs typeface="Times New Roman"/>
                        </a:rPr>
                        <a:t> </a:t>
                      </a:r>
                      <a:r>
                        <a:rPr lang="ru-RU" sz="2000" b="1" dirty="0">
                          <a:latin typeface="Times New Roman"/>
                          <a:ea typeface="TimesNewRomanPS-BoldMT"/>
                          <a:cs typeface="Times New Roman"/>
                        </a:rPr>
                        <a:t>(в тысячах)</a:t>
                      </a:r>
                      <a:endParaRPr lang="ru-RU" sz="2000" dirty="0">
                        <a:latin typeface="Calibri"/>
                        <a:ea typeface="Calibri"/>
                        <a:cs typeface="Times New Roman"/>
                      </a:endParaRPr>
                    </a:p>
                  </a:txBody>
                  <a:tcPr marL="68580" marR="68580" marT="0" marB="0"/>
                </a:tc>
              </a:tr>
              <a:tr h="400056">
                <a:tc>
                  <a:txBody>
                    <a:bodyPr/>
                    <a:lstStyle/>
                    <a:p>
                      <a:pPr>
                        <a:lnSpc>
                          <a:spcPct val="115000"/>
                        </a:lnSpc>
                        <a:spcAft>
                          <a:spcPts val="0"/>
                        </a:spcAft>
                      </a:pPr>
                      <a:r>
                        <a:rPr lang="ru-RU" sz="2000" i="1" dirty="0">
                          <a:latin typeface="Times New Roman"/>
                          <a:ea typeface="TimesNewRomanPSMT"/>
                          <a:cs typeface="Times New Roman"/>
                        </a:rPr>
                        <a:t>хоккей &amp; футбол </a:t>
                      </a:r>
                      <a:r>
                        <a:rPr lang="en-US" sz="2000" i="1" dirty="0">
                          <a:latin typeface="Times New Roman"/>
                          <a:ea typeface="TimesNewRomanPSMT"/>
                          <a:cs typeface="Times New Roman"/>
                        </a:rPr>
                        <a:t>&amp; </a:t>
                      </a:r>
                      <a:r>
                        <a:rPr lang="ru-RU" sz="2000" i="1" dirty="0">
                          <a:latin typeface="Times New Roman"/>
                          <a:ea typeface="TimesNewRomanPSMT"/>
                          <a:cs typeface="Times New Roman"/>
                        </a:rPr>
                        <a:t>волейбол </a:t>
                      </a:r>
                      <a:endParaRPr lang="ru-RU" sz="2000" dirty="0">
                        <a:latin typeface="Calibri"/>
                        <a:ea typeface="Calibri"/>
                        <a:cs typeface="Times New Roman"/>
                      </a:endParaRPr>
                    </a:p>
                  </a:txBody>
                  <a:tcPr marL="68580" marR="68580" marT="0" marB="0"/>
                </a:tc>
                <a:tc>
                  <a:txBody>
                    <a:bodyPr/>
                    <a:lstStyle/>
                    <a:p>
                      <a:pPr>
                        <a:lnSpc>
                          <a:spcPct val="115000"/>
                        </a:lnSpc>
                        <a:spcAft>
                          <a:spcPts val="0"/>
                        </a:spcAft>
                      </a:pPr>
                      <a:r>
                        <a:rPr lang="ru-RU" sz="2000" i="1" dirty="0">
                          <a:latin typeface="Times New Roman"/>
                          <a:ea typeface="TimesNewRomanPSMT"/>
                          <a:cs typeface="Times New Roman"/>
                        </a:rPr>
                        <a:t>80</a:t>
                      </a:r>
                      <a:endParaRPr lang="ru-RU" sz="2000" dirty="0">
                        <a:latin typeface="Calibri"/>
                        <a:ea typeface="Calibri"/>
                        <a:cs typeface="Times New Roman"/>
                      </a:endParaRPr>
                    </a:p>
                  </a:txBody>
                  <a:tcPr marL="68580" marR="68580" marT="0" marB="0"/>
                </a:tc>
              </a:tr>
              <a:tr h="400056">
                <a:tc>
                  <a:txBody>
                    <a:bodyPr/>
                    <a:lstStyle/>
                    <a:p>
                      <a:pPr algn="just">
                        <a:lnSpc>
                          <a:spcPct val="115000"/>
                        </a:lnSpc>
                        <a:spcAft>
                          <a:spcPts val="0"/>
                        </a:spcAft>
                      </a:pPr>
                      <a:r>
                        <a:rPr lang="ru-RU" sz="2000" i="1" dirty="0">
                          <a:latin typeface="Times New Roman"/>
                          <a:ea typeface="TimesNewRomanPSMT"/>
                          <a:cs typeface="Times New Roman"/>
                        </a:rPr>
                        <a:t>футбол &amp; волейбол</a:t>
                      </a:r>
                      <a:endParaRPr lang="ru-RU" sz="2000" dirty="0">
                        <a:latin typeface="Calibri"/>
                        <a:ea typeface="Calibri"/>
                        <a:cs typeface="Times New Roman"/>
                      </a:endParaRPr>
                    </a:p>
                  </a:txBody>
                  <a:tcPr marL="68580" marR="68580" marT="0" marB="0"/>
                </a:tc>
                <a:tc>
                  <a:txBody>
                    <a:bodyPr/>
                    <a:lstStyle/>
                    <a:p>
                      <a:pPr algn="just">
                        <a:lnSpc>
                          <a:spcPct val="115000"/>
                        </a:lnSpc>
                        <a:spcAft>
                          <a:spcPts val="0"/>
                        </a:spcAft>
                      </a:pPr>
                      <a:r>
                        <a:rPr lang="ru-RU" sz="2000" dirty="0">
                          <a:latin typeface="Times New Roman"/>
                          <a:ea typeface="TimesNewRomanPSMT"/>
                          <a:cs typeface="Times New Roman"/>
                        </a:rPr>
                        <a:t>260</a:t>
                      </a:r>
                      <a:endParaRPr lang="ru-RU" sz="2000" dirty="0">
                        <a:latin typeface="Calibri"/>
                        <a:ea typeface="Calibri"/>
                        <a:cs typeface="Times New Roman"/>
                      </a:endParaRPr>
                    </a:p>
                  </a:txBody>
                  <a:tcPr marL="68580" marR="68580" marT="0" marB="0"/>
                </a:tc>
              </a:tr>
              <a:tr h="400056">
                <a:tc>
                  <a:txBody>
                    <a:bodyPr/>
                    <a:lstStyle/>
                    <a:p>
                      <a:pPr algn="just">
                        <a:lnSpc>
                          <a:spcPct val="115000"/>
                        </a:lnSpc>
                        <a:spcAft>
                          <a:spcPts val="0"/>
                        </a:spcAft>
                      </a:pPr>
                      <a:r>
                        <a:rPr lang="ru-RU" sz="2000" i="1" dirty="0">
                          <a:latin typeface="Times New Roman"/>
                          <a:ea typeface="TimesNewRomanPSMT"/>
                          <a:cs typeface="Times New Roman"/>
                        </a:rPr>
                        <a:t>хоккей &amp; волейбол</a:t>
                      </a:r>
                      <a:endParaRPr lang="ru-RU" sz="2000" dirty="0">
                        <a:latin typeface="Calibri"/>
                        <a:ea typeface="Calibri"/>
                        <a:cs typeface="Times New Roman"/>
                      </a:endParaRPr>
                    </a:p>
                  </a:txBody>
                  <a:tcPr marL="68580" marR="68580" marT="0" marB="0"/>
                </a:tc>
                <a:tc>
                  <a:txBody>
                    <a:bodyPr/>
                    <a:lstStyle/>
                    <a:p>
                      <a:pPr algn="just">
                        <a:lnSpc>
                          <a:spcPct val="115000"/>
                        </a:lnSpc>
                        <a:spcAft>
                          <a:spcPts val="0"/>
                        </a:spcAft>
                      </a:pPr>
                      <a:r>
                        <a:rPr lang="ru-RU" sz="2000" dirty="0">
                          <a:latin typeface="Times New Roman"/>
                          <a:ea typeface="TimesNewRomanPSMT"/>
                          <a:cs typeface="Times New Roman"/>
                        </a:rPr>
                        <a:t>230</a:t>
                      </a:r>
                      <a:endParaRPr lang="ru-RU" sz="2000" dirty="0">
                        <a:latin typeface="Calibri"/>
                        <a:ea typeface="Calibri"/>
                        <a:cs typeface="Times New Roman"/>
                      </a:endParaRPr>
                    </a:p>
                  </a:txBody>
                  <a:tcPr marL="68580" marR="68580" marT="0" marB="0"/>
                </a:tc>
              </a:tr>
            </a:tbl>
          </a:graphicData>
        </a:graphic>
      </p:graphicFrame>
      <p:sp>
        <p:nvSpPr>
          <p:cNvPr id="7" name="TextBox 6"/>
          <p:cNvSpPr txBox="1"/>
          <p:nvPr/>
        </p:nvSpPr>
        <p:spPr>
          <a:xfrm>
            <a:off x="428596" y="4572008"/>
            <a:ext cx="8429684" cy="2123658"/>
          </a:xfrm>
          <a:prstGeom prst="rect">
            <a:avLst/>
          </a:prstGeom>
          <a:noFill/>
        </p:spPr>
        <p:txBody>
          <a:bodyPr wrap="square" rtlCol="0">
            <a:spAutoFit/>
          </a:bodyPr>
          <a:lstStyle/>
          <a:p>
            <a:r>
              <a:rPr lang="ru-RU" sz="2200" dirty="0" smtClean="0">
                <a:latin typeface="Times New Roman" pitchFamily="18" charset="0"/>
                <a:cs typeface="Times New Roman" pitchFamily="18" charset="0"/>
              </a:rPr>
              <a:t>Компьютер печатает количество страниц (в тысячах), которое будет найдено по следующему запросу:</a:t>
            </a:r>
          </a:p>
          <a:p>
            <a:r>
              <a:rPr lang="ru-RU" sz="2200" dirty="0" smtClean="0">
                <a:latin typeface="Times New Roman" pitchFamily="18" charset="0"/>
                <a:cs typeface="Times New Roman" pitchFamily="18" charset="0"/>
              </a:rPr>
              <a:t>(хоккей | футбол) &amp; волейбол</a:t>
            </a:r>
          </a:p>
          <a:p>
            <a:pPr algn="just"/>
            <a:r>
              <a:rPr lang="ru-RU" sz="2200" dirty="0" smtClean="0">
                <a:latin typeface="Times New Roman" pitchFamily="18" charset="0"/>
                <a:cs typeface="Times New Roman" pitchFamily="18" charset="0"/>
              </a:rPr>
              <a:t>Считается, что все запросы выполнялись практически одновременно, так что набор страниц, содержащих все искомые слова, не изменялся за время выполнения запросов. 	</a:t>
            </a:r>
            <a:endParaRPr lang="ru-RU" sz="2200" dirty="0">
              <a:latin typeface="Times New Roman" pitchFamily="18" charset="0"/>
              <a:cs typeface="Times New Roman" pitchFamily="18" charset="0"/>
            </a:endParaRPr>
          </a:p>
        </p:txBody>
      </p:sp>
      <p:sp>
        <p:nvSpPr>
          <p:cNvPr id="8" name="TextBox 7"/>
          <p:cNvSpPr txBox="1"/>
          <p:nvPr/>
        </p:nvSpPr>
        <p:spPr>
          <a:xfrm>
            <a:off x="6929454" y="6286520"/>
            <a:ext cx="1571636" cy="430887"/>
          </a:xfrm>
          <a:prstGeom prst="rect">
            <a:avLst/>
          </a:prstGeom>
          <a:noFill/>
        </p:spPr>
        <p:txBody>
          <a:bodyPr wrap="square" rtlCol="0">
            <a:spAutoFit/>
          </a:bodyPr>
          <a:lstStyle/>
          <a:p>
            <a:r>
              <a:rPr lang="ru-RU" sz="2200" dirty="0" smtClean="0">
                <a:latin typeface="Times New Roman" pitchFamily="18" charset="0"/>
                <a:cs typeface="Times New Roman" pitchFamily="18" charset="0"/>
              </a:rPr>
              <a:t>Ответ: 410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3416320"/>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9.1 В таблице приведены запросы к поисковому серверу. Расположите номера запросов в порядке возрастания количества страниц, которые найдёт поисковый сервер по каждому запросу. Для обозначения логической операции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ИЛИ</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в запросе используется символ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а для логической операции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И</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-&amp;.</a:t>
            </a:r>
          </a:p>
          <a:p>
            <a:pPr marL="457200" indent="-457200"/>
            <a:endParaRPr lang="ru-RU" sz="2400" dirty="0" smtClean="0">
              <a:latin typeface="Times New Roman" pitchFamily="18" charset="0"/>
              <a:cs typeface="Times New Roman" pitchFamily="18" charset="0"/>
            </a:endParaRPr>
          </a:p>
          <a:p>
            <a:pPr marL="457200" indent="-457200"/>
            <a:endParaRPr lang="ru-RU" sz="2400" dirty="0" smtClean="0">
              <a:latin typeface="Times New Roman" pitchFamily="18" charset="0"/>
              <a:cs typeface="Times New Roman" pitchFamily="18" charset="0"/>
            </a:endParaRPr>
          </a:p>
          <a:p>
            <a:pPr marL="457200" indent="-457200"/>
            <a:endParaRPr lang="ru-RU" sz="2400" dirty="0" smtClean="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357290" y="3286124"/>
          <a:ext cx="3857652" cy="1483360"/>
        </p:xfrm>
        <a:graphic>
          <a:graphicData uri="http://schemas.openxmlformats.org/drawingml/2006/table">
            <a:tbl>
              <a:tblPr firstRow="1" bandRow="1">
                <a:tableStyleId>{5C22544A-7EE6-4342-B048-85BDC9FD1C3A}</a:tableStyleId>
              </a:tblPr>
              <a:tblGrid>
                <a:gridCol w="678108"/>
                <a:gridCol w="3179544"/>
              </a:tblGrid>
              <a:tr h="370840">
                <a:tc>
                  <a:txBody>
                    <a:bodyPr/>
                    <a:lstStyle/>
                    <a:p>
                      <a:pPr marL="0" algn="l" defTabSz="914400" rtl="0" eaLnBrk="1" latinLnBrk="0" hangingPunct="1"/>
                      <a:r>
                        <a:rPr lang="en-US" sz="1800" b="0" kern="1200" dirty="0" smtClean="0">
                          <a:solidFill>
                            <a:schemeClr val="dk1"/>
                          </a:solidFill>
                          <a:latin typeface="+mn-lt"/>
                          <a:ea typeface="+mn-ea"/>
                          <a:cs typeface="+mn-cs"/>
                        </a:rPr>
                        <a:t>1</a:t>
                      </a:r>
                      <a:endParaRPr lang="ru-RU" sz="18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l" defTabSz="914400" rtl="0" eaLnBrk="1" latinLnBrk="0" hangingPunct="1"/>
                      <a:r>
                        <a:rPr lang="ru-RU" sz="1800" b="0" kern="1200" dirty="0" smtClean="0">
                          <a:solidFill>
                            <a:schemeClr val="dk1"/>
                          </a:solidFill>
                          <a:latin typeface="+mn-lt"/>
                          <a:ea typeface="+mn-ea"/>
                          <a:cs typeface="+mn-cs"/>
                        </a:rPr>
                        <a:t>отдых </a:t>
                      </a:r>
                      <a:r>
                        <a:rPr lang="en-US" sz="1800" b="0" kern="1200" dirty="0" smtClean="0">
                          <a:solidFill>
                            <a:schemeClr val="dk1"/>
                          </a:solidFill>
                          <a:latin typeface="+mn-lt"/>
                          <a:ea typeface="+mn-ea"/>
                          <a:cs typeface="+mn-cs"/>
                        </a:rPr>
                        <a:t>|</a:t>
                      </a:r>
                      <a:r>
                        <a:rPr lang="ru-RU" sz="1800" b="0" kern="1200" dirty="0" smtClean="0">
                          <a:solidFill>
                            <a:schemeClr val="dk1"/>
                          </a:solidFill>
                          <a:latin typeface="+mn-lt"/>
                          <a:ea typeface="+mn-ea"/>
                          <a:cs typeface="+mn-cs"/>
                        </a:rPr>
                        <a:t> лодки </a:t>
                      </a:r>
                      <a:r>
                        <a:rPr lang="en-US" sz="1800" b="0" kern="1200" dirty="0" smtClean="0">
                          <a:solidFill>
                            <a:schemeClr val="dk1"/>
                          </a:solidFill>
                          <a:latin typeface="+mn-lt"/>
                          <a:ea typeface="+mn-ea"/>
                          <a:cs typeface="+mn-cs"/>
                        </a:rPr>
                        <a:t>|</a:t>
                      </a:r>
                      <a:r>
                        <a:rPr lang="ru-RU" sz="1800" b="0" kern="1200" dirty="0" smtClean="0">
                          <a:solidFill>
                            <a:schemeClr val="dk1"/>
                          </a:solidFill>
                          <a:latin typeface="+mn-lt"/>
                          <a:ea typeface="+mn-ea"/>
                          <a:cs typeface="+mn-cs"/>
                        </a:rPr>
                        <a:t> пороги</a:t>
                      </a:r>
                    </a:p>
                  </a:txBody>
                  <a:tcPr>
                    <a:solidFill>
                      <a:schemeClr val="accent1">
                        <a:lumMod val="20000"/>
                        <a:lumOff val="80000"/>
                      </a:schemeClr>
                    </a:solidFill>
                  </a:tcPr>
                </a:tc>
              </a:tr>
              <a:tr h="370840">
                <a:tc>
                  <a:txBody>
                    <a:bodyPr/>
                    <a:lstStyle/>
                    <a:p>
                      <a:r>
                        <a:rPr lang="en-US" dirty="0" smtClean="0"/>
                        <a:t>2</a:t>
                      </a:r>
                      <a:endParaRPr lang="ru-RU" dirty="0"/>
                    </a:p>
                  </a:txBody>
                  <a:tcPr/>
                </a:tc>
                <a:tc>
                  <a:txBody>
                    <a:bodyPr/>
                    <a:lstStyle/>
                    <a:p>
                      <a:r>
                        <a:rPr lang="ru-RU" dirty="0" smtClean="0"/>
                        <a:t>отдых </a:t>
                      </a:r>
                      <a:r>
                        <a:rPr lang="en-US" sz="1800" dirty="0" smtClean="0">
                          <a:latin typeface="Times New Roman" pitchFamily="18" charset="0"/>
                          <a:cs typeface="Times New Roman" pitchFamily="18" charset="0"/>
                        </a:rPr>
                        <a:t>&amp;</a:t>
                      </a:r>
                      <a:r>
                        <a:rPr lang="ru-RU" sz="1800" dirty="0" smtClean="0">
                          <a:latin typeface="Times New Roman" pitchFamily="18" charset="0"/>
                          <a:cs typeface="Times New Roman" pitchFamily="18" charset="0"/>
                        </a:rPr>
                        <a:t> пороги</a:t>
                      </a:r>
                      <a:endParaRPr lang="ru-RU" dirty="0"/>
                    </a:p>
                  </a:txBody>
                  <a:tcPr/>
                </a:tc>
              </a:tr>
              <a:tr h="370840">
                <a:tc>
                  <a:txBody>
                    <a:bodyPr/>
                    <a:lstStyle/>
                    <a:p>
                      <a:r>
                        <a:rPr lang="en-US" dirty="0" smtClean="0"/>
                        <a:t>3</a:t>
                      </a:r>
                      <a:endParaRPr lang="ru-RU" dirty="0"/>
                    </a:p>
                  </a:txBody>
                  <a:tcPr/>
                </a:tc>
                <a:tc>
                  <a:txBody>
                    <a:bodyPr/>
                    <a:lstStyle/>
                    <a:p>
                      <a:r>
                        <a:rPr lang="ru-RU" dirty="0" smtClean="0"/>
                        <a:t>лодки </a:t>
                      </a:r>
                      <a:r>
                        <a:rPr lang="en-US"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отдых</a:t>
                      </a:r>
                      <a:endParaRPr lang="ru-RU" dirty="0"/>
                    </a:p>
                  </a:txBody>
                  <a:tcPr/>
                </a:tc>
              </a:tr>
              <a:tr h="370840">
                <a:tc>
                  <a:txBody>
                    <a:bodyPr/>
                    <a:lstStyle/>
                    <a:p>
                      <a:r>
                        <a:rPr lang="en-US" dirty="0" smtClean="0"/>
                        <a:t>4</a:t>
                      </a:r>
                      <a:endParaRPr lang="ru-RU" dirty="0"/>
                    </a:p>
                  </a:txBody>
                  <a:tcPr/>
                </a:tc>
                <a:tc>
                  <a:txBody>
                    <a:bodyPr/>
                    <a:lstStyle/>
                    <a:p>
                      <a:r>
                        <a:rPr lang="ru-RU" dirty="0" smtClean="0"/>
                        <a:t>лодки </a:t>
                      </a:r>
                      <a:r>
                        <a:rPr lang="en-US" sz="1800" dirty="0" smtClean="0">
                          <a:latin typeface="Times New Roman" pitchFamily="18" charset="0"/>
                          <a:cs typeface="Times New Roman" pitchFamily="18" charset="0"/>
                        </a:rPr>
                        <a:t>&amp;</a:t>
                      </a:r>
                      <a:r>
                        <a:rPr lang="ru-RU" sz="1800" dirty="0" smtClean="0">
                          <a:latin typeface="Times New Roman" pitchFamily="18" charset="0"/>
                          <a:cs typeface="Times New Roman" pitchFamily="18" charset="0"/>
                        </a:rPr>
                        <a:t> отдых </a:t>
                      </a:r>
                      <a:r>
                        <a:rPr lang="en-US" sz="1800" dirty="0" smtClean="0">
                          <a:latin typeface="Times New Roman" pitchFamily="18" charset="0"/>
                          <a:cs typeface="Times New Roman" pitchFamily="18" charset="0"/>
                        </a:rPr>
                        <a:t>&amp;</a:t>
                      </a:r>
                      <a:r>
                        <a:rPr lang="ru-RU" sz="1800" dirty="0" smtClean="0">
                          <a:latin typeface="Times New Roman" pitchFamily="18" charset="0"/>
                          <a:cs typeface="Times New Roman" pitchFamily="18" charset="0"/>
                        </a:rPr>
                        <a:t> пороги</a:t>
                      </a:r>
                      <a:endParaRPr lang="ru-RU" dirty="0"/>
                    </a:p>
                  </a:txBody>
                  <a:tcPr/>
                </a:tc>
              </a:tr>
            </a:tbl>
          </a:graphicData>
        </a:graphic>
      </p:graphicFrame>
      <p:sp>
        <p:nvSpPr>
          <p:cNvPr id="4" name="TextBox 3"/>
          <p:cNvSpPr txBox="1"/>
          <p:nvPr/>
        </p:nvSpPr>
        <p:spPr>
          <a:xfrm>
            <a:off x="714348" y="5214950"/>
            <a:ext cx="5500726" cy="738664"/>
          </a:xfrm>
          <a:prstGeom prst="rect">
            <a:avLst/>
          </a:prstGeom>
          <a:noFill/>
        </p:spPr>
        <p:txBody>
          <a:bodyPr wrap="square" rtlCol="0">
            <a:spAutoFit/>
          </a:bodyPr>
          <a:lstStyle/>
          <a:p>
            <a:r>
              <a:rPr lang="ru-RU" sz="2400" dirty="0" smtClean="0">
                <a:latin typeface="Times New Roman" pitchFamily="18" charset="0"/>
                <a:cs typeface="Times New Roman" pitchFamily="18" charset="0"/>
              </a:rPr>
              <a:t>Ответ: 4231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3416320"/>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9.2 В таблице приведены запросы к поисковому серверу. Расположите номера запросов в порядке возрастания количества страниц, которые найдёт поисковый сервер по каждому запросу. Для обозначения логической операции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ИЛИ</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в запросе используется символ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а для логической операции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И</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-&amp;.</a:t>
            </a:r>
          </a:p>
          <a:p>
            <a:pPr marL="457200" indent="-457200"/>
            <a:endParaRPr lang="ru-RU" sz="2400" dirty="0" smtClean="0">
              <a:latin typeface="Times New Roman" pitchFamily="18" charset="0"/>
              <a:cs typeface="Times New Roman" pitchFamily="18" charset="0"/>
            </a:endParaRPr>
          </a:p>
          <a:p>
            <a:pPr marL="457200" indent="-457200"/>
            <a:endParaRPr lang="ru-RU" sz="2400" dirty="0" smtClean="0">
              <a:latin typeface="Times New Roman" pitchFamily="18" charset="0"/>
              <a:cs typeface="Times New Roman" pitchFamily="18" charset="0"/>
            </a:endParaRPr>
          </a:p>
          <a:p>
            <a:pPr marL="457200" indent="-457200"/>
            <a:endParaRPr lang="ru-RU" sz="2400" dirty="0" smtClean="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357290" y="3357562"/>
          <a:ext cx="3857652" cy="1483360"/>
        </p:xfrm>
        <a:graphic>
          <a:graphicData uri="http://schemas.openxmlformats.org/drawingml/2006/table">
            <a:tbl>
              <a:tblPr firstRow="1" bandRow="1">
                <a:tableStyleId>{5C22544A-7EE6-4342-B048-85BDC9FD1C3A}</a:tableStyleId>
              </a:tblPr>
              <a:tblGrid>
                <a:gridCol w="678108"/>
                <a:gridCol w="3179544"/>
              </a:tblGrid>
              <a:tr h="370840">
                <a:tc>
                  <a:txBody>
                    <a:bodyPr/>
                    <a:lstStyle/>
                    <a:p>
                      <a:pPr marL="0" algn="l" defTabSz="914400" rtl="0" eaLnBrk="1" latinLnBrk="0" hangingPunct="1"/>
                      <a:r>
                        <a:rPr lang="en-US" sz="1800" b="0" kern="1200" dirty="0" smtClean="0">
                          <a:solidFill>
                            <a:schemeClr val="dk1"/>
                          </a:solidFill>
                          <a:latin typeface="+mn-lt"/>
                          <a:ea typeface="+mn-ea"/>
                          <a:cs typeface="+mn-cs"/>
                        </a:rPr>
                        <a:t>1</a:t>
                      </a:r>
                      <a:endParaRPr lang="ru-RU" sz="1800" b="0" kern="1200" dirty="0" smtClean="0">
                        <a:solidFill>
                          <a:schemeClr val="dk1"/>
                        </a:solidFill>
                        <a:latin typeface="+mn-lt"/>
                        <a:ea typeface="+mn-ea"/>
                        <a:cs typeface="+mn-cs"/>
                      </a:endParaRPr>
                    </a:p>
                  </a:txBody>
                  <a:tcPr>
                    <a:solidFill>
                      <a:schemeClr val="accent1">
                        <a:lumMod val="20000"/>
                        <a:lumOff val="80000"/>
                      </a:schemeClr>
                    </a:solidFill>
                  </a:tcPr>
                </a:tc>
                <a:tc>
                  <a:txBody>
                    <a:bodyPr/>
                    <a:lstStyle/>
                    <a:p>
                      <a:pPr marL="0" algn="l" defTabSz="914400" rtl="0" eaLnBrk="1" latinLnBrk="0" hangingPunct="1"/>
                      <a:r>
                        <a:rPr lang="ru-RU" sz="1800" b="0" kern="1200" dirty="0" smtClean="0">
                          <a:solidFill>
                            <a:schemeClr val="dk1"/>
                          </a:solidFill>
                          <a:latin typeface="+mn-lt"/>
                          <a:ea typeface="+mn-ea"/>
                          <a:cs typeface="+mn-cs"/>
                        </a:rPr>
                        <a:t>гитара </a:t>
                      </a:r>
                      <a:r>
                        <a:rPr lang="en-US" sz="1800" b="0" kern="1200" dirty="0" smtClean="0">
                          <a:solidFill>
                            <a:schemeClr val="dk1"/>
                          </a:solidFill>
                          <a:latin typeface="+mn-lt"/>
                          <a:ea typeface="+mn-ea"/>
                          <a:cs typeface="+mn-cs"/>
                        </a:rPr>
                        <a:t>|</a:t>
                      </a:r>
                      <a:r>
                        <a:rPr lang="ru-RU" sz="1800" b="0" kern="1200" dirty="0" smtClean="0">
                          <a:solidFill>
                            <a:schemeClr val="dk1"/>
                          </a:solidFill>
                          <a:latin typeface="+mn-lt"/>
                          <a:ea typeface="+mn-ea"/>
                          <a:cs typeface="+mn-cs"/>
                        </a:rPr>
                        <a:t> аккорд </a:t>
                      </a:r>
                      <a:r>
                        <a:rPr lang="en-US" sz="1800" b="0" kern="1200" dirty="0" smtClean="0">
                          <a:solidFill>
                            <a:schemeClr val="dk1"/>
                          </a:solidFill>
                          <a:latin typeface="+mn-lt"/>
                          <a:ea typeface="+mn-ea"/>
                          <a:cs typeface="+mn-cs"/>
                        </a:rPr>
                        <a:t>|</a:t>
                      </a:r>
                      <a:r>
                        <a:rPr lang="ru-RU" sz="1800" b="0" kern="1200" dirty="0" smtClean="0">
                          <a:solidFill>
                            <a:schemeClr val="dk1"/>
                          </a:solidFill>
                          <a:latin typeface="+mn-lt"/>
                          <a:ea typeface="+mn-ea"/>
                          <a:cs typeface="+mn-cs"/>
                        </a:rPr>
                        <a:t> барды</a:t>
                      </a:r>
                    </a:p>
                  </a:txBody>
                  <a:tcPr>
                    <a:solidFill>
                      <a:schemeClr val="accent1">
                        <a:lumMod val="20000"/>
                        <a:lumOff val="80000"/>
                      </a:schemeClr>
                    </a:solidFill>
                  </a:tcPr>
                </a:tc>
              </a:tr>
              <a:tr h="370840">
                <a:tc>
                  <a:txBody>
                    <a:bodyPr/>
                    <a:lstStyle/>
                    <a:p>
                      <a:r>
                        <a:rPr lang="en-US" dirty="0" smtClean="0"/>
                        <a:t>2</a:t>
                      </a:r>
                      <a:endParaRPr lang="ru-RU" dirty="0"/>
                    </a:p>
                  </a:txBody>
                  <a:tcPr/>
                </a:tc>
                <a:tc>
                  <a:txBody>
                    <a:bodyPr/>
                    <a:lstStyle/>
                    <a:p>
                      <a:r>
                        <a:rPr lang="ru-RU" dirty="0" smtClean="0"/>
                        <a:t>гитара </a:t>
                      </a:r>
                      <a:r>
                        <a:rPr lang="en-US" sz="1800" dirty="0" smtClean="0">
                          <a:latin typeface="Times New Roman" pitchFamily="18" charset="0"/>
                          <a:cs typeface="Times New Roman" pitchFamily="18" charset="0"/>
                        </a:rPr>
                        <a:t>&amp;</a:t>
                      </a:r>
                      <a:r>
                        <a:rPr lang="ru-RU" sz="1800" dirty="0" smtClean="0">
                          <a:latin typeface="Times New Roman" pitchFamily="18" charset="0"/>
                          <a:cs typeface="Times New Roman" pitchFamily="18" charset="0"/>
                        </a:rPr>
                        <a:t> барды</a:t>
                      </a:r>
                      <a:endParaRPr lang="ru-RU" dirty="0"/>
                    </a:p>
                  </a:txBody>
                  <a:tcPr/>
                </a:tc>
              </a:tr>
              <a:tr h="370840">
                <a:tc>
                  <a:txBody>
                    <a:bodyPr/>
                    <a:lstStyle/>
                    <a:p>
                      <a:r>
                        <a:rPr lang="en-US" dirty="0" smtClean="0"/>
                        <a:t>3</a:t>
                      </a:r>
                      <a:endParaRPr lang="ru-RU" dirty="0"/>
                    </a:p>
                  </a:txBody>
                  <a:tcPr/>
                </a:tc>
                <a:tc>
                  <a:txBody>
                    <a:bodyPr/>
                    <a:lstStyle/>
                    <a:p>
                      <a:r>
                        <a:rPr lang="ru-RU" dirty="0" smtClean="0"/>
                        <a:t>гитара </a:t>
                      </a:r>
                      <a:r>
                        <a:rPr lang="en-US"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барды</a:t>
                      </a:r>
                      <a:endParaRPr lang="ru-RU" dirty="0"/>
                    </a:p>
                  </a:txBody>
                  <a:tcPr/>
                </a:tc>
              </a:tr>
              <a:tr h="370840">
                <a:tc>
                  <a:txBody>
                    <a:bodyPr/>
                    <a:lstStyle/>
                    <a:p>
                      <a:r>
                        <a:rPr lang="en-US" dirty="0" smtClean="0"/>
                        <a:t>4</a:t>
                      </a:r>
                      <a:endParaRPr lang="ru-RU" dirty="0"/>
                    </a:p>
                  </a:txBody>
                  <a:tcPr/>
                </a:tc>
                <a:tc>
                  <a:txBody>
                    <a:bodyPr/>
                    <a:lstStyle/>
                    <a:p>
                      <a:r>
                        <a:rPr lang="ru-RU" dirty="0" smtClean="0"/>
                        <a:t>гитара </a:t>
                      </a:r>
                      <a:r>
                        <a:rPr lang="en-US" sz="1800" dirty="0" smtClean="0">
                          <a:latin typeface="Times New Roman" pitchFamily="18" charset="0"/>
                          <a:cs typeface="Times New Roman" pitchFamily="18" charset="0"/>
                        </a:rPr>
                        <a:t>&amp;</a:t>
                      </a:r>
                      <a:r>
                        <a:rPr lang="ru-RU" sz="1800" dirty="0" smtClean="0">
                          <a:latin typeface="Times New Roman" pitchFamily="18" charset="0"/>
                          <a:cs typeface="Times New Roman" pitchFamily="18" charset="0"/>
                        </a:rPr>
                        <a:t> аккорд </a:t>
                      </a:r>
                      <a:r>
                        <a:rPr lang="en-US" sz="1800" dirty="0" smtClean="0">
                          <a:latin typeface="Times New Roman" pitchFamily="18" charset="0"/>
                          <a:cs typeface="Times New Roman" pitchFamily="18" charset="0"/>
                        </a:rPr>
                        <a:t>&amp;</a:t>
                      </a:r>
                      <a:r>
                        <a:rPr lang="ru-RU" sz="1800" dirty="0" smtClean="0">
                          <a:latin typeface="Times New Roman" pitchFamily="18" charset="0"/>
                          <a:cs typeface="Times New Roman" pitchFamily="18" charset="0"/>
                        </a:rPr>
                        <a:t> барды</a:t>
                      </a:r>
                      <a:endParaRPr lang="ru-RU" dirty="0"/>
                    </a:p>
                  </a:txBody>
                  <a:tcPr/>
                </a:tc>
              </a:tr>
            </a:tbl>
          </a:graphicData>
        </a:graphic>
      </p:graphicFrame>
      <p:sp>
        <p:nvSpPr>
          <p:cNvPr id="4" name="TextBox 3"/>
          <p:cNvSpPr txBox="1"/>
          <p:nvPr/>
        </p:nvSpPr>
        <p:spPr>
          <a:xfrm>
            <a:off x="714348" y="5214950"/>
            <a:ext cx="5500726" cy="738664"/>
          </a:xfrm>
          <a:prstGeom prst="rect">
            <a:avLst/>
          </a:prstGeom>
          <a:noFill/>
        </p:spPr>
        <p:txBody>
          <a:bodyPr wrap="square" rtlCol="0">
            <a:spAutoFit/>
          </a:bodyPr>
          <a:lstStyle/>
          <a:p>
            <a:r>
              <a:rPr lang="ru-RU" sz="2400" dirty="0" smtClean="0">
                <a:latin typeface="Times New Roman" pitchFamily="18" charset="0"/>
                <a:cs typeface="Times New Roman" pitchFamily="18" charset="0"/>
              </a:rPr>
              <a:t>Ответ: 4231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3416320"/>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9.3 В таблице приведены запросы к поисковому серверу. Расположите номера запросов в порядке возрастания количества страниц, которые найдёт поисковый сервер по каждому запросу. Для обозначения логической операции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ИЛИ</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в запросе используется символ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а для логической операции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И</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-&amp;.</a:t>
            </a:r>
          </a:p>
          <a:p>
            <a:pPr marL="457200" indent="-457200"/>
            <a:endParaRPr lang="ru-RU" sz="2400" dirty="0" smtClean="0">
              <a:latin typeface="Times New Roman" pitchFamily="18" charset="0"/>
              <a:cs typeface="Times New Roman" pitchFamily="18" charset="0"/>
            </a:endParaRPr>
          </a:p>
          <a:p>
            <a:pPr marL="457200" indent="-457200"/>
            <a:endParaRPr lang="ru-RU" sz="2400" dirty="0" smtClean="0">
              <a:latin typeface="Times New Roman" pitchFamily="18" charset="0"/>
              <a:cs typeface="Times New Roman" pitchFamily="18" charset="0"/>
            </a:endParaRPr>
          </a:p>
          <a:p>
            <a:pPr marL="457200" indent="-457200"/>
            <a:endParaRPr lang="ru-RU" sz="2400" dirty="0" smtClean="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357290" y="3357562"/>
          <a:ext cx="4286280" cy="1483360"/>
        </p:xfrm>
        <a:graphic>
          <a:graphicData uri="http://schemas.openxmlformats.org/drawingml/2006/table">
            <a:tbl>
              <a:tblPr firstRow="1" bandRow="1">
                <a:tableStyleId>{5C22544A-7EE6-4342-B048-85BDC9FD1C3A}</a:tableStyleId>
              </a:tblPr>
              <a:tblGrid>
                <a:gridCol w="753453"/>
                <a:gridCol w="3532827"/>
              </a:tblGrid>
              <a:tr h="370840">
                <a:tc>
                  <a:txBody>
                    <a:bodyPr/>
                    <a:lstStyle/>
                    <a:p>
                      <a:pPr marL="0" algn="l" defTabSz="914400" rtl="0" eaLnBrk="1" latinLnBrk="0" hangingPunct="1"/>
                      <a:r>
                        <a:rPr lang="ru-RU" sz="1800" b="0" kern="1200" dirty="0" smtClean="0">
                          <a:solidFill>
                            <a:schemeClr val="dk1"/>
                          </a:solidFill>
                          <a:latin typeface="+mn-lt"/>
                          <a:ea typeface="+mn-ea"/>
                          <a:cs typeface="+mn-cs"/>
                        </a:rPr>
                        <a:t>А</a:t>
                      </a: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dk1"/>
                          </a:solidFill>
                          <a:latin typeface="+mn-lt"/>
                          <a:ea typeface="+mn-ea"/>
                          <a:cs typeface="+mn-cs"/>
                        </a:rPr>
                        <a:t>банк </a:t>
                      </a:r>
                      <a:r>
                        <a:rPr lang="en-US" sz="1800" b="0" kern="1200" dirty="0" smtClean="0">
                          <a:solidFill>
                            <a:schemeClr val="dk1"/>
                          </a:solidFill>
                          <a:latin typeface="+mn-lt"/>
                          <a:ea typeface="+mn-ea"/>
                          <a:cs typeface="+mn-cs"/>
                        </a:rPr>
                        <a:t>&amp;</a:t>
                      </a:r>
                      <a:r>
                        <a:rPr lang="ru-RU" sz="1800" b="0" kern="1200" dirty="0" smtClean="0">
                          <a:solidFill>
                            <a:schemeClr val="dk1"/>
                          </a:solidFill>
                          <a:latin typeface="+mn-lt"/>
                          <a:ea typeface="+mn-ea"/>
                          <a:cs typeface="+mn-cs"/>
                        </a:rPr>
                        <a:t> </a:t>
                      </a:r>
                      <a:r>
                        <a:rPr lang="ru-RU" sz="1800" b="0" kern="1200" dirty="0" err="1" smtClean="0">
                          <a:solidFill>
                            <a:schemeClr val="dk1"/>
                          </a:solidFill>
                          <a:latin typeface="+mn-lt"/>
                          <a:ea typeface="+mn-ea"/>
                          <a:cs typeface="+mn-cs"/>
                        </a:rPr>
                        <a:t>петрокомерц</a:t>
                      </a:r>
                      <a:endParaRPr lang="ru-RU" sz="1800" b="0" kern="1200" dirty="0" smtClean="0">
                        <a:solidFill>
                          <a:schemeClr val="dk1"/>
                        </a:solidFill>
                        <a:latin typeface="+mn-lt"/>
                        <a:ea typeface="+mn-ea"/>
                        <a:cs typeface="+mn-cs"/>
                      </a:endParaRPr>
                    </a:p>
                  </a:txBody>
                  <a:tcPr>
                    <a:solidFill>
                      <a:schemeClr val="accent1">
                        <a:lumMod val="20000"/>
                        <a:lumOff val="80000"/>
                      </a:schemeClr>
                    </a:solidFill>
                  </a:tcPr>
                </a:tc>
              </a:tr>
              <a:tr h="370840">
                <a:tc>
                  <a:txBody>
                    <a:bodyPr/>
                    <a:lstStyle/>
                    <a:p>
                      <a:r>
                        <a:rPr lang="ru-RU" dirty="0" smtClean="0"/>
                        <a:t>Б</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банк </a:t>
                      </a:r>
                      <a:r>
                        <a:rPr lang="en-US"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петрокомерц</a:t>
                      </a:r>
                      <a:endParaRPr lang="ru-RU" dirty="0" smtClean="0"/>
                    </a:p>
                  </a:txBody>
                  <a:tcPr/>
                </a:tc>
              </a:tr>
              <a:tr h="370840">
                <a:tc>
                  <a:txBody>
                    <a:bodyPr/>
                    <a:lstStyle/>
                    <a:p>
                      <a:r>
                        <a:rPr lang="ru-RU" dirty="0" smtClean="0"/>
                        <a:t>В</a:t>
                      </a:r>
                      <a:endParaRPr lang="ru-RU" dirty="0"/>
                    </a:p>
                  </a:txBody>
                  <a:tcPr/>
                </a:tc>
                <a:tc>
                  <a:txBody>
                    <a:bodyPr/>
                    <a:lstStyle/>
                    <a:p>
                      <a:r>
                        <a:rPr lang="ru-RU" dirty="0" smtClean="0"/>
                        <a:t>банк </a:t>
                      </a:r>
                      <a:r>
                        <a:rPr lang="en-US" sz="1800" dirty="0" smtClean="0">
                          <a:latin typeface="Times New Roman" pitchFamily="18" charset="0"/>
                          <a:cs typeface="Times New Roman" pitchFamily="18" charset="0"/>
                        </a:rPr>
                        <a:t>&amp;</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петрокомерц</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&amp;</a:t>
                      </a:r>
                      <a:r>
                        <a:rPr lang="ru-RU" sz="1800" dirty="0" smtClean="0">
                          <a:latin typeface="Times New Roman" pitchFamily="18" charset="0"/>
                          <a:cs typeface="Times New Roman" pitchFamily="18" charset="0"/>
                        </a:rPr>
                        <a:t> филиал</a:t>
                      </a:r>
                      <a:endParaRPr lang="ru-RU" dirty="0"/>
                    </a:p>
                  </a:txBody>
                  <a:tcPr/>
                </a:tc>
              </a:tr>
              <a:tr h="370840">
                <a:tc>
                  <a:txBody>
                    <a:bodyPr/>
                    <a:lstStyle/>
                    <a:p>
                      <a:r>
                        <a:rPr lang="ru-RU" dirty="0" smtClean="0"/>
                        <a:t>Г</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dk1"/>
                          </a:solidFill>
                          <a:latin typeface="+mn-lt"/>
                          <a:ea typeface="+mn-ea"/>
                          <a:cs typeface="+mn-cs"/>
                        </a:rPr>
                        <a:t>банк </a:t>
                      </a:r>
                      <a:r>
                        <a:rPr lang="en-US" sz="1800" b="0" kern="1200" dirty="0" smtClean="0">
                          <a:solidFill>
                            <a:schemeClr val="dk1"/>
                          </a:solidFill>
                          <a:latin typeface="+mn-lt"/>
                          <a:ea typeface="+mn-ea"/>
                          <a:cs typeface="+mn-cs"/>
                        </a:rPr>
                        <a:t>|</a:t>
                      </a:r>
                      <a:r>
                        <a:rPr lang="ru-RU" sz="1800" b="0" kern="1200" dirty="0" smtClean="0">
                          <a:solidFill>
                            <a:schemeClr val="dk1"/>
                          </a:solidFill>
                          <a:latin typeface="+mn-lt"/>
                          <a:ea typeface="+mn-ea"/>
                          <a:cs typeface="+mn-cs"/>
                        </a:rPr>
                        <a:t> филиал </a:t>
                      </a:r>
                      <a:r>
                        <a:rPr lang="en-US" sz="1800" b="0" kern="1200" dirty="0" smtClean="0">
                          <a:solidFill>
                            <a:schemeClr val="dk1"/>
                          </a:solidFill>
                          <a:latin typeface="+mn-lt"/>
                          <a:ea typeface="+mn-ea"/>
                          <a:cs typeface="+mn-cs"/>
                        </a:rPr>
                        <a:t>|</a:t>
                      </a:r>
                      <a:r>
                        <a:rPr lang="ru-RU" sz="1800" b="0" kern="1200" dirty="0" smtClean="0">
                          <a:solidFill>
                            <a:schemeClr val="dk1"/>
                          </a:solidFill>
                          <a:latin typeface="+mn-lt"/>
                          <a:ea typeface="+mn-ea"/>
                          <a:cs typeface="+mn-cs"/>
                        </a:rPr>
                        <a:t> </a:t>
                      </a:r>
                      <a:r>
                        <a:rPr lang="ru-RU" sz="1800" b="0" kern="1200" dirty="0" err="1" smtClean="0">
                          <a:solidFill>
                            <a:schemeClr val="dk1"/>
                          </a:solidFill>
                          <a:latin typeface="+mn-lt"/>
                          <a:ea typeface="+mn-ea"/>
                          <a:cs typeface="+mn-cs"/>
                        </a:rPr>
                        <a:t>петрокомерц</a:t>
                      </a:r>
                      <a:endParaRPr lang="ru-RU" sz="1800" b="0" kern="1200" dirty="0" smtClean="0">
                        <a:solidFill>
                          <a:schemeClr val="dk1"/>
                        </a:solidFill>
                        <a:latin typeface="+mn-lt"/>
                        <a:ea typeface="+mn-ea"/>
                        <a:cs typeface="+mn-cs"/>
                      </a:endParaRPr>
                    </a:p>
                  </a:txBody>
                  <a:tcPr/>
                </a:tc>
              </a:tr>
            </a:tbl>
          </a:graphicData>
        </a:graphic>
      </p:graphicFrame>
      <p:sp>
        <p:nvSpPr>
          <p:cNvPr id="4" name="TextBox 3"/>
          <p:cNvSpPr txBox="1"/>
          <p:nvPr/>
        </p:nvSpPr>
        <p:spPr>
          <a:xfrm>
            <a:off x="714348" y="5214950"/>
            <a:ext cx="5500726" cy="738664"/>
          </a:xfrm>
          <a:prstGeom prst="rect">
            <a:avLst/>
          </a:prstGeom>
          <a:noFill/>
        </p:spPr>
        <p:txBody>
          <a:bodyPr wrap="square" rtlCol="0">
            <a:spAutoFit/>
          </a:bodyPr>
          <a:lstStyle/>
          <a:p>
            <a:r>
              <a:rPr lang="ru-RU" sz="2400" dirty="0" smtClean="0">
                <a:latin typeface="Times New Roman" pitchFamily="18" charset="0"/>
                <a:cs typeface="Times New Roman" pitchFamily="18" charset="0"/>
              </a:rPr>
              <a:t>Ответ: ВАБГ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2308324"/>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10.1 Доступ к файлу </a:t>
            </a:r>
            <a:r>
              <a:rPr lang="en-US" sz="2400" dirty="0" smtClean="0">
                <a:latin typeface="Times New Roman" pitchFamily="18" charset="0"/>
                <a:cs typeface="Times New Roman" pitchFamily="18" charset="0"/>
              </a:rPr>
              <a:t>main</a:t>
            </a:r>
            <a:r>
              <a:rPr lang="ru-RU"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htm</a:t>
            </a:r>
            <a:r>
              <a:rPr lang="ru-RU" sz="2400" dirty="0" smtClean="0">
                <a:latin typeface="Times New Roman" pitchFamily="18" charset="0"/>
                <a:cs typeface="Times New Roman" pitchFamily="18" charset="0"/>
              </a:rPr>
              <a:t>, находящемуся на сервере </a:t>
            </a:r>
            <a:r>
              <a:rPr lang="en-US" sz="2400" dirty="0" smtClean="0">
                <a:latin typeface="Times New Roman" pitchFamily="18" charset="0"/>
                <a:cs typeface="Times New Roman" pitchFamily="18" charset="0"/>
              </a:rPr>
              <a:t>connect.ru</a:t>
            </a:r>
            <a:r>
              <a:rPr lang="ru-RU" sz="2400" dirty="0" smtClean="0">
                <a:latin typeface="Times New Roman" pitchFamily="18" charset="0"/>
                <a:cs typeface="Times New Roman" pitchFamily="18" charset="0"/>
              </a:rPr>
              <a:t>, осуществляется по протоколу </a:t>
            </a:r>
            <a:r>
              <a:rPr lang="en-US" sz="2400" dirty="0" smtClean="0">
                <a:latin typeface="Times New Roman" pitchFamily="18" charset="0"/>
                <a:cs typeface="Times New Roman" pitchFamily="18" charset="0"/>
              </a:rPr>
              <a:t>http. </a:t>
            </a:r>
            <a:r>
              <a:rPr lang="ru-RU" sz="2400" dirty="0" smtClean="0">
                <a:latin typeface="Times New Roman" pitchFamily="18" charset="0"/>
                <a:cs typeface="Times New Roman" pitchFamily="18" charset="0"/>
              </a:rPr>
              <a:t>В таблице фрагменты адреса файла закодированы буквами латинского алфавита от А до Н. Запишите последовательность этих букв (без запятых и отступов), кодирующую адрес указанного файла в сети Интернет.</a:t>
            </a:r>
          </a:p>
        </p:txBody>
      </p:sp>
      <p:graphicFrame>
        <p:nvGraphicFramePr>
          <p:cNvPr id="4" name="Таблица 3"/>
          <p:cNvGraphicFramePr>
            <a:graphicFrameLocks noGrp="1"/>
          </p:cNvGraphicFramePr>
          <p:nvPr/>
        </p:nvGraphicFramePr>
        <p:xfrm>
          <a:off x="1428728" y="3071810"/>
          <a:ext cx="6953256" cy="771144"/>
        </p:xfrm>
        <a:graphic>
          <a:graphicData uri="http://schemas.openxmlformats.org/drawingml/2006/table">
            <a:tbl>
              <a:tblPr firstRow="1" bandRow="1">
                <a:tableStyleId>{5C22544A-7EE6-4342-B048-85BDC9FD1C3A}</a:tableStyleId>
              </a:tblPr>
              <a:tblGrid>
                <a:gridCol w="869157"/>
                <a:gridCol w="869157"/>
                <a:gridCol w="869157"/>
                <a:gridCol w="869157"/>
                <a:gridCol w="869157"/>
                <a:gridCol w="726313"/>
                <a:gridCol w="1143008"/>
                <a:gridCol w="738150"/>
              </a:tblGrid>
              <a:tr h="370840">
                <a:tc>
                  <a:txBody>
                    <a:bodyPr/>
                    <a:lstStyle/>
                    <a:p>
                      <a:pPr algn="ctr">
                        <a:lnSpc>
                          <a:spcPct val="115000"/>
                        </a:lnSpc>
                        <a:spcAft>
                          <a:spcPts val="1000"/>
                        </a:spcAft>
                      </a:pPr>
                      <a:r>
                        <a:rPr lang="ru-RU" sz="2200" dirty="0">
                          <a:latin typeface="Times New Roman"/>
                          <a:ea typeface="Times New Roman"/>
                          <a:cs typeface="Times New Roman"/>
                        </a:rPr>
                        <a:t>A</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B</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C</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D</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E</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F</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G</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H</a:t>
                      </a:r>
                      <a:endParaRPr lang="ru-RU" sz="2200" dirty="0">
                        <a:latin typeface="Calibri"/>
                        <a:ea typeface="Calibri"/>
                        <a:cs typeface="Times New Roman"/>
                      </a:endParaRPr>
                    </a:p>
                  </a:txBody>
                  <a:tcPr marL="68580" marR="68580" marT="0" marB="0"/>
                </a:tc>
              </a:tr>
              <a:tr h="370840">
                <a:tc>
                  <a:txBody>
                    <a:bodyPr/>
                    <a:lstStyle/>
                    <a:p>
                      <a:pPr algn="ctr">
                        <a:lnSpc>
                          <a:spcPct val="115000"/>
                        </a:lnSpc>
                        <a:spcAft>
                          <a:spcPts val="1000"/>
                        </a:spcAft>
                      </a:pPr>
                      <a:r>
                        <a:rPr lang="en-US" sz="2200" dirty="0" smtClean="0">
                          <a:latin typeface="Calibri"/>
                          <a:ea typeface="Calibri"/>
                          <a:cs typeface="Times New Roman"/>
                        </a:rPr>
                        <a:t>www.</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en-US" sz="2200" dirty="0" smtClean="0">
                          <a:latin typeface="Times New Roman"/>
                          <a:ea typeface="Times New Roman"/>
                          <a:cs typeface="Times New Roman"/>
                        </a:rPr>
                        <a:t>http</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en-US" sz="2200" dirty="0" smtClean="0">
                          <a:latin typeface="Times New Roman"/>
                          <a:ea typeface="Times New Roman"/>
                          <a:cs typeface="Times New Roman"/>
                        </a:rPr>
                        <a:t>.</a:t>
                      </a:r>
                      <a:r>
                        <a:rPr lang="en-US" sz="2200" dirty="0" err="1" smtClean="0">
                          <a:latin typeface="Times New Roman"/>
                          <a:ea typeface="Times New Roman"/>
                          <a:cs typeface="Times New Roman"/>
                        </a:rPr>
                        <a:t>ru</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en-US" sz="2200" dirty="0" smtClean="0">
                          <a:latin typeface="Times New Roman"/>
                          <a:ea typeface="Times New Roman"/>
                          <a:cs typeface="Times New Roman"/>
                        </a:rPr>
                        <a:t>main</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en-US" sz="2200" dirty="0" smtClean="0">
                          <a:latin typeface="Times New Roman"/>
                          <a:ea typeface="Times New Roman"/>
                          <a:cs typeface="Times New Roman"/>
                        </a:rPr>
                        <a:t>.</a:t>
                      </a:r>
                      <a:r>
                        <a:rPr lang="en-US" sz="2200" dirty="0" err="1" smtClean="0">
                          <a:latin typeface="Times New Roman"/>
                          <a:ea typeface="Times New Roman"/>
                          <a:cs typeface="Times New Roman"/>
                        </a:rPr>
                        <a:t>htm</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en-US" sz="2200" dirty="0" smtClean="0">
                          <a:latin typeface="Times New Roman"/>
                          <a:ea typeface="Calibri"/>
                          <a:cs typeface="Times New Roman"/>
                        </a:rPr>
                        <a:t>://</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en-US" sz="2200" dirty="0" smtClean="0">
                          <a:latin typeface="Times New Roman"/>
                          <a:ea typeface="Calibri"/>
                          <a:cs typeface="Times New Roman"/>
                        </a:rPr>
                        <a:t>connect</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en-US" sz="2200" dirty="0" smtClean="0">
                          <a:latin typeface="Times New Roman"/>
                          <a:ea typeface="Times New Roman"/>
                          <a:cs typeface="Times New Roman"/>
                        </a:rPr>
                        <a:t>/</a:t>
                      </a:r>
                      <a:endParaRPr lang="ru-RU" sz="2200" dirty="0">
                        <a:latin typeface="Calibri"/>
                        <a:ea typeface="Calibri"/>
                        <a:cs typeface="Times New Roman"/>
                      </a:endParaRPr>
                    </a:p>
                  </a:txBody>
                  <a:tcPr marL="68580" marR="68580" marT="0" marB="0"/>
                </a:tc>
              </a:tr>
            </a:tbl>
          </a:graphicData>
        </a:graphic>
      </p:graphicFrame>
      <p:sp>
        <p:nvSpPr>
          <p:cNvPr id="5" name="TextBox 4"/>
          <p:cNvSpPr txBox="1"/>
          <p:nvPr/>
        </p:nvSpPr>
        <p:spPr>
          <a:xfrm>
            <a:off x="714348" y="4500570"/>
            <a:ext cx="7715304" cy="461665"/>
          </a:xfrm>
          <a:prstGeom prst="rect">
            <a:avLst/>
          </a:prstGeom>
          <a:noFill/>
        </p:spPr>
        <p:txBody>
          <a:bodyPr wrap="square" rtlCol="0">
            <a:spAutoFit/>
          </a:bodyPr>
          <a:lstStyle/>
          <a:p>
            <a:r>
              <a:rPr lang="ru-RU" sz="2400" dirty="0" smtClean="0">
                <a:latin typeface="Times New Roman" pitchFamily="18" charset="0"/>
                <a:cs typeface="Times New Roman" pitchFamily="18" charset="0"/>
              </a:rPr>
              <a:t>Ответ: </a:t>
            </a:r>
            <a:r>
              <a:rPr lang="en-US" sz="2400" dirty="0" smtClean="0">
                <a:latin typeface="Times New Roman" pitchFamily="18" charset="0"/>
                <a:cs typeface="Times New Roman" pitchFamily="18" charset="0"/>
              </a:rPr>
              <a:t>BFAGCHDE</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Times New Roman" pitchFamily="18" charset="0"/>
                <a:cs typeface="Times New Roman" pitchFamily="18" charset="0"/>
              </a:rPr>
              <a:t>Задача </a:t>
            </a:r>
            <a:r>
              <a:rPr lang="en-US" sz="2800" b="1" dirty="0" smtClean="0">
                <a:latin typeface="Times New Roman" pitchFamily="18" charset="0"/>
                <a:cs typeface="Times New Roman" pitchFamily="18" charset="0"/>
              </a:rPr>
              <a:t>B</a:t>
            </a:r>
            <a:r>
              <a:rPr lang="ru-RU" sz="2800" b="1" dirty="0" smtClean="0">
                <a:latin typeface="Times New Roman" pitchFamily="18" charset="0"/>
                <a:cs typeface="Times New Roman" pitchFamily="18" charset="0"/>
              </a:rPr>
              <a:t>10 из демоверсии 2013</a:t>
            </a:r>
            <a:endParaRPr lang="ru-RU" sz="2800" dirty="0">
              <a:latin typeface="Times New Roman" pitchFamily="18" charset="0"/>
              <a:cs typeface="Times New Roman" pitchFamily="18" charset="0"/>
            </a:endParaRPr>
          </a:p>
        </p:txBody>
      </p:sp>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571472" y="1428736"/>
            <a:ext cx="8001056" cy="4801314"/>
          </a:xfrm>
          <a:prstGeom prst="rect">
            <a:avLst/>
          </a:prstGeom>
          <a:noFill/>
        </p:spPr>
        <p:txBody>
          <a:bodyPr wrap="square" rtlCol="0">
            <a:spAutoFit/>
          </a:bodyPr>
          <a:lstStyle/>
          <a:p>
            <a:pPr algn="just"/>
            <a:r>
              <a:rPr lang="ru-RU" sz="2400" dirty="0" smtClean="0">
                <a:latin typeface="Times New Roman" pitchFamily="18" charset="0"/>
                <a:cs typeface="Times New Roman" pitchFamily="18" charset="0"/>
              </a:rPr>
              <a:t>Документ объёмом 20 Мбайт можно передать с одного компьютера на другой двумя способами.</a:t>
            </a:r>
          </a:p>
          <a:p>
            <a:pPr algn="just"/>
            <a:r>
              <a:rPr lang="ru-RU" sz="2400" dirty="0" smtClean="0">
                <a:latin typeface="Times New Roman" pitchFamily="18" charset="0"/>
                <a:cs typeface="Times New Roman" pitchFamily="18" charset="0"/>
              </a:rPr>
              <a:t>А. Сжать архиватором, передать архив по каналу связи, распаковать.</a:t>
            </a:r>
          </a:p>
          <a:p>
            <a:pPr algn="just"/>
            <a:r>
              <a:rPr lang="ru-RU" sz="2400" dirty="0" smtClean="0">
                <a:latin typeface="Times New Roman" pitchFamily="18" charset="0"/>
                <a:cs typeface="Times New Roman" pitchFamily="18" charset="0"/>
              </a:rPr>
              <a:t>Б. Передать по каналу связи без использования архиватора.</a:t>
            </a:r>
          </a:p>
          <a:p>
            <a:pPr algn="just"/>
            <a:r>
              <a:rPr lang="ru-RU" sz="2400" dirty="0" smtClean="0">
                <a:latin typeface="Times New Roman" pitchFamily="18" charset="0"/>
                <a:cs typeface="Times New Roman" pitchFamily="18" charset="0"/>
              </a:rPr>
              <a:t>Какой способ быстрее и насколько, если:</a:t>
            </a:r>
          </a:p>
          <a:p>
            <a:pPr lvl="0" algn="just"/>
            <a:r>
              <a:rPr lang="ru-RU" sz="2400" dirty="0" smtClean="0">
                <a:latin typeface="Times New Roman" pitchFamily="18" charset="0"/>
                <a:cs typeface="Times New Roman" pitchFamily="18" charset="0"/>
              </a:rPr>
              <a:t>средняя скорость передачи данных по каналу связи составляет 2</a:t>
            </a:r>
            <a:r>
              <a:rPr lang="ru-RU" sz="2400" baseline="30000" dirty="0" smtClean="0">
                <a:latin typeface="Times New Roman" pitchFamily="18" charset="0"/>
                <a:cs typeface="Times New Roman" pitchFamily="18" charset="0"/>
              </a:rPr>
              <a:t>20</a:t>
            </a:r>
            <a:r>
              <a:rPr lang="ru-RU" sz="2400" dirty="0" smtClean="0">
                <a:latin typeface="Times New Roman" pitchFamily="18" charset="0"/>
                <a:cs typeface="Times New Roman" pitchFamily="18" charset="0"/>
              </a:rPr>
              <a:t> бит в секунду;</a:t>
            </a:r>
          </a:p>
          <a:p>
            <a:pPr lvl="0" algn="just"/>
            <a:r>
              <a:rPr lang="ru-RU" sz="2400" dirty="0" smtClean="0">
                <a:latin typeface="Times New Roman" pitchFamily="18" charset="0"/>
                <a:cs typeface="Times New Roman" pitchFamily="18" charset="0"/>
              </a:rPr>
              <a:t>объём сжатого архиватором документа равен 20% исходного;</a:t>
            </a:r>
          </a:p>
          <a:p>
            <a:pPr lvl="0" algn="just"/>
            <a:r>
              <a:rPr lang="ru-RU" sz="2400" dirty="0" smtClean="0">
                <a:latin typeface="Times New Roman" pitchFamily="18" charset="0"/>
                <a:cs typeface="Times New Roman" pitchFamily="18" charset="0"/>
              </a:rPr>
              <a:t>время, требуемое на сжатие документа, – 5 секунд, на распаковку – 1 секунда?</a:t>
            </a: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Times New Roman" pitchFamily="18" charset="0"/>
                <a:cs typeface="Times New Roman" pitchFamily="18" charset="0"/>
              </a:rPr>
              <a:t>Задача </a:t>
            </a:r>
            <a:r>
              <a:rPr lang="en-US" sz="2800" b="1" dirty="0" smtClean="0">
                <a:latin typeface="Times New Roman" pitchFamily="18" charset="0"/>
                <a:cs typeface="Times New Roman" pitchFamily="18" charset="0"/>
              </a:rPr>
              <a:t>B</a:t>
            </a:r>
            <a:r>
              <a:rPr lang="ru-RU" sz="2800" b="1" dirty="0" smtClean="0">
                <a:latin typeface="Times New Roman" pitchFamily="18" charset="0"/>
                <a:cs typeface="Times New Roman" pitchFamily="18" charset="0"/>
              </a:rPr>
              <a:t>10 из демоверсии 2013</a:t>
            </a:r>
            <a:endParaRPr lang="ru-RU" sz="2800" dirty="0">
              <a:latin typeface="Times New Roman" pitchFamily="18" charset="0"/>
              <a:cs typeface="Times New Roman" pitchFamily="18" charset="0"/>
            </a:endParaRPr>
          </a:p>
        </p:txBody>
      </p:sp>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571472" y="1285860"/>
            <a:ext cx="8001056" cy="5170646"/>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В ответе напишите букву А, если быстрее способ А, или Б, если быстрее способ Б. Сразу после буквы напишите число, обозначающее, на сколько секунд один способ быстрее другого. Так, например, если способ Б быстрее способа А на 23 секунды, в ответе нужно написать Б23.</a:t>
            </a:r>
          </a:p>
          <a:p>
            <a:pPr algn="just"/>
            <a:r>
              <a:rPr lang="ru-RU" sz="2200" dirty="0" smtClean="0">
                <a:latin typeface="Times New Roman" pitchFamily="18" charset="0"/>
                <a:cs typeface="Times New Roman" pitchFamily="18" charset="0"/>
              </a:rPr>
              <a:t>Единиц измерения «секунд», «сек.», «с.» к ответу добавлять не нужно.</a:t>
            </a:r>
          </a:p>
          <a:p>
            <a:r>
              <a:rPr lang="ru-RU" sz="2200" b="1" dirty="0" smtClean="0">
                <a:latin typeface="Times New Roman" pitchFamily="18" charset="0"/>
                <a:cs typeface="Times New Roman" pitchFamily="18" charset="0"/>
              </a:rPr>
              <a:t>Решение:</a:t>
            </a:r>
            <a:endParaRPr lang="ru-RU" sz="2200" dirty="0" smtClean="0">
              <a:latin typeface="Times New Roman" pitchFamily="18" charset="0"/>
              <a:cs typeface="Times New Roman" pitchFamily="18" charset="0"/>
            </a:endParaRPr>
          </a:p>
          <a:p>
            <a:r>
              <a:rPr lang="ru-RU" sz="2200" dirty="0" smtClean="0">
                <a:latin typeface="Times New Roman" pitchFamily="18" charset="0"/>
                <a:cs typeface="Times New Roman" pitchFamily="18" charset="0"/>
              </a:rPr>
              <a:t>Рассчитываем объем сжатого архиватором документа, решаем пропорцию:</a:t>
            </a:r>
          </a:p>
          <a:p>
            <a:r>
              <a:rPr lang="ru-RU" sz="2200" dirty="0" smtClean="0">
                <a:latin typeface="Times New Roman" pitchFamily="18" charset="0"/>
                <a:cs typeface="Times New Roman" pitchFamily="18" charset="0"/>
              </a:rPr>
              <a:t>20 Мб – 100%</a:t>
            </a:r>
          </a:p>
          <a:p>
            <a:r>
              <a:rPr lang="en-US" sz="2200" dirty="0" smtClean="0">
                <a:latin typeface="Times New Roman" pitchFamily="18" charset="0"/>
                <a:cs typeface="Times New Roman" pitchFamily="18" charset="0"/>
              </a:rPr>
              <a:t>x</a:t>
            </a:r>
            <a:r>
              <a:rPr lang="ru-RU" sz="2200" dirty="0" smtClean="0">
                <a:latin typeface="Times New Roman" pitchFamily="18" charset="0"/>
                <a:cs typeface="Times New Roman" pitchFamily="18" charset="0"/>
              </a:rPr>
              <a:t> Мб – 20%</a:t>
            </a:r>
          </a:p>
          <a:p>
            <a:r>
              <a:rPr lang="ru-RU" sz="2200" dirty="0" smtClean="0">
                <a:latin typeface="Times New Roman" pitchFamily="18" charset="0"/>
                <a:cs typeface="Times New Roman" pitchFamily="18" charset="0"/>
              </a:rPr>
              <a:t>Отсюда</a:t>
            </a:r>
          </a:p>
          <a:p>
            <a:r>
              <a:rPr lang="ru-RU"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x</a:t>
            </a:r>
            <a:r>
              <a:rPr lang="ru-RU" sz="2200" dirty="0" smtClean="0">
                <a:latin typeface="Times New Roman" pitchFamily="18" charset="0"/>
                <a:cs typeface="Times New Roman" pitchFamily="18" charset="0"/>
              </a:rPr>
              <a:t>= (20*20)/100 = 400/100= 4 Мб = 4* 2</a:t>
            </a:r>
            <a:r>
              <a:rPr lang="ru-RU" sz="2200" baseline="30000" dirty="0" smtClean="0">
                <a:latin typeface="Times New Roman" pitchFamily="18" charset="0"/>
                <a:cs typeface="Times New Roman" pitchFamily="18" charset="0"/>
              </a:rPr>
              <a:t>10 </a:t>
            </a:r>
            <a:r>
              <a:rPr lang="ru-RU" sz="2200" dirty="0" smtClean="0">
                <a:latin typeface="Times New Roman" pitchFamily="18" charset="0"/>
                <a:cs typeface="Times New Roman" pitchFamily="18" charset="0"/>
              </a:rPr>
              <a:t>Кбайт = 4*2</a:t>
            </a:r>
            <a:r>
              <a:rPr lang="ru-RU" sz="2200" baseline="30000" dirty="0" smtClean="0">
                <a:latin typeface="Times New Roman" pitchFamily="18" charset="0"/>
                <a:cs typeface="Times New Roman" pitchFamily="18" charset="0"/>
              </a:rPr>
              <a:t>20 </a:t>
            </a:r>
            <a:r>
              <a:rPr lang="ru-RU" sz="2200" dirty="0" smtClean="0">
                <a:latin typeface="Times New Roman" pitchFamily="18" charset="0"/>
                <a:cs typeface="Times New Roman" pitchFamily="18" charset="0"/>
              </a:rPr>
              <a:t>байт = 4*2</a:t>
            </a:r>
            <a:r>
              <a:rPr lang="ru-RU" sz="2200" baseline="30000" dirty="0" smtClean="0">
                <a:latin typeface="Times New Roman" pitchFamily="18" charset="0"/>
                <a:cs typeface="Times New Roman" pitchFamily="18" charset="0"/>
              </a:rPr>
              <a:t>23 </a:t>
            </a:r>
            <a:r>
              <a:rPr lang="ru-RU" sz="2200" dirty="0" smtClean="0">
                <a:latin typeface="Times New Roman" pitchFamily="18" charset="0"/>
                <a:cs typeface="Times New Roman" pitchFamily="18" charset="0"/>
              </a:rPr>
              <a:t>бит</a:t>
            </a: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928694"/>
          </a:xfrm>
        </p:spPr>
        <p:txBody>
          <a:bodyPr>
            <a:normAutofit/>
          </a:bodyPr>
          <a:lstStyle/>
          <a:p>
            <a:r>
              <a:rPr lang="ru-RU" sz="2800" b="1" dirty="0" smtClean="0">
                <a:latin typeface="Times New Roman" pitchFamily="18" charset="0"/>
                <a:cs typeface="Times New Roman" pitchFamily="18" charset="0"/>
              </a:rPr>
              <a:t>Задача </a:t>
            </a:r>
            <a:r>
              <a:rPr lang="en-US" sz="2800" b="1" dirty="0" smtClean="0">
                <a:latin typeface="Times New Roman" pitchFamily="18" charset="0"/>
                <a:cs typeface="Times New Roman" pitchFamily="18" charset="0"/>
              </a:rPr>
              <a:t>B</a:t>
            </a:r>
            <a:r>
              <a:rPr lang="ru-RU" sz="2800" b="1" dirty="0" smtClean="0">
                <a:latin typeface="Times New Roman" pitchFamily="18" charset="0"/>
                <a:cs typeface="Times New Roman" pitchFamily="18" charset="0"/>
              </a:rPr>
              <a:t>10 из демоверсии 2013</a:t>
            </a:r>
            <a:endParaRPr lang="ru-RU" sz="2800" dirty="0">
              <a:latin typeface="Times New Roman" pitchFamily="18" charset="0"/>
              <a:cs typeface="Times New Roman" pitchFamily="18" charset="0"/>
            </a:endParaRPr>
          </a:p>
        </p:txBody>
      </p:sp>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571472" y="1000109"/>
            <a:ext cx="8001056" cy="5170646"/>
          </a:xfrm>
          <a:prstGeom prst="rect">
            <a:avLst/>
          </a:prstGeom>
          <a:noFill/>
        </p:spPr>
        <p:txBody>
          <a:bodyPr wrap="square" rtlCol="0">
            <a:spAutoFit/>
          </a:bodyPr>
          <a:lstStyle/>
          <a:p>
            <a:r>
              <a:rPr lang="ru-RU" sz="2200" dirty="0" smtClean="0">
                <a:latin typeface="Times New Roman" pitchFamily="18" charset="0"/>
                <a:cs typeface="Times New Roman" pitchFamily="18" charset="0"/>
              </a:rPr>
              <a:t>Рассчитываем время на передачу архива по каналу связи:</a:t>
            </a:r>
          </a:p>
          <a:p>
            <a:r>
              <a:rPr lang="ru-RU" sz="2200" dirty="0" smtClean="0">
                <a:latin typeface="Times New Roman" pitchFamily="18" charset="0"/>
                <a:cs typeface="Times New Roman" pitchFamily="18" charset="0"/>
              </a:rPr>
              <a:t>Решаем пропорцию</a:t>
            </a:r>
          </a:p>
          <a:p>
            <a:r>
              <a:rPr lang="ru-RU" sz="2200" dirty="0" smtClean="0">
                <a:latin typeface="Times New Roman" pitchFamily="18" charset="0"/>
                <a:cs typeface="Times New Roman" pitchFamily="18" charset="0"/>
              </a:rPr>
              <a:t>1 с – 2</a:t>
            </a:r>
            <a:r>
              <a:rPr lang="ru-RU" sz="2200" baseline="30000" dirty="0" smtClean="0">
                <a:latin typeface="Times New Roman" pitchFamily="18" charset="0"/>
                <a:cs typeface="Times New Roman" pitchFamily="18" charset="0"/>
              </a:rPr>
              <a:t>20</a:t>
            </a:r>
            <a:r>
              <a:rPr lang="ru-RU" sz="2200" dirty="0" smtClean="0">
                <a:latin typeface="Times New Roman" pitchFamily="18" charset="0"/>
                <a:cs typeface="Times New Roman" pitchFamily="18" charset="0"/>
              </a:rPr>
              <a:t> бит</a:t>
            </a:r>
          </a:p>
          <a:p>
            <a:r>
              <a:rPr lang="en-US" sz="2200" dirty="0" smtClean="0">
                <a:latin typeface="Times New Roman" pitchFamily="18" charset="0"/>
                <a:cs typeface="Times New Roman" pitchFamily="18" charset="0"/>
              </a:rPr>
              <a:t>x</a:t>
            </a:r>
            <a:r>
              <a:rPr lang="ru-RU" sz="2200" dirty="0" smtClean="0">
                <a:latin typeface="Times New Roman" pitchFamily="18" charset="0"/>
                <a:cs typeface="Times New Roman" pitchFamily="18" charset="0"/>
              </a:rPr>
              <a:t> с – 4*2</a:t>
            </a:r>
            <a:r>
              <a:rPr lang="ru-RU" sz="2200" baseline="30000" dirty="0" smtClean="0">
                <a:latin typeface="Times New Roman" pitchFamily="18" charset="0"/>
                <a:cs typeface="Times New Roman" pitchFamily="18" charset="0"/>
              </a:rPr>
              <a:t>23 </a:t>
            </a:r>
            <a:r>
              <a:rPr lang="ru-RU" sz="2200" dirty="0" smtClean="0">
                <a:latin typeface="Times New Roman" pitchFamily="18" charset="0"/>
                <a:cs typeface="Times New Roman" pitchFamily="18" charset="0"/>
              </a:rPr>
              <a:t>бит</a:t>
            </a:r>
          </a:p>
          <a:p>
            <a:r>
              <a:rPr lang="en-US" sz="2200" dirty="0" smtClean="0">
                <a:latin typeface="Times New Roman" pitchFamily="18" charset="0"/>
                <a:cs typeface="Times New Roman" pitchFamily="18" charset="0"/>
              </a:rPr>
              <a:t>x</a:t>
            </a:r>
            <a:r>
              <a:rPr lang="ru-RU" sz="2200" dirty="0" smtClean="0">
                <a:latin typeface="Times New Roman" pitchFamily="18" charset="0"/>
                <a:cs typeface="Times New Roman" pitchFamily="18" charset="0"/>
              </a:rPr>
              <a:t>= 4*2</a:t>
            </a:r>
            <a:r>
              <a:rPr lang="ru-RU" sz="2200" baseline="30000" dirty="0" smtClean="0">
                <a:latin typeface="Times New Roman" pitchFamily="18" charset="0"/>
                <a:cs typeface="Times New Roman" pitchFamily="18" charset="0"/>
              </a:rPr>
              <a:t>23 </a:t>
            </a:r>
            <a:r>
              <a:rPr lang="ru-RU" sz="2200" dirty="0" smtClean="0">
                <a:latin typeface="Times New Roman" pitchFamily="18" charset="0"/>
                <a:cs typeface="Times New Roman" pitchFamily="18" charset="0"/>
              </a:rPr>
              <a:t>/ 2</a:t>
            </a:r>
            <a:r>
              <a:rPr lang="ru-RU" sz="2200" baseline="30000" dirty="0" smtClean="0">
                <a:latin typeface="Times New Roman" pitchFamily="18" charset="0"/>
                <a:cs typeface="Times New Roman" pitchFamily="18" charset="0"/>
              </a:rPr>
              <a:t>20</a:t>
            </a:r>
            <a:r>
              <a:rPr lang="ru-RU" sz="2200" dirty="0" smtClean="0">
                <a:latin typeface="Times New Roman" pitchFamily="18" charset="0"/>
                <a:cs typeface="Times New Roman" pitchFamily="18" charset="0"/>
              </a:rPr>
              <a:t> = 2</a:t>
            </a:r>
            <a:r>
              <a:rPr lang="ru-RU" sz="2200" baseline="30000" dirty="0" smtClean="0">
                <a:latin typeface="Times New Roman" pitchFamily="18" charset="0"/>
                <a:cs typeface="Times New Roman" pitchFamily="18" charset="0"/>
              </a:rPr>
              <a:t>5</a:t>
            </a:r>
            <a:r>
              <a:rPr lang="ru-RU" sz="2200" dirty="0" smtClean="0">
                <a:latin typeface="Times New Roman" pitchFamily="18" charset="0"/>
                <a:cs typeface="Times New Roman" pitchFamily="18" charset="0"/>
              </a:rPr>
              <a:t>= 32 с</a:t>
            </a:r>
          </a:p>
          <a:p>
            <a:r>
              <a:rPr lang="ru-RU" sz="2200" dirty="0" smtClean="0">
                <a:latin typeface="Times New Roman" pitchFamily="18" charset="0"/>
                <a:cs typeface="Times New Roman" pitchFamily="18" charset="0"/>
              </a:rPr>
              <a:t>Добавляем время на сжатие документа и на распаковку, получаем, что при способе А требуется 32с + 5с +1с = 38 с.</a:t>
            </a:r>
          </a:p>
          <a:p>
            <a:r>
              <a:rPr lang="ru-RU" sz="2200" dirty="0" smtClean="0">
                <a:latin typeface="Times New Roman" pitchFamily="18" charset="0"/>
                <a:cs typeface="Times New Roman" pitchFamily="18" charset="0"/>
              </a:rPr>
              <a:t>Рассчитываем время передачи файла по каналу связи без сжатия (способ Б):</a:t>
            </a:r>
          </a:p>
          <a:p>
            <a:r>
              <a:rPr lang="ru-RU" sz="2200" dirty="0" smtClean="0">
                <a:latin typeface="Times New Roman" pitchFamily="18" charset="0"/>
                <a:cs typeface="Times New Roman" pitchFamily="18" charset="0"/>
              </a:rPr>
              <a:t>1 с – 2</a:t>
            </a:r>
            <a:r>
              <a:rPr lang="ru-RU" sz="2200" baseline="30000" dirty="0" smtClean="0">
                <a:latin typeface="Times New Roman" pitchFamily="18" charset="0"/>
                <a:cs typeface="Times New Roman" pitchFamily="18" charset="0"/>
              </a:rPr>
              <a:t>20</a:t>
            </a:r>
            <a:r>
              <a:rPr lang="ru-RU" sz="2200" dirty="0" smtClean="0">
                <a:latin typeface="Times New Roman" pitchFamily="18" charset="0"/>
                <a:cs typeface="Times New Roman" pitchFamily="18" charset="0"/>
              </a:rPr>
              <a:t> бит</a:t>
            </a:r>
          </a:p>
          <a:p>
            <a:r>
              <a:rPr lang="en-US" sz="2200" dirty="0" smtClean="0">
                <a:latin typeface="Times New Roman" pitchFamily="18" charset="0"/>
                <a:cs typeface="Times New Roman" pitchFamily="18" charset="0"/>
              </a:rPr>
              <a:t>x</a:t>
            </a:r>
            <a:r>
              <a:rPr lang="ru-RU" sz="2200" dirty="0" smtClean="0">
                <a:latin typeface="Times New Roman" pitchFamily="18" charset="0"/>
                <a:cs typeface="Times New Roman" pitchFamily="18" charset="0"/>
              </a:rPr>
              <a:t> с – 20*2</a:t>
            </a:r>
            <a:r>
              <a:rPr lang="ru-RU" sz="2200" baseline="30000" dirty="0" smtClean="0">
                <a:latin typeface="Times New Roman" pitchFamily="18" charset="0"/>
                <a:cs typeface="Times New Roman" pitchFamily="18" charset="0"/>
              </a:rPr>
              <a:t>23 </a:t>
            </a:r>
            <a:r>
              <a:rPr lang="ru-RU" sz="2200" dirty="0" smtClean="0">
                <a:latin typeface="Times New Roman" pitchFamily="18" charset="0"/>
                <a:cs typeface="Times New Roman" pitchFamily="18" charset="0"/>
              </a:rPr>
              <a:t>бит</a:t>
            </a:r>
          </a:p>
          <a:p>
            <a:r>
              <a:rPr lang="ru-RU" sz="2200" dirty="0" smtClean="0">
                <a:latin typeface="Times New Roman" pitchFamily="18" charset="0"/>
                <a:cs typeface="Times New Roman" pitchFamily="18" charset="0"/>
              </a:rPr>
              <a:t>Отсюда </a:t>
            </a:r>
            <a:r>
              <a:rPr lang="en-US" sz="2200" dirty="0" smtClean="0">
                <a:latin typeface="Times New Roman" pitchFamily="18" charset="0"/>
                <a:cs typeface="Times New Roman" pitchFamily="18" charset="0"/>
              </a:rPr>
              <a:t>x</a:t>
            </a:r>
            <a:r>
              <a:rPr lang="ru-RU" sz="2200" dirty="0" smtClean="0">
                <a:latin typeface="Times New Roman" pitchFamily="18" charset="0"/>
                <a:cs typeface="Times New Roman" pitchFamily="18" charset="0"/>
              </a:rPr>
              <a:t>= 20*2</a:t>
            </a:r>
            <a:r>
              <a:rPr lang="ru-RU" sz="2200" baseline="30000" dirty="0" smtClean="0">
                <a:latin typeface="Times New Roman" pitchFamily="18" charset="0"/>
                <a:cs typeface="Times New Roman" pitchFamily="18" charset="0"/>
              </a:rPr>
              <a:t>23 </a:t>
            </a:r>
            <a:r>
              <a:rPr lang="ru-RU" sz="2200" dirty="0" smtClean="0">
                <a:latin typeface="Times New Roman" pitchFamily="18" charset="0"/>
                <a:cs typeface="Times New Roman" pitchFamily="18" charset="0"/>
              </a:rPr>
              <a:t>/ 2</a:t>
            </a:r>
            <a:r>
              <a:rPr lang="ru-RU" sz="2200" baseline="30000" dirty="0" smtClean="0">
                <a:latin typeface="Times New Roman" pitchFamily="18" charset="0"/>
                <a:cs typeface="Times New Roman" pitchFamily="18" charset="0"/>
              </a:rPr>
              <a:t>20</a:t>
            </a:r>
            <a:r>
              <a:rPr lang="ru-RU" sz="2200" dirty="0" smtClean="0">
                <a:latin typeface="Times New Roman" pitchFamily="18" charset="0"/>
                <a:cs typeface="Times New Roman" pitchFamily="18" charset="0"/>
              </a:rPr>
              <a:t> = 20 * 2</a:t>
            </a:r>
            <a:r>
              <a:rPr lang="ru-RU" sz="2200" baseline="30000" dirty="0" smtClean="0">
                <a:latin typeface="Times New Roman" pitchFamily="18" charset="0"/>
                <a:cs typeface="Times New Roman" pitchFamily="18" charset="0"/>
              </a:rPr>
              <a:t>3</a:t>
            </a:r>
            <a:r>
              <a:rPr lang="ru-RU" sz="2200" dirty="0" smtClean="0">
                <a:latin typeface="Times New Roman" pitchFamily="18" charset="0"/>
                <a:cs typeface="Times New Roman" pitchFamily="18" charset="0"/>
              </a:rPr>
              <a:t>=160 с</a:t>
            </a:r>
          </a:p>
          <a:p>
            <a:r>
              <a:rPr lang="ru-RU" sz="2200" dirty="0" smtClean="0">
                <a:latin typeface="Times New Roman" pitchFamily="18" charset="0"/>
                <a:cs typeface="Times New Roman" pitchFamily="18" charset="0"/>
              </a:rPr>
              <a:t>Разница 160 с – 38 с = 122 с</a:t>
            </a:r>
          </a:p>
          <a:p>
            <a:endParaRPr lang="ru-RU" sz="2200" dirty="0" smtClean="0">
              <a:latin typeface="Times New Roman" pitchFamily="18" charset="0"/>
              <a:cs typeface="Times New Roman" pitchFamily="18" charset="0"/>
            </a:endParaRPr>
          </a:p>
          <a:p>
            <a:r>
              <a:rPr lang="ru-RU" sz="2200" b="1" dirty="0" smtClean="0">
                <a:latin typeface="Times New Roman" pitchFamily="18" charset="0"/>
                <a:cs typeface="Times New Roman" pitchFamily="18" charset="0"/>
              </a:rPr>
              <a:t>Ответ</a:t>
            </a:r>
            <a:r>
              <a:rPr lang="ru-RU" sz="2200" dirty="0" smtClean="0">
                <a:latin typeface="Times New Roman" pitchFamily="18" charset="0"/>
                <a:cs typeface="Times New Roman" pitchFamily="18" charset="0"/>
              </a:rPr>
              <a:t>: А122 </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ru-RU" sz="2800" b="1" dirty="0" smtClean="0">
                <a:latin typeface="Times New Roman" pitchFamily="18" charset="0"/>
                <a:cs typeface="Times New Roman" pitchFamily="18" charset="0"/>
              </a:rPr>
              <a:t>Задача </a:t>
            </a:r>
            <a:r>
              <a:rPr lang="en-US" sz="2800" b="1" dirty="0" smtClean="0">
                <a:latin typeface="Times New Roman" pitchFamily="18" charset="0"/>
                <a:cs typeface="Times New Roman" pitchFamily="18" charset="0"/>
              </a:rPr>
              <a:t>B</a:t>
            </a:r>
            <a:r>
              <a:rPr lang="ru-RU" sz="2800" b="1" dirty="0" smtClean="0">
                <a:latin typeface="Times New Roman" pitchFamily="18" charset="0"/>
                <a:cs typeface="Times New Roman" pitchFamily="18" charset="0"/>
              </a:rPr>
              <a:t>10 из демоверсии 201</a:t>
            </a:r>
            <a:r>
              <a:rPr lang="en-US" sz="2800" b="1" dirty="0" smtClean="0">
                <a:latin typeface="Times New Roman" pitchFamily="18" charset="0"/>
                <a:cs typeface="Times New Roman" pitchFamily="18" charset="0"/>
              </a:rPr>
              <a:t>4</a:t>
            </a:r>
            <a:endParaRPr lang="ru-RU" sz="2800" dirty="0">
              <a:latin typeface="Times New Roman" pitchFamily="18" charset="0"/>
              <a:cs typeface="Times New Roman" pitchFamily="18" charset="0"/>
            </a:endParaRPr>
          </a:p>
        </p:txBody>
      </p:sp>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571472" y="1000109"/>
            <a:ext cx="8001056" cy="5715039"/>
          </a:xfrm>
          <a:prstGeom prst="rect">
            <a:avLst/>
          </a:prstGeom>
          <a:noFill/>
        </p:spPr>
        <p:txBody>
          <a:bodyPr wrap="square" rtlCol="0">
            <a:spAutoFit/>
          </a:bodyPr>
          <a:lstStyle/>
          <a:p>
            <a:pPr algn="just"/>
            <a:r>
              <a:rPr lang="ru-RU" sz="2100" dirty="0" smtClean="0">
                <a:latin typeface="Times New Roman" pitchFamily="18" charset="0"/>
                <a:cs typeface="Times New Roman" pitchFamily="18" charset="0"/>
              </a:rPr>
              <a:t>Документ объёмом </a:t>
            </a:r>
            <a:r>
              <a:rPr lang="en-US" sz="2100" dirty="0" smtClean="0">
                <a:latin typeface="Times New Roman" pitchFamily="18" charset="0"/>
                <a:cs typeface="Times New Roman" pitchFamily="18" charset="0"/>
              </a:rPr>
              <a:t>16</a:t>
            </a:r>
            <a:r>
              <a:rPr lang="ru-RU" sz="2100" dirty="0" smtClean="0">
                <a:latin typeface="Times New Roman" pitchFamily="18" charset="0"/>
                <a:cs typeface="Times New Roman" pitchFamily="18" charset="0"/>
              </a:rPr>
              <a:t> Мбайт можно передать с одного компьютера на другой двумя способами.</a:t>
            </a:r>
          </a:p>
          <a:p>
            <a:pPr algn="just"/>
            <a:r>
              <a:rPr lang="ru-RU" sz="2100" dirty="0" smtClean="0">
                <a:latin typeface="Times New Roman" pitchFamily="18" charset="0"/>
                <a:cs typeface="Times New Roman" pitchFamily="18" charset="0"/>
              </a:rPr>
              <a:t>А. Сжать архиватором, передать архив по каналу связи, распаковать.</a:t>
            </a:r>
          </a:p>
          <a:p>
            <a:pPr algn="just"/>
            <a:r>
              <a:rPr lang="ru-RU" sz="2100" dirty="0" smtClean="0">
                <a:latin typeface="Times New Roman" pitchFamily="18" charset="0"/>
                <a:cs typeface="Times New Roman" pitchFamily="18" charset="0"/>
              </a:rPr>
              <a:t>Б. Передать по каналу связи без использования архиватора.</a:t>
            </a:r>
          </a:p>
          <a:p>
            <a:pPr algn="just"/>
            <a:r>
              <a:rPr lang="ru-RU" sz="2100" dirty="0" smtClean="0">
                <a:latin typeface="Times New Roman" pitchFamily="18" charset="0"/>
                <a:cs typeface="Times New Roman" pitchFamily="18" charset="0"/>
              </a:rPr>
              <a:t>Какой способ быстрее и насколько, если:</a:t>
            </a:r>
          </a:p>
          <a:p>
            <a:pPr lvl="0" algn="just"/>
            <a:r>
              <a:rPr lang="ru-RU" sz="2100" dirty="0" smtClean="0">
                <a:latin typeface="Times New Roman" pitchFamily="18" charset="0"/>
                <a:cs typeface="Times New Roman" pitchFamily="18" charset="0"/>
              </a:rPr>
              <a:t>средняя скорость передачи данных по каналу связи составляет 2</a:t>
            </a:r>
            <a:r>
              <a:rPr lang="ru-RU" sz="2100" baseline="30000" dirty="0" smtClean="0">
                <a:latin typeface="Times New Roman" pitchFamily="18" charset="0"/>
                <a:cs typeface="Times New Roman" pitchFamily="18" charset="0"/>
              </a:rPr>
              <a:t>2</a:t>
            </a:r>
            <a:r>
              <a:rPr lang="en-US" sz="2100" baseline="30000" dirty="0" smtClean="0">
                <a:latin typeface="Times New Roman" pitchFamily="18" charset="0"/>
                <a:cs typeface="Times New Roman" pitchFamily="18" charset="0"/>
              </a:rPr>
              <a:t>1</a:t>
            </a:r>
            <a:r>
              <a:rPr lang="ru-RU" sz="2100" baseline="30000" dirty="0" smtClean="0">
                <a:latin typeface="Times New Roman" pitchFamily="18" charset="0"/>
                <a:cs typeface="Times New Roman" pitchFamily="18" charset="0"/>
              </a:rPr>
              <a:t> </a:t>
            </a:r>
            <a:r>
              <a:rPr lang="ru-RU" sz="2100" dirty="0" smtClean="0">
                <a:latin typeface="Times New Roman" pitchFamily="18" charset="0"/>
                <a:cs typeface="Times New Roman" pitchFamily="18" charset="0"/>
              </a:rPr>
              <a:t>бит в секунду;</a:t>
            </a:r>
          </a:p>
          <a:p>
            <a:pPr lvl="0" algn="just"/>
            <a:r>
              <a:rPr lang="ru-RU" sz="2100" dirty="0" smtClean="0">
                <a:latin typeface="Times New Roman" pitchFamily="18" charset="0"/>
                <a:cs typeface="Times New Roman" pitchFamily="18" charset="0"/>
              </a:rPr>
              <a:t>объём сжатого архиватором документа равен 2</a:t>
            </a:r>
            <a:r>
              <a:rPr lang="en-US" sz="2100" dirty="0" smtClean="0">
                <a:latin typeface="Times New Roman" pitchFamily="18" charset="0"/>
                <a:cs typeface="Times New Roman" pitchFamily="18" charset="0"/>
              </a:rPr>
              <a:t>5</a:t>
            </a:r>
            <a:r>
              <a:rPr lang="ru-RU" sz="2100" dirty="0" smtClean="0">
                <a:latin typeface="Times New Roman" pitchFamily="18" charset="0"/>
                <a:cs typeface="Times New Roman" pitchFamily="18" charset="0"/>
              </a:rPr>
              <a:t>% исходного;</a:t>
            </a:r>
          </a:p>
          <a:p>
            <a:pPr lvl="0" algn="just"/>
            <a:r>
              <a:rPr lang="ru-RU" sz="2100" dirty="0" smtClean="0">
                <a:latin typeface="Times New Roman" pitchFamily="18" charset="0"/>
                <a:cs typeface="Times New Roman" pitchFamily="18" charset="0"/>
              </a:rPr>
              <a:t>время, требуемое на сжатие документа, – </a:t>
            </a:r>
            <a:r>
              <a:rPr lang="en-US" sz="2100" dirty="0" smtClean="0">
                <a:latin typeface="Times New Roman" pitchFamily="18" charset="0"/>
                <a:cs typeface="Times New Roman" pitchFamily="18" charset="0"/>
              </a:rPr>
              <a:t>12</a:t>
            </a:r>
            <a:r>
              <a:rPr lang="ru-RU" sz="2100" dirty="0" smtClean="0">
                <a:latin typeface="Times New Roman" pitchFamily="18" charset="0"/>
                <a:cs typeface="Times New Roman" pitchFamily="18" charset="0"/>
              </a:rPr>
              <a:t> секунд, на распаковку – </a:t>
            </a:r>
            <a:r>
              <a:rPr lang="en-US" sz="2100" dirty="0" smtClean="0">
                <a:latin typeface="Times New Roman" pitchFamily="18" charset="0"/>
                <a:cs typeface="Times New Roman" pitchFamily="18" charset="0"/>
              </a:rPr>
              <a:t>3</a:t>
            </a:r>
            <a:r>
              <a:rPr lang="ru-RU" sz="2100" dirty="0" smtClean="0">
                <a:latin typeface="Times New Roman" pitchFamily="18" charset="0"/>
                <a:cs typeface="Times New Roman" pitchFamily="18" charset="0"/>
              </a:rPr>
              <a:t> секунды?</a:t>
            </a:r>
            <a:endParaRPr lang="en-US" sz="2100" dirty="0" smtClean="0">
              <a:latin typeface="Times New Roman" pitchFamily="18" charset="0"/>
              <a:cs typeface="Times New Roman" pitchFamily="18" charset="0"/>
            </a:endParaRPr>
          </a:p>
          <a:p>
            <a:pPr algn="just"/>
            <a:r>
              <a:rPr lang="ru-RU" sz="2100" dirty="0" smtClean="0">
                <a:latin typeface="Times New Roman" pitchFamily="18" charset="0"/>
                <a:cs typeface="Times New Roman" pitchFamily="18" charset="0"/>
              </a:rPr>
              <a:t>В ответе напишите букву А, если быстрее способ А, или Б, если быстрее способ Б. Сразу после буквы напишите число, обозначающее, на сколько секунд один способ быстрее другого. Так, например, если способ Б быстрее способа А на 23 секунды, в ответе нужно написать Б23.</a:t>
            </a:r>
          </a:p>
          <a:p>
            <a:pPr algn="just"/>
            <a:r>
              <a:rPr lang="ru-RU" sz="2100" dirty="0" smtClean="0">
                <a:latin typeface="Times New Roman" pitchFamily="18" charset="0"/>
                <a:cs typeface="Times New Roman" pitchFamily="18" charset="0"/>
              </a:rPr>
              <a:t>Единиц измерения «секунд», «сек.», «с.» к ответу добавлять не нужно.</a:t>
            </a:r>
            <a:endParaRPr lang="ru-RU" sz="2100" dirty="0"/>
          </a:p>
        </p:txBody>
      </p:sp>
      <p:sp>
        <p:nvSpPr>
          <p:cNvPr id="5" name="TextBox 4"/>
          <p:cNvSpPr txBox="1"/>
          <p:nvPr/>
        </p:nvSpPr>
        <p:spPr>
          <a:xfrm>
            <a:off x="1928794" y="6286520"/>
            <a:ext cx="1714512" cy="461665"/>
          </a:xfrm>
          <a:prstGeom prst="rect">
            <a:avLst/>
          </a:prstGeom>
          <a:noFill/>
        </p:spPr>
        <p:txBody>
          <a:bodyPr wrap="square" rtlCol="0">
            <a:spAutoFit/>
          </a:bodyPr>
          <a:lstStyle/>
          <a:p>
            <a:r>
              <a:rPr lang="ru-RU" sz="2400" dirty="0" smtClean="0">
                <a:latin typeface="Times New Roman" pitchFamily="18" charset="0"/>
                <a:cs typeface="Times New Roman" pitchFamily="18" charset="0"/>
              </a:rPr>
              <a:t>Ответ: </a:t>
            </a:r>
            <a:r>
              <a:rPr lang="en-US" sz="2400" dirty="0" smtClean="0">
                <a:latin typeface="Times New Roman" pitchFamily="18" charset="0"/>
                <a:cs typeface="Times New Roman" pitchFamily="18" charset="0"/>
              </a:rPr>
              <a:t>A</a:t>
            </a:r>
            <a:r>
              <a:rPr lang="ru-RU" sz="2400" dirty="0" smtClean="0">
                <a:latin typeface="Times New Roman" pitchFamily="18" charset="0"/>
                <a:cs typeface="Times New Roman" pitchFamily="18" charset="0"/>
              </a:rPr>
              <a:t>33</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3"/>
            <a:ext cx="8429684" cy="6370975"/>
          </a:xfrm>
          <a:prstGeom prst="rect">
            <a:avLst/>
          </a:prstGeom>
          <a:noFill/>
        </p:spPr>
        <p:txBody>
          <a:bodyPr wrap="square" rtlCol="0">
            <a:spAutoFit/>
          </a:bodyPr>
          <a:lstStyle/>
          <a:p>
            <a:pPr algn="just"/>
            <a:r>
              <a:rPr lang="ru-RU"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Скорость асинхронной передачи данных через </a:t>
            </a:r>
            <a:r>
              <a:rPr lang="en-US" sz="2400" dirty="0" smtClean="0">
                <a:latin typeface="Times New Roman" pitchFamily="18" charset="0"/>
                <a:cs typeface="Times New Roman" pitchFamily="18" charset="0"/>
              </a:rPr>
              <a:t>IrDA-</a:t>
            </a:r>
            <a:r>
              <a:rPr lang="ru-RU" sz="2400" dirty="0" smtClean="0">
                <a:latin typeface="Times New Roman" pitchFamily="18" charset="0"/>
                <a:cs typeface="Times New Roman" pitchFamily="18" charset="0"/>
              </a:rPr>
              <a:t>порт равна </a:t>
            </a:r>
            <a:r>
              <a:rPr lang="en-US" sz="2400" dirty="0" smtClean="0">
                <a:latin typeface="Times New Roman" pitchFamily="18" charset="0"/>
                <a:cs typeface="Times New Roman" pitchFamily="18" charset="0"/>
              </a:rPr>
              <a:t>4096</a:t>
            </a:r>
            <a:r>
              <a:rPr lang="ru-RU" sz="2400" dirty="0" smtClean="0">
                <a:latin typeface="Times New Roman" pitchFamily="18" charset="0"/>
                <a:cs typeface="Times New Roman" pitchFamily="18" charset="0"/>
              </a:rPr>
              <a:t>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Передача файла через данное соединение происходила </a:t>
            </a:r>
            <a:r>
              <a:rPr lang="en-US" sz="2400"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 минуты. Определите размер файла в килобайтах.</a:t>
            </a:r>
          </a:p>
          <a:p>
            <a:pPr marL="457200" indent="-457200">
              <a:buAutoNum type="arabicParenR"/>
            </a:pPr>
            <a:r>
              <a:rPr lang="ru-RU" sz="2400" dirty="0" smtClean="0">
                <a:latin typeface="Times New Roman" pitchFamily="18" charset="0"/>
                <a:cs typeface="Times New Roman" pitchFamily="18" charset="0"/>
              </a:rPr>
              <a:t>24		2) 30		3) 32		4) 48</a:t>
            </a:r>
          </a:p>
          <a:p>
            <a:pPr marL="457200" indent="-457200"/>
            <a:r>
              <a:rPr lang="ru-RU" sz="2400" dirty="0" smtClean="0">
                <a:latin typeface="Times New Roman" pitchFamily="18" charset="0"/>
                <a:cs typeface="Times New Roman" pitchFamily="18" charset="0"/>
              </a:rPr>
              <a:t>Ответ: 2 </a:t>
            </a:r>
          </a:p>
          <a:p>
            <a:pPr algn="just"/>
            <a:r>
              <a:rPr lang="ru-RU"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3</a:t>
            </a:r>
            <a:r>
              <a:rPr lang="ru-RU" sz="2400" dirty="0" smtClean="0">
                <a:latin typeface="Times New Roman" pitchFamily="18" charset="0"/>
                <a:cs typeface="Times New Roman" pitchFamily="18" charset="0"/>
              </a:rPr>
              <a:t> Скорость асинхронной передачи данных через </a:t>
            </a:r>
            <a:r>
              <a:rPr lang="en-US" sz="2400" dirty="0" smtClean="0">
                <a:latin typeface="Times New Roman" pitchFamily="18" charset="0"/>
                <a:cs typeface="Times New Roman" pitchFamily="18" charset="0"/>
              </a:rPr>
              <a:t>IrDA-</a:t>
            </a:r>
            <a:r>
              <a:rPr lang="ru-RU" sz="2400" dirty="0" smtClean="0">
                <a:latin typeface="Times New Roman" pitchFamily="18" charset="0"/>
                <a:cs typeface="Times New Roman" pitchFamily="18" charset="0"/>
              </a:rPr>
              <a:t>порт равна </a:t>
            </a:r>
            <a:r>
              <a:rPr lang="en-US" sz="2400" dirty="0" smtClean="0">
                <a:latin typeface="Times New Roman" pitchFamily="18" charset="0"/>
                <a:cs typeface="Times New Roman" pitchFamily="18" charset="0"/>
              </a:rPr>
              <a:t>1024</a:t>
            </a:r>
            <a:r>
              <a:rPr lang="ru-RU" sz="2400" dirty="0" smtClean="0">
                <a:latin typeface="Times New Roman" pitchFamily="18" charset="0"/>
                <a:cs typeface="Times New Roman" pitchFamily="18" charset="0"/>
              </a:rPr>
              <a:t>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Передача файла через данное соединение происходила </a:t>
            </a:r>
            <a:r>
              <a:rPr lang="en-US" sz="2400" dirty="0" smtClean="0">
                <a:latin typeface="Times New Roman" pitchFamily="18" charset="0"/>
                <a:cs typeface="Times New Roman" pitchFamily="18" charset="0"/>
              </a:rPr>
              <a:t>4</a:t>
            </a:r>
            <a:r>
              <a:rPr lang="ru-RU" sz="2400" dirty="0" smtClean="0">
                <a:latin typeface="Times New Roman" pitchFamily="18" charset="0"/>
                <a:cs typeface="Times New Roman" pitchFamily="18" charset="0"/>
              </a:rPr>
              <a:t> минуты. Определите размер файла в килобайтах.</a:t>
            </a:r>
          </a:p>
          <a:p>
            <a:pPr marL="457200" indent="-457200">
              <a:buAutoNum type="arabicParenR"/>
            </a:pPr>
            <a:r>
              <a:rPr lang="ru-RU" sz="2400" dirty="0" smtClean="0">
                <a:latin typeface="Times New Roman" pitchFamily="18" charset="0"/>
                <a:cs typeface="Times New Roman" pitchFamily="18" charset="0"/>
              </a:rPr>
              <a:t>24		2) 30		3) 32		4) 48</a:t>
            </a:r>
          </a:p>
          <a:p>
            <a:pPr marL="457200" indent="-457200"/>
            <a:r>
              <a:rPr lang="ru-RU" sz="2400" dirty="0" smtClean="0">
                <a:latin typeface="Times New Roman" pitchFamily="18" charset="0"/>
                <a:cs typeface="Times New Roman" pitchFamily="18" charset="0"/>
              </a:rPr>
              <a:t>Ответ: 2 </a:t>
            </a:r>
          </a:p>
          <a:p>
            <a:pPr algn="just"/>
            <a:r>
              <a:rPr lang="ru-RU"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4</a:t>
            </a:r>
            <a:r>
              <a:rPr lang="ru-RU" sz="2400" dirty="0" smtClean="0">
                <a:latin typeface="Times New Roman" pitchFamily="18" charset="0"/>
                <a:cs typeface="Times New Roman" pitchFamily="18" charset="0"/>
              </a:rPr>
              <a:t> Скорость асинхронной передачи данных через </a:t>
            </a:r>
            <a:r>
              <a:rPr lang="en-US" sz="2400" dirty="0" smtClean="0">
                <a:latin typeface="Times New Roman" pitchFamily="18" charset="0"/>
                <a:cs typeface="Times New Roman" pitchFamily="18" charset="0"/>
              </a:rPr>
              <a:t>IrDA-</a:t>
            </a:r>
            <a:r>
              <a:rPr lang="ru-RU" sz="2400" dirty="0" smtClean="0">
                <a:latin typeface="Times New Roman" pitchFamily="18" charset="0"/>
                <a:cs typeface="Times New Roman" pitchFamily="18" charset="0"/>
              </a:rPr>
              <a:t>порт равна </a:t>
            </a:r>
            <a:r>
              <a:rPr lang="en-US" sz="2400" dirty="0" smtClean="0">
                <a:latin typeface="Times New Roman" pitchFamily="18" charset="0"/>
                <a:cs typeface="Times New Roman" pitchFamily="18" charset="0"/>
              </a:rPr>
              <a:t>512</a:t>
            </a:r>
            <a:r>
              <a:rPr lang="ru-RU" sz="2400" dirty="0" smtClean="0">
                <a:latin typeface="Times New Roman" pitchFamily="18" charset="0"/>
                <a:cs typeface="Times New Roman" pitchFamily="18" charset="0"/>
              </a:rPr>
              <a:t>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Передача файла через данное соединение происходила </a:t>
            </a:r>
            <a:r>
              <a:rPr lang="en-US" sz="2400" dirty="0" smtClean="0">
                <a:latin typeface="Times New Roman" pitchFamily="18" charset="0"/>
                <a:cs typeface="Times New Roman" pitchFamily="18" charset="0"/>
              </a:rPr>
              <a:t>8</a:t>
            </a:r>
            <a:r>
              <a:rPr lang="ru-RU" sz="2400" dirty="0" smtClean="0">
                <a:latin typeface="Times New Roman" pitchFamily="18" charset="0"/>
                <a:cs typeface="Times New Roman" pitchFamily="18" charset="0"/>
              </a:rPr>
              <a:t> минут. Определите размер файла в килобайтах.</a:t>
            </a:r>
          </a:p>
          <a:p>
            <a:pPr marL="457200" indent="-457200">
              <a:buAutoNum type="arabicParenR"/>
            </a:pPr>
            <a:r>
              <a:rPr lang="ru-RU" sz="2400" dirty="0" smtClean="0">
                <a:latin typeface="Times New Roman" pitchFamily="18" charset="0"/>
                <a:cs typeface="Times New Roman" pitchFamily="18" charset="0"/>
              </a:rPr>
              <a:t>24		2) 30		3) 32		4) 48</a:t>
            </a:r>
          </a:p>
          <a:p>
            <a:pPr marL="457200" indent="-457200"/>
            <a:r>
              <a:rPr lang="ru-RU" sz="2400" dirty="0" smtClean="0">
                <a:latin typeface="Times New Roman" pitchFamily="18" charset="0"/>
                <a:cs typeface="Times New Roman" pitchFamily="18" charset="0"/>
              </a:rPr>
              <a:t>Ответ: 2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up)">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up)">
                                      <p:cBhvr>
                                        <p:cTn id="12" dur="500"/>
                                        <p:tgtEl>
                                          <p:spTgt spid="2">
                                            <p:txEl>
                                              <p:pRg st="3" end="3"/>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up)">
                                      <p:cBhvr>
                                        <p:cTn id="15" dur="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wipe(up)">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up)">
                                      <p:cBhvr>
                                        <p:cTn id="25" dur="500"/>
                                        <p:tgtEl>
                                          <p:spTgt spid="2">
                                            <p:txEl>
                                              <p:pRg st="6" end="6"/>
                                            </p:txEl>
                                          </p:spTgt>
                                        </p:tgtEl>
                                      </p:cBhvr>
                                    </p:animEffect>
                                  </p:childTnLst>
                                </p:cTn>
                              </p:par>
                              <p:par>
                                <p:cTn id="26" presetID="22" presetClass="entr" presetSubtype="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up)">
                                      <p:cBhvr>
                                        <p:cTn id="28" dur="500"/>
                                        <p:tgtEl>
                                          <p:spTgt spid="2">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wipe(up)">
                                      <p:cBhvr>
                                        <p:cTn id="3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285720" y="642918"/>
            <a:ext cx="8715436" cy="6145650"/>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11.1 Документ объёмом 40 Мбайт можно передать с одного компьютера на другой двумя способами.</a:t>
            </a:r>
          </a:p>
          <a:p>
            <a:pPr algn="just"/>
            <a:r>
              <a:rPr lang="ru-RU" sz="2200" dirty="0" smtClean="0">
                <a:latin typeface="Times New Roman" pitchFamily="18" charset="0"/>
                <a:cs typeface="Times New Roman" pitchFamily="18" charset="0"/>
              </a:rPr>
              <a:t>А. Сжать архиватором, передать архив по каналу связи, распаковать.</a:t>
            </a:r>
          </a:p>
          <a:p>
            <a:pPr algn="just"/>
            <a:r>
              <a:rPr lang="ru-RU" sz="2200" dirty="0" smtClean="0">
                <a:latin typeface="Times New Roman" pitchFamily="18" charset="0"/>
                <a:cs typeface="Times New Roman" pitchFamily="18" charset="0"/>
              </a:rPr>
              <a:t>Б. Передать по каналу связи без использования архиватора.</a:t>
            </a:r>
          </a:p>
          <a:p>
            <a:pPr algn="just"/>
            <a:r>
              <a:rPr lang="ru-RU" sz="2200" dirty="0" smtClean="0">
                <a:latin typeface="Times New Roman" pitchFamily="18" charset="0"/>
                <a:cs typeface="Times New Roman" pitchFamily="18" charset="0"/>
              </a:rPr>
              <a:t>Какой способ быстрее и насколько, если:</a:t>
            </a:r>
          </a:p>
          <a:p>
            <a:pPr lvl="0" algn="just"/>
            <a:r>
              <a:rPr lang="ru-RU" sz="2200" dirty="0" smtClean="0">
                <a:latin typeface="Times New Roman" pitchFamily="18" charset="0"/>
                <a:cs typeface="Times New Roman" pitchFamily="18" charset="0"/>
              </a:rPr>
              <a:t>средняя скорость передачи данных по каналу связи составляет 2</a:t>
            </a:r>
            <a:r>
              <a:rPr lang="ru-RU" sz="2200" baseline="30000" dirty="0" smtClean="0">
                <a:latin typeface="Times New Roman" pitchFamily="18" charset="0"/>
                <a:cs typeface="Times New Roman" pitchFamily="18" charset="0"/>
              </a:rPr>
              <a:t>21</a:t>
            </a:r>
            <a:r>
              <a:rPr lang="ru-RU" sz="2200" dirty="0" smtClean="0">
                <a:latin typeface="Times New Roman" pitchFamily="18" charset="0"/>
                <a:cs typeface="Times New Roman" pitchFamily="18" charset="0"/>
              </a:rPr>
              <a:t> бит в секунду;</a:t>
            </a:r>
          </a:p>
          <a:p>
            <a:pPr lvl="0" algn="just"/>
            <a:r>
              <a:rPr lang="ru-RU" sz="2200" dirty="0" smtClean="0">
                <a:latin typeface="Times New Roman" pitchFamily="18" charset="0"/>
                <a:cs typeface="Times New Roman" pitchFamily="18" charset="0"/>
              </a:rPr>
              <a:t>объём сжатого архиватором документа равен 10% исходного;</a:t>
            </a:r>
          </a:p>
          <a:p>
            <a:pPr lvl="0" algn="just"/>
            <a:r>
              <a:rPr lang="ru-RU" sz="2200" dirty="0" smtClean="0">
                <a:latin typeface="Times New Roman" pitchFamily="18" charset="0"/>
                <a:cs typeface="Times New Roman" pitchFamily="18" charset="0"/>
              </a:rPr>
              <a:t>время, требуемое на сжатие документа, – 12 секунд, на распаковку – 2 секунды?</a:t>
            </a:r>
          </a:p>
          <a:p>
            <a:pPr algn="just"/>
            <a:r>
              <a:rPr lang="ru-RU" sz="2200" dirty="0" smtClean="0">
                <a:latin typeface="Times New Roman" pitchFamily="18" charset="0"/>
                <a:cs typeface="Times New Roman" pitchFamily="18" charset="0"/>
              </a:rPr>
              <a:t>В ответе напишите букву А, если быстрее способ А, или Б, если быстрее способ Б. Сразу после буквы напишите число, обозначающее, на сколько секунд один способ быстрее другого.</a:t>
            </a:r>
          </a:p>
          <a:p>
            <a:pPr algn="just"/>
            <a:r>
              <a:rPr lang="ru-RU" sz="2200" dirty="0" smtClean="0">
                <a:latin typeface="Times New Roman" pitchFamily="18" charset="0"/>
                <a:cs typeface="Times New Roman" pitchFamily="18" charset="0"/>
              </a:rPr>
              <a:t>Так, например, если способ Б быстрее способа А на 23 секунды, в ответе нужно написать Б23.</a:t>
            </a:r>
          </a:p>
          <a:p>
            <a:pPr algn="just"/>
            <a:r>
              <a:rPr lang="ru-RU" sz="2200" dirty="0" smtClean="0">
                <a:latin typeface="Times New Roman" pitchFamily="18" charset="0"/>
                <a:cs typeface="Times New Roman" pitchFamily="18" charset="0"/>
              </a:rPr>
              <a:t>Единицы измерения «секунд», «сек.», «с.» к ответу добавлять не нужно.</a:t>
            </a:r>
          </a:p>
          <a:p>
            <a:pPr algn="just"/>
            <a:r>
              <a:rPr lang="ru-RU" sz="2200" dirty="0" smtClean="0">
                <a:latin typeface="Times New Roman" pitchFamily="18" charset="0"/>
                <a:cs typeface="Times New Roman" pitchFamily="18" charset="0"/>
              </a:rPr>
              <a:t>Ответ: А130</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up)">
                                      <p:cBhvr>
                                        <p:cTn id="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285720" y="642919"/>
            <a:ext cx="8715436" cy="6186309"/>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11.2 Документ объёмом 20 Мбайт можно передать с одного компьютера на другой двумя способами.</a:t>
            </a:r>
          </a:p>
          <a:p>
            <a:pPr algn="just"/>
            <a:r>
              <a:rPr lang="ru-RU" sz="2200" dirty="0" smtClean="0">
                <a:latin typeface="Times New Roman" pitchFamily="18" charset="0"/>
                <a:cs typeface="Times New Roman" pitchFamily="18" charset="0"/>
              </a:rPr>
              <a:t>А. Сжать архиватором, передать архив по каналу связи, распаковать.</a:t>
            </a:r>
          </a:p>
          <a:p>
            <a:pPr algn="just"/>
            <a:r>
              <a:rPr lang="ru-RU" sz="2200" dirty="0" smtClean="0">
                <a:latin typeface="Times New Roman" pitchFamily="18" charset="0"/>
                <a:cs typeface="Times New Roman" pitchFamily="18" charset="0"/>
              </a:rPr>
              <a:t>Б. Передать по каналу связи без использования архиватора.</a:t>
            </a:r>
          </a:p>
          <a:p>
            <a:pPr algn="just"/>
            <a:r>
              <a:rPr lang="ru-RU" sz="2200" dirty="0" smtClean="0">
                <a:latin typeface="Times New Roman" pitchFamily="18" charset="0"/>
                <a:cs typeface="Times New Roman" pitchFamily="18" charset="0"/>
              </a:rPr>
              <a:t>Какой способ быстрее и насколько, если:</a:t>
            </a:r>
          </a:p>
          <a:p>
            <a:pPr lvl="0" algn="just"/>
            <a:r>
              <a:rPr lang="ru-RU" sz="2200" dirty="0" smtClean="0">
                <a:latin typeface="Times New Roman" pitchFamily="18" charset="0"/>
                <a:cs typeface="Times New Roman" pitchFamily="18" charset="0"/>
              </a:rPr>
              <a:t>средняя скорость передачи данных по каналу связи составляет 2</a:t>
            </a:r>
            <a:r>
              <a:rPr lang="ru-RU" sz="2200" baseline="30000" dirty="0" smtClean="0">
                <a:latin typeface="Times New Roman" pitchFamily="18" charset="0"/>
                <a:cs typeface="Times New Roman" pitchFamily="18" charset="0"/>
              </a:rPr>
              <a:t>21</a:t>
            </a:r>
            <a:r>
              <a:rPr lang="ru-RU" sz="2200" dirty="0" smtClean="0">
                <a:latin typeface="Times New Roman" pitchFamily="18" charset="0"/>
                <a:cs typeface="Times New Roman" pitchFamily="18" charset="0"/>
              </a:rPr>
              <a:t> бит в секунду;</a:t>
            </a:r>
          </a:p>
          <a:p>
            <a:pPr lvl="0" algn="just"/>
            <a:r>
              <a:rPr lang="ru-RU" sz="2200" dirty="0" smtClean="0">
                <a:latin typeface="Times New Roman" pitchFamily="18" charset="0"/>
                <a:cs typeface="Times New Roman" pitchFamily="18" charset="0"/>
              </a:rPr>
              <a:t>объём сжатого архиватором документа равен 90% исходного;</a:t>
            </a:r>
          </a:p>
          <a:p>
            <a:pPr lvl="0" algn="just"/>
            <a:r>
              <a:rPr lang="ru-RU" sz="2200" dirty="0" smtClean="0">
                <a:latin typeface="Times New Roman" pitchFamily="18" charset="0"/>
                <a:cs typeface="Times New Roman" pitchFamily="18" charset="0"/>
              </a:rPr>
              <a:t>время, требуемое на сжатие документа, – 14 секунд, на распаковку – 3 секунды?</a:t>
            </a:r>
          </a:p>
          <a:p>
            <a:pPr algn="just"/>
            <a:r>
              <a:rPr lang="ru-RU" sz="2200" dirty="0" smtClean="0">
                <a:latin typeface="Times New Roman" pitchFamily="18" charset="0"/>
                <a:cs typeface="Times New Roman" pitchFamily="18" charset="0"/>
              </a:rPr>
              <a:t>В ответе напишите букву А, если быстрее способ А, или Б, если быстрее способ Б. Сразу после буквы напишите число, обозначающее, на сколько секунд один способ быстрее другого.</a:t>
            </a:r>
          </a:p>
          <a:p>
            <a:pPr algn="just"/>
            <a:r>
              <a:rPr lang="ru-RU" sz="2200" dirty="0" smtClean="0">
                <a:latin typeface="Times New Roman" pitchFamily="18" charset="0"/>
                <a:cs typeface="Times New Roman" pitchFamily="18" charset="0"/>
              </a:rPr>
              <a:t>Так, например, если способ Б быстрее способа А на 23 секунды, в ответе нужно написать Б23.</a:t>
            </a:r>
          </a:p>
          <a:p>
            <a:pPr algn="just"/>
            <a:r>
              <a:rPr lang="ru-RU" sz="2200" dirty="0" smtClean="0">
                <a:latin typeface="Times New Roman" pitchFamily="18" charset="0"/>
                <a:cs typeface="Times New Roman" pitchFamily="18" charset="0"/>
              </a:rPr>
              <a:t>Единицы измерения «секунд», «сек.», «с.» к ответу добавлять не нужно.</a:t>
            </a:r>
          </a:p>
          <a:p>
            <a:pPr algn="just"/>
            <a:r>
              <a:rPr lang="ru-RU" sz="2200" dirty="0" smtClean="0">
                <a:latin typeface="Times New Roman" pitchFamily="18" charset="0"/>
                <a:cs typeface="Times New Roman" pitchFamily="18" charset="0"/>
              </a:rPr>
              <a:t>Ответ: Б9</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up)">
                                      <p:cBhvr>
                                        <p:cTn id="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285720" y="642919"/>
            <a:ext cx="8715436" cy="6524863"/>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11.3 Документ объёмом 30 Мбайт можно передать с одного компьютера на другой двумя способами.</a:t>
            </a:r>
          </a:p>
          <a:p>
            <a:pPr algn="just"/>
            <a:r>
              <a:rPr lang="ru-RU" sz="2200" dirty="0" smtClean="0">
                <a:latin typeface="Times New Roman" pitchFamily="18" charset="0"/>
                <a:cs typeface="Times New Roman" pitchFamily="18" charset="0"/>
              </a:rPr>
              <a:t>А. Сжать архиватором, передать архив по каналу связи, распаковать.</a:t>
            </a:r>
          </a:p>
          <a:p>
            <a:pPr algn="just"/>
            <a:r>
              <a:rPr lang="ru-RU" sz="2200" dirty="0" smtClean="0">
                <a:latin typeface="Times New Roman" pitchFamily="18" charset="0"/>
                <a:cs typeface="Times New Roman" pitchFamily="18" charset="0"/>
              </a:rPr>
              <a:t>Б. Передать по каналу связи без использования архиватора.</a:t>
            </a:r>
          </a:p>
          <a:p>
            <a:pPr algn="just"/>
            <a:r>
              <a:rPr lang="ru-RU" sz="2200" dirty="0" smtClean="0">
                <a:latin typeface="Times New Roman" pitchFamily="18" charset="0"/>
                <a:cs typeface="Times New Roman" pitchFamily="18" charset="0"/>
              </a:rPr>
              <a:t>Какой способ быстрее и насколько, если:</a:t>
            </a:r>
          </a:p>
          <a:p>
            <a:pPr lvl="0" algn="just"/>
            <a:r>
              <a:rPr lang="ru-RU" sz="2200" dirty="0" smtClean="0">
                <a:latin typeface="Times New Roman" pitchFamily="18" charset="0"/>
                <a:cs typeface="Times New Roman" pitchFamily="18" charset="0"/>
              </a:rPr>
              <a:t>средняя скорость передачи данных по каналу связи составляет 2</a:t>
            </a:r>
            <a:r>
              <a:rPr lang="ru-RU" sz="2200" baseline="30000" dirty="0" smtClean="0">
                <a:latin typeface="Times New Roman" pitchFamily="18" charset="0"/>
                <a:cs typeface="Times New Roman" pitchFamily="18" charset="0"/>
              </a:rPr>
              <a:t>21</a:t>
            </a:r>
            <a:r>
              <a:rPr lang="ru-RU" sz="2200" dirty="0" smtClean="0">
                <a:latin typeface="Times New Roman" pitchFamily="18" charset="0"/>
                <a:cs typeface="Times New Roman" pitchFamily="18" charset="0"/>
              </a:rPr>
              <a:t> бит в секунду;</a:t>
            </a:r>
          </a:p>
          <a:p>
            <a:pPr lvl="0" algn="just"/>
            <a:r>
              <a:rPr lang="ru-RU" sz="2200" dirty="0" smtClean="0">
                <a:latin typeface="Times New Roman" pitchFamily="18" charset="0"/>
                <a:cs typeface="Times New Roman" pitchFamily="18" charset="0"/>
              </a:rPr>
              <a:t>объём сжатого архиватором документа равен 90% исходного;</a:t>
            </a:r>
          </a:p>
          <a:p>
            <a:pPr lvl="0" algn="just"/>
            <a:r>
              <a:rPr lang="ru-RU" sz="2200" dirty="0" smtClean="0">
                <a:latin typeface="Times New Roman" pitchFamily="18" charset="0"/>
                <a:cs typeface="Times New Roman" pitchFamily="18" charset="0"/>
              </a:rPr>
              <a:t>время, требуемое на сжатие документа, – 16 секунд, на распаковку – 2 секунды?</a:t>
            </a:r>
          </a:p>
          <a:p>
            <a:pPr algn="just"/>
            <a:r>
              <a:rPr lang="ru-RU" sz="2200" dirty="0" smtClean="0">
                <a:latin typeface="Times New Roman" pitchFamily="18" charset="0"/>
                <a:cs typeface="Times New Roman" pitchFamily="18" charset="0"/>
              </a:rPr>
              <a:t>В ответе напишите букву А, если быстрее способ А, или Б, если быстрее способ Б. Сразу после буквы напишите число, обозначающее, на сколько секунд один способ быстрее другого.</a:t>
            </a:r>
          </a:p>
          <a:p>
            <a:pPr algn="just"/>
            <a:r>
              <a:rPr lang="ru-RU" sz="2200" dirty="0" smtClean="0">
                <a:latin typeface="Times New Roman" pitchFamily="18" charset="0"/>
                <a:cs typeface="Times New Roman" pitchFamily="18" charset="0"/>
              </a:rPr>
              <a:t>Так, например, если способ Б быстрее способа А на 23 секунды, в ответе нужно написать Б23.</a:t>
            </a:r>
          </a:p>
          <a:p>
            <a:pPr algn="just"/>
            <a:r>
              <a:rPr lang="ru-RU" sz="2200" dirty="0" smtClean="0">
                <a:latin typeface="Times New Roman" pitchFamily="18" charset="0"/>
                <a:cs typeface="Times New Roman" pitchFamily="18" charset="0"/>
              </a:rPr>
              <a:t>Единицы измерения «секунд», «сек.», «с.» к ответу добавлять не нужно.</a:t>
            </a:r>
          </a:p>
          <a:p>
            <a:pPr algn="just"/>
            <a:r>
              <a:rPr lang="ru-RU" sz="2200" dirty="0" smtClean="0">
                <a:latin typeface="Times New Roman" pitchFamily="18" charset="0"/>
                <a:cs typeface="Times New Roman" pitchFamily="18" charset="0"/>
              </a:rPr>
              <a:t>Ответ: Б6</a:t>
            </a:r>
          </a:p>
          <a:p>
            <a:pPr algn="just"/>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up)">
                                      <p:cBhvr>
                                        <p:cTn id="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285720" y="642919"/>
            <a:ext cx="8715436" cy="6524863"/>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11.4 Документ объёмом 12 Мбайт можно передать с одного компьютера на другой двумя способами.</a:t>
            </a:r>
          </a:p>
          <a:p>
            <a:pPr algn="just"/>
            <a:r>
              <a:rPr lang="ru-RU" sz="2200" dirty="0" smtClean="0">
                <a:latin typeface="Times New Roman" pitchFamily="18" charset="0"/>
                <a:cs typeface="Times New Roman" pitchFamily="18" charset="0"/>
              </a:rPr>
              <a:t>А. Сжать архиватором, передать архив по каналу связи, распаковать.</a:t>
            </a:r>
          </a:p>
          <a:p>
            <a:pPr algn="just"/>
            <a:r>
              <a:rPr lang="ru-RU" sz="2200" dirty="0" smtClean="0">
                <a:latin typeface="Times New Roman" pitchFamily="18" charset="0"/>
                <a:cs typeface="Times New Roman" pitchFamily="18" charset="0"/>
              </a:rPr>
              <a:t>Б. Передать по каналу связи без использования архиватора.</a:t>
            </a:r>
          </a:p>
          <a:p>
            <a:pPr algn="just"/>
            <a:r>
              <a:rPr lang="ru-RU" sz="2200" dirty="0" smtClean="0">
                <a:latin typeface="Times New Roman" pitchFamily="18" charset="0"/>
                <a:cs typeface="Times New Roman" pitchFamily="18" charset="0"/>
              </a:rPr>
              <a:t>Какой способ быстрее и насколько, если:</a:t>
            </a:r>
          </a:p>
          <a:p>
            <a:pPr lvl="0" algn="just"/>
            <a:r>
              <a:rPr lang="ru-RU" sz="2200" dirty="0" smtClean="0">
                <a:latin typeface="Times New Roman" pitchFamily="18" charset="0"/>
                <a:cs typeface="Times New Roman" pitchFamily="18" charset="0"/>
              </a:rPr>
              <a:t>средняя скорость передачи данных по каналу связи составляет 2</a:t>
            </a:r>
            <a:r>
              <a:rPr lang="ru-RU" sz="2200" baseline="30000" dirty="0" smtClean="0">
                <a:latin typeface="Times New Roman" pitchFamily="18" charset="0"/>
                <a:cs typeface="Times New Roman" pitchFamily="18" charset="0"/>
              </a:rPr>
              <a:t>21</a:t>
            </a:r>
            <a:r>
              <a:rPr lang="ru-RU" sz="2200" dirty="0" smtClean="0">
                <a:latin typeface="Times New Roman" pitchFamily="18" charset="0"/>
                <a:cs typeface="Times New Roman" pitchFamily="18" charset="0"/>
              </a:rPr>
              <a:t> бит в секунду;</a:t>
            </a:r>
          </a:p>
          <a:p>
            <a:pPr lvl="0" algn="just"/>
            <a:r>
              <a:rPr lang="ru-RU" sz="2200" dirty="0" smtClean="0">
                <a:latin typeface="Times New Roman" pitchFamily="18" charset="0"/>
                <a:cs typeface="Times New Roman" pitchFamily="18" charset="0"/>
              </a:rPr>
              <a:t>объём сжатого архиватором документа равен 75% исходного;</a:t>
            </a:r>
          </a:p>
          <a:p>
            <a:pPr lvl="0" algn="just"/>
            <a:r>
              <a:rPr lang="ru-RU" sz="2200" dirty="0" smtClean="0">
                <a:latin typeface="Times New Roman" pitchFamily="18" charset="0"/>
                <a:cs typeface="Times New Roman" pitchFamily="18" charset="0"/>
              </a:rPr>
              <a:t>время, требуемое на сжатие документа, – 13 секунд, на распаковку – 3 секунды?</a:t>
            </a:r>
          </a:p>
          <a:p>
            <a:pPr algn="just"/>
            <a:r>
              <a:rPr lang="ru-RU" sz="2200" dirty="0" smtClean="0">
                <a:latin typeface="Times New Roman" pitchFamily="18" charset="0"/>
                <a:cs typeface="Times New Roman" pitchFamily="18" charset="0"/>
              </a:rPr>
              <a:t>В ответе напишите букву А, если быстрее способ А, или Б, если быстрее способ Б. Сразу после буквы напишите число, обозначающее, на сколько секунд один способ быстрее другого.</a:t>
            </a:r>
          </a:p>
          <a:p>
            <a:pPr algn="just"/>
            <a:r>
              <a:rPr lang="ru-RU" sz="2200" dirty="0" smtClean="0">
                <a:latin typeface="Times New Roman" pitchFamily="18" charset="0"/>
                <a:cs typeface="Times New Roman" pitchFamily="18" charset="0"/>
              </a:rPr>
              <a:t>Так, например, если способ Б быстрее способа А на 23 секунды, в ответе нужно написать Б23.</a:t>
            </a:r>
          </a:p>
          <a:p>
            <a:pPr algn="just"/>
            <a:r>
              <a:rPr lang="ru-RU" sz="2200" dirty="0" smtClean="0">
                <a:latin typeface="Times New Roman" pitchFamily="18" charset="0"/>
                <a:cs typeface="Times New Roman" pitchFamily="18" charset="0"/>
              </a:rPr>
              <a:t>Единицы измерения «секунд», «сек.», «с.» к ответу добавлять не нужно.</a:t>
            </a:r>
          </a:p>
          <a:p>
            <a:pPr algn="just"/>
            <a:r>
              <a:rPr lang="ru-RU" sz="2200" dirty="0" smtClean="0">
                <a:latin typeface="Times New Roman" pitchFamily="18" charset="0"/>
                <a:cs typeface="Times New Roman" pitchFamily="18" charset="0"/>
              </a:rPr>
              <a:t>Ответ: Б4</a:t>
            </a:r>
          </a:p>
          <a:p>
            <a:pPr algn="just"/>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up)">
                                      <p:cBhvr>
                                        <p:cTn id="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285720" y="642919"/>
            <a:ext cx="8715436" cy="6186309"/>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11.5 Документ объёмом 10 Мбайт можно передать с одного компьютера на другой двумя способами.</a:t>
            </a:r>
          </a:p>
          <a:p>
            <a:pPr algn="just"/>
            <a:r>
              <a:rPr lang="ru-RU" sz="2200" dirty="0" smtClean="0">
                <a:latin typeface="Times New Roman" pitchFamily="18" charset="0"/>
                <a:cs typeface="Times New Roman" pitchFamily="18" charset="0"/>
              </a:rPr>
              <a:t>А. Сжать архиватором, передать архив по каналу связи, распаковать.</a:t>
            </a:r>
          </a:p>
          <a:p>
            <a:pPr algn="just"/>
            <a:r>
              <a:rPr lang="ru-RU" sz="2200" dirty="0" smtClean="0">
                <a:latin typeface="Times New Roman" pitchFamily="18" charset="0"/>
                <a:cs typeface="Times New Roman" pitchFamily="18" charset="0"/>
              </a:rPr>
              <a:t>Б. Передать по каналу связи без использования архиватора.</a:t>
            </a:r>
          </a:p>
          <a:p>
            <a:pPr algn="just"/>
            <a:r>
              <a:rPr lang="ru-RU" sz="2200" dirty="0" smtClean="0">
                <a:latin typeface="Times New Roman" pitchFamily="18" charset="0"/>
                <a:cs typeface="Times New Roman" pitchFamily="18" charset="0"/>
              </a:rPr>
              <a:t>Какой способ быстрее и насколько, если:</a:t>
            </a:r>
          </a:p>
          <a:p>
            <a:pPr lvl="0" algn="just"/>
            <a:r>
              <a:rPr lang="ru-RU" sz="2200" dirty="0" smtClean="0">
                <a:latin typeface="Times New Roman" pitchFamily="18" charset="0"/>
                <a:cs typeface="Times New Roman" pitchFamily="18" charset="0"/>
              </a:rPr>
              <a:t>средняя скорость передачи данных по каналу связи составляет 2</a:t>
            </a:r>
            <a:r>
              <a:rPr lang="ru-RU" sz="2200" baseline="30000" dirty="0" smtClean="0">
                <a:latin typeface="Times New Roman" pitchFamily="18" charset="0"/>
                <a:cs typeface="Times New Roman" pitchFamily="18" charset="0"/>
              </a:rPr>
              <a:t>22</a:t>
            </a:r>
            <a:r>
              <a:rPr lang="ru-RU" sz="2200" dirty="0" smtClean="0">
                <a:latin typeface="Times New Roman" pitchFamily="18" charset="0"/>
                <a:cs typeface="Times New Roman" pitchFamily="18" charset="0"/>
              </a:rPr>
              <a:t> бит в секунду;</a:t>
            </a:r>
          </a:p>
          <a:p>
            <a:pPr lvl="0" algn="just"/>
            <a:r>
              <a:rPr lang="ru-RU" sz="2200" dirty="0" smtClean="0">
                <a:latin typeface="Times New Roman" pitchFamily="18" charset="0"/>
                <a:cs typeface="Times New Roman" pitchFamily="18" charset="0"/>
              </a:rPr>
              <a:t>объём сжатого архиватором документа равен 80% исходного;</a:t>
            </a:r>
          </a:p>
          <a:p>
            <a:pPr lvl="0" algn="just"/>
            <a:r>
              <a:rPr lang="ru-RU" sz="2200" dirty="0" smtClean="0">
                <a:latin typeface="Times New Roman" pitchFamily="18" charset="0"/>
                <a:cs typeface="Times New Roman" pitchFamily="18" charset="0"/>
              </a:rPr>
              <a:t>время, требуемое на сжатие документа, – 12 секунд, на распаковку – 3 секунды?</a:t>
            </a:r>
          </a:p>
          <a:p>
            <a:pPr algn="just"/>
            <a:r>
              <a:rPr lang="ru-RU" sz="2200" dirty="0" smtClean="0">
                <a:latin typeface="Times New Roman" pitchFamily="18" charset="0"/>
                <a:cs typeface="Times New Roman" pitchFamily="18" charset="0"/>
              </a:rPr>
              <a:t>В ответе напишите букву А, если быстрее способ А, или Б, если быстрее способ Б. Сразу после буквы напишите число, обозначающее, на сколько секунд один способ быстрее другого.</a:t>
            </a:r>
          </a:p>
          <a:p>
            <a:pPr algn="just"/>
            <a:r>
              <a:rPr lang="ru-RU" sz="2200" dirty="0" smtClean="0">
                <a:latin typeface="Times New Roman" pitchFamily="18" charset="0"/>
                <a:cs typeface="Times New Roman" pitchFamily="18" charset="0"/>
              </a:rPr>
              <a:t>Так, например, если способ Б быстрее способа А на 23 секунды, в ответе нужно написать Б23.</a:t>
            </a:r>
          </a:p>
          <a:p>
            <a:pPr algn="just"/>
            <a:r>
              <a:rPr lang="ru-RU" sz="2200" dirty="0" smtClean="0">
                <a:latin typeface="Times New Roman" pitchFamily="18" charset="0"/>
                <a:cs typeface="Times New Roman" pitchFamily="18" charset="0"/>
              </a:rPr>
              <a:t>Единицы измерения «секунд», «сек.», «с.» к ответу добавлять не нужно.</a:t>
            </a:r>
          </a:p>
          <a:p>
            <a:pPr algn="just"/>
            <a:r>
              <a:rPr lang="ru-RU" sz="2200" dirty="0" smtClean="0">
                <a:latin typeface="Times New Roman" pitchFamily="18" charset="0"/>
                <a:cs typeface="Times New Roman" pitchFamily="18" charset="0"/>
              </a:rPr>
              <a:t>Ответ: Б11</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up)">
                                      <p:cBhvr>
                                        <p:cTn id="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1643050"/>
            <a:ext cx="7786742" cy="369332"/>
          </a:xfrm>
          <a:prstGeom prst="rect">
            <a:avLst/>
          </a:prstGeom>
          <a:noFill/>
        </p:spPr>
        <p:txBody>
          <a:bodyPr wrap="square" rtlCol="0">
            <a:spAutoFit/>
          </a:bodyPr>
          <a:lstStyle/>
          <a:p>
            <a:endParaRPr lang="ru-RU"/>
          </a:p>
        </p:txBody>
      </p:sp>
      <p:sp>
        <p:nvSpPr>
          <p:cNvPr id="4" name="TextBox 3"/>
          <p:cNvSpPr txBox="1"/>
          <p:nvPr/>
        </p:nvSpPr>
        <p:spPr>
          <a:xfrm>
            <a:off x="285720" y="642919"/>
            <a:ext cx="8715436" cy="6186309"/>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11.6 Документ объёмом 40 Мбайт можно передать с одного компьютера на другой двумя способами.</a:t>
            </a:r>
          </a:p>
          <a:p>
            <a:pPr algn="just"/>
            <a:r>
              <a:rPr lang="ru-RU" sz="2200" dirty="0" smtClean="0">
                <a:latin typeface="Times New Roman" pitchFamily="18" charset="0"/>
                <a:cs typeface="Times New Roman" pitchFamily="18" charset="0"/>
              </a:rPr>
              <a:t>А. Сжать архиватором, передать архив по каналу связи, распаковать.</a:t>
            </a:r>
          </a:p>
          <a:p>
            <a:pPr algn="just"/>
            <a:r>
              <a:rPr lang="ru-RU" sz="2200" dirty="0" smtClean="0">
                <a:latin typeface="Times New Roman" pitchFamily="18" charset="0"/>
                <a:cs typeface="Times New Roman" pitchFamily="18" charset="0"/>
              </a:rPr>
              <a:t>Б. Передать по каналу связи без использования архиватора.</a:t>
            </a:r>
          </a:p>
          <a:p>
            <a:pPr algn="just"/>
            <a:r>
              <a:rPr lang="ru-RU" sz="2200" dirty="0" smtClean="0">
                <a:latin typeface="Times New Roman" pitchFamily="18" charset="0"/>
                <a:cs typeface="Times New Roman" pitchFamily="18" charset="0"/>
              </a:rPr>
              <a:t>Какой способ быстрее и насколько, если:</a:t>
            </a:r>
          </a:p>
          <a:p>
            <a:pPr lvl="0" algn="just"/>
            <a:r>
              <a:rPr lang="ru-RU" sz="2200" dirty="0" smtClean="0">
                <a:latin typeface="Times New Roman" pitchFamily="18" charset="0"/>
                <a:cs typeface="Times New Roman" pitchFamily="18" charset="0"/>
              </a:rPr>
              <a:t>средняя скорость передачи данных по каналу связи составляет 2</a:t>
            </a:r>
            <a:r>
              <a:rPr lang="ru-RU" sz="2200" baseline="30000" dirty="0" smtClean="0">
                <a:latin typeface="Times New Roman" pitchFamily="18" charset="0"/>
                <a:cs typeface="Times New Roman" pitchFamily="18" charset="0"/>
              </a:rPr>
              <a:t>22</a:t>
            </a:r>
            <a:r>
              <a:rPr lang="ru-RU" sz="2200" dirty="0" smtClean="0">
                <a:latin typeface="Times New Roman" pitchFamily="18" charset="0"/>
                <a:cs typeface="Times New Roman" pitchFamily="18" charset="0"/>
              </a:rPr>
              <a:t> бит в секунду;</a:t>
            </a:r>
          </a:p>
          <a:p>
            <a:pPr lvl="0" algn="just"/>
            <a:r>
              <a:rPr lang="ru-RU" sz="2200" dirty="0" smtClean="0">
                <a:latin typeface="Times New Roman" pitchFamily="18" charset="0"/>
                <a:cs typeface="Times New Roman" pitchFamily="18" charset="0"/>
              </a:rPr>
              <a:t>объём сжатого архиватором документа равен 90% исходного;</a:t>
            </a:r>
          </a:p>
          <a:p>
            <a:pPr lvl="0" algn="just"/>
            <a:r>
              <a:rPr lang="ru-RU" sz="2200" dirty="0" smtClean="0">
                <a:latin typeface="Times New Roman" pitchFamily="18" charset="0"/>
                <a:cs typeface="Times New Roman" pitchFamily="18" charset="0"/>
              </a:rPr>
              <a:t>время, требуемое на сжатие документа, – 16 секунд, на распаковку – 2 секунды?</a:t>
            </a:r>
          </a:p>
          <a:p>
            <a:pPr algn="just"/>
            <a:r>
              <a:rPr lang="ru-RU" sz="2200" dirty="0" smtClean="0">
                <a:latin typeface="Times New Roman" pitchFamily="18" charset="0"/>
                <a:cs typeface="Times New Roman" pitchFamily="18" charset="0"/>
              </a:rPr>
              <a:t>В ответе напишите букву А, если быстрее способ А, или Б, если быстрее способ Б. Сразу после буквы напишите число, обозначающее, на сколько секунд один способ быстрее другого.</a:t>
            </a:r>
          </a:p>
          <a:p>
            <a:pPr algn="just"/>
            <a:r>
              <a:rPr lang="ru-RU" sz="2200" dirty="0" smtClean="0">
                <a:latin typeface="Times New Roman" pitchFamily="18" charset="0"/>
                <a:cs typeface="Times New Roman" pitchFamily="18" charset="0"/>
              </a:rPr>
              <a:t>Так, например, если способ Б быстрее способа А на 23 секунды, в ответе нужно написать Б23.</a:t>
            </a:r>
          </a:p>
          <a:p>
            <a:pPr algn="just"/>
            <a:r>
              <a:rPr lang="ru-RU" sz="2200" dirty="0" smtClean="0">
                <a:latin typeface="Times New Roman" pitchFamily="18" charset="0"/>
                <a:cs typeface="Times New Roman" pitchFamily="18" charset="0"/>
              </a:rPr>
              <a:t>Единицы измерения «секунд», «сек.», «с.» к ответу добавлять не нужно. </a:t>
            </a:r>
          </a:p>
          <a:p>
            <a:pPr algn="just"/>
            <a:r>
              <a:rPr lang="ru-RU" sz="2200" dirty="0" smtClean="0">
                <a:latin typeface="Times New Roman" pitchFamily="18" charset="0"/>
                <a:cs typeface="Times New Roman" pitchFamily="18" charset="0"/>
              </a:rPr>
              <a:t>Ответ: Б10</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up)">
                                      <p:cBhvr>
                                        <p:cTn id="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Times New Roman" pitchFamily="18" charset="0"/>
                <a:cs typeface="Times New Roman" pitchFamily="18" charset="0"/>
              </a:rPr>
              <a:t>Задача B11 из демоверсии 2013</a:t>
            </a:r>
            <a:endParaRPr lang="ru-RU" sz="2800" b="1" dirty="0">
              <a:latin typeface="Times New Roman" pitchFamily="18" charset="0"/>
              <a:cs typeface="Times New Roman" pitchFamily="18" charset="0"/>
            </a:endParaRPr>
          </a:p>
        </p:txBody>
      </p:sp>
      <p:sp>
        <p:nvSpPr>
          <p:cNvPr id="3" name="TextBox 2"/>
          <p:cNvSpPr txBox="1"/>
          <p:nvPr/>
        </p:nvSpPr>
        <p:spPr>
          <a:xfrm>
            <a:off x="357158" y="1214422"/>
            <a:ext cx="8501122" cy="4431983"/>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В терминологии сетей TCP/IP маской сети называется двоичное число, определяющее, какая часть IP-адреса узла сети относится к адресу сети, а какая — к адресу самого узла в этой сети. Обычно маска записывается по тем же правилам, что и IP-адрес. Адрес сети получается в результате применения поразрядной конъюнкции к заданному IP-адресу узла и маске. По заданным IP-адресу узла и маске определите адрес сети.</a:t>
            </a:r>
          </a:p>
          <a:p>
            <a:pPr algn="just"/>
            <a:r>
              <a:rPr lang="ru-RU" sz="2200" dirty="0" smtClean="0">
                <a:latin typeface="Times New Roman" pitchFamily="18" charset="0"/>
                <a:cs typeface="Times New Roman" pitchFamily="18" charset="0"/>
              </a:rPr>
              <a:t>IP –адрес узла: 217.19.128.131</a:t>
            </a:r>
          </a:p>
          <a:p>
            <a:pPr algn="just"/>
            <a:r>
              <a:rPr lang="ru-RU" sz="2200" dirty="0" smtClean="0">
                <a:latin typeface="Times New Roman" pitchFamily="18" charset="0"/>
                <a:cs typeface="Times New Roman" pitchFamily="18" charset="0"/>
              </a:rPr>
              <a:t>Маска: 255.255.192.0</a:t>
            </a:r>
          </a:p>
          <a:p>
            <a:pPr algn="just"/>
            <a:r>
              <a:rPr lang="ru-RU" sz="2200" dirty="0" smtClean="0">
                <a:latin typeface="Times New Roman" pitchFamily="18" charset="0"/>
                <a:cs typeface="Times New Roman" pitchFamily="18" charset="0"/>
              </a:rPr>
              <a:t>При записи ответа выберите из приведенных в таблице чисел четыре элемента IP-адреса и запишите в нужном порядке соответствующие им буквы, без использования точек.</a:t>
            </a:r>
          </a:p>
          <a:p>
            <a:endParaRPr lang="ru-RU" dirty="0"/>
          </a:p>
        </p:txBody>
      </p:sp>
      <p:graphicFrame>
        <p:nvGraphicFramePr>
          <p:cNvPr id="4" name="Таблица 3"/>
          <p:cNvGraphicFramePr>
            <a:graphicFrameLocks noGrp="1"/>
          </p:cNvGraphicFramePr>
          <p:nvPr/>
        </p:nvGraphicFramePr>
        <p:xfrm>
          <a:off x="1142976" y="5500702"/>
          <a:ext cx="6096000" cy="771144"/>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lnSpc>
                          <a:spcPct val="115000"/>
                        </a:lnSpc>
                        <a:spcAft>
                          <a:spcPts val="1000"/>
                        </a:spcAft>
                      </a:pPr>
                      <a:r>
                        <a:rPr lang="ru-RU" sz="2200" dirty="0">
                          <a:latin typeface="Times New Roman"/>
                          <a:ea typeface="Times New Roman"/>
                          <a:cs typeface="Times New Roman"/>
                        </a:rPr>
                        <a:t>A</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B</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C</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D</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E</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F</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G</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H</a:t>
                      </a:r>
                      <a:endParaRPr lang="ru-RU" sz="2200" dirty="0">
                        <a:latin typeface="Calibri"/>
                        <a:ea typeface="Calibri"/>
                        <a:cs typeface="Times New Roman"/>
                      </a:endParaRPr>
                    </a:p>
                  </a:txBody>
                  <a:tcPr marL="68580" marR="68580" marT="0" marB="0"/>
                </a:tc>
              </a:tr>
              <a:tr h="370840">
                <a:tc>
                  <a:txBody>
                    <a:bodyPr/>
                    <a:lstStyle/>
                    <a:p>
                      <a:pPr algn="ctr">
                        <a:lnSpc>
                          <a:spcPct val="115000"/>
                        </a:lnSpc>
                        <a:spcAft>
                          <a:spcPts val="1000"/>
                        </a:spcAft>
                      </a:pPr>
                      <a:r>
                        <a:rPr lang="ru-RU" sz="2200" dirty="0">
                          <a:latin typeface="Times New Roman"/>
                          <a:ea typeface="Times New Roman"/>
                          <a:cs typeface="Times New Roman"/>
                        </a:rPr>
                        <a:t>0</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16</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19</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64</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128</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131</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192</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217</a:t>
                      </a:r>
                      <a:endParaRPr lang="ru-RU" sz="22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normAutofit/>
          </a:bodyPr>
          <a:lstStyle/>
          <a:p>
            <a:r>
              <a:rPr lang="ru-RU" sz="2800" b="1" dirty="0" smtClean="0">
                <a:latin typeface="Times New Roman" pitchFamily="18" charset="0"/>
                <a:cs typeface="Times New Roman" pitchFamily="18" charset="0"/>
              </a:rPr>
              <a:t>Задача B11 из демоверсии 2013</a:t>
            </a:r>
            <a:endParaRPr lang="ru-RU" sz="2800" b="1" dirty="0">
              <a:latin typeface="Times New Roman" pitchFamily="18" charset="0"/>
              <a:cs typeface="Times New Roman" pitchFamily="18" charset="0"/>
            </a:endParaRPr>
          </a:p>
        </p:txBody>
      </p:sp>
      <p:sp>
        <p:nvSpPr>
          <p:cNvPr id="3" name="TextBox 2"/>
          <p:cNvSpPr txBox="1"/>
          <p:nvPr/>
        </p:nvSpPr>
        <p:spPr>
          <a:xfrm>
            <a:off x="357158" y="857232"/>
            <a:ext cx="8501122" cy="1046440"/>
          </a:xfrm>
          <a:prstGeom prst="rect">
            <a:avLst/>
          </a:prstGeom>
          <a:noFill/>
        </p:spPr>
        <p:txBody>
          <a:bodyPr wrap="square" rtlCol="0">
            <a:spAutoFit/>
          </a:bodyPr>
          <a:lstStyle/>
          <a:p>
            <a:r>
              <a:rPr lang="ru-RU" sz="2200" i="1" dirty="0" smtClean="0">
                <a:latin typeface="Times New Roman" pitchFamily="18" charset="0"/>
                <a:cs typeface="Times New Roman" pitchFamily="18" charset="0"/>
              </a:rPr>
              <a:t>Пример.</a:t>
            </a:r>
            <a:endParaRPr lang="ru-RU" sz="2200" dirty="0" smtClean="0">
              <a:latin typeface="Times New Roman" pitchFamily="18" charset="0"/>
              <a:cs typeface="Times New Roman" pitchFamily="18" charset="0"/>
            </a:endParaRPr>
          </a:p>
          <a:p>
            <a:r>
              <a:rPr lang="ru-RU" sz="2200" i="1" dirty="0" smtClean="0">
                <a:latin typeface="Times New Roman" pitchFamily="18" charset="0"/>
                <a:cs typeface="Times New Roman" pitchFamily="18" charset="0"/>
              </a:rPr>
              <a:t>Пусть искомый IP-адрес 192.168.128.0, и дана таблица</a:t>
            </a:r>
            <a:endParaRPr lang="ru-RU" sz="2200" dirty="0" smtClean="0">
              <a:latin typeface="Times New Roman" pitchFamily="18" charset="0"/>
              <a:cs typeface="Times New Roman" pitchFamily="18" charset="0"/>
            </a:endParaRPr>
          </a:p>
          <a:p>
            <a:endParaRPr lang="ru-RU" dirty="0"/>
          </a:p>
        </p:txBody>
      </p:sp>
      <p:graphicFrame>
        <p:nvGraphicFramePr>
          <p:cNvPr id="4" name="Таблица 3"/>
          <p:cNvGraphicFramePr>
            <a:graphicFrameLocks noGrp="1"/>
          </p:cNvGraphicFramePr>
          <p:nvPr/>
        </p:nvGraphicFramePr>
        <p:xfrm>
          <a:off x="1571604" y="1714488"/>
          <a:ext cx="6096000" cy="771144"/>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lnSpc>
                          <a:spcPct val="115000"/>
                        </a:lnSpc>
                        <a:spcAft>
                          <a:spcPts val="1000"/>
                        </a:spcAft>
                      </a:pPr>
                      <a:r>
                        <a:rPr lang="ru-RU" sz="2200" dirty="0">
                          <a:latin typeface="Times New Roman"/>
                          <a:ea typeface="Times New Roman"/>
                          <a:cs typeface="Times New Roman"/>
                        </a:rPr>
                        <a:t>A</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B</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C</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D</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E</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F</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G</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H</a:t>
                      </a:r>
                      <a:endParaRPr lang="ru-RU" sz="2200" dirty="0">
                        <a:latin typeface="Calibri"/>
                        <a:ea typeface="Calibri"/>
                        <a:cs typeface="Times New Roman"/>
                      </a:endParaRPr>
                    </a:p>
                  </a:txBody>
                  <a:tcPr marL="68580" marR="68580" marT="0" marB="0"/>
                </a:tc>
              </a:tr>
              <a:tr h="370840">
                <a:tc>
                  <a:txBody>
                    <a:bodyPr/>
                    <a:lstStyle/>
                    <a:p>
                      <a:pPr algn="ctr">
                        <a:lnSpc>
                          <a:spcPct val="115000"/>
                        </a:lnSpc>
                        <a:spcAft>
                          <a:spcPts val="1000"/>
                        </a:spcAft>
                      </a:pPr>
                      <a:r>
                        <a:rPr lang="ru-RU" sz="2200" dirty="0">
                          <a:latin typeface="Times New Roman"/>
                          <a:ea typeface="Times New Roman"/>
                          <a:cs typeface="Times New Roman"/>
                        </a:rPr>
                        <a:t>128</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168</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255</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8</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127</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0</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17</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192</a:t>
                      </a:r>
                      <a:endParaRPr lang="ru-RU" sz="2200" dirty="0">
                        <a:latin typeface="Calibri"/>
                        <a:ea typeface="Calibri"/>
                        <a:cs typeface="Times New Roman"/>
                      </a:endParaRPr>
                    </a:p>
                  </a:txBody>
                  <a:tcPr marL="68580" marR="68580" marT="0" marB="0"/>
                </a:tc>
              </a:tr>
            </a:tbl>
          </a:graphicData>
        </a:graphic>
      </p:graphicFrame>
      <p:sp>
        <p:nvSpPr>
          <p:cNvPr id="5" name="TextBox 4"/>
          <p:cNvSpPr txBox="1"/>
          <p:nvPr/>
        </p:nvSpPr>
        <p:spPr>
          <a:xfrm>
            <a:off x="500034" y="2428868"/>
            <a:ext cx="8072494" cy="4231928"/>
          </a:xfrm>
          <a:prstGeom prst="rect">
            <a:avLst/>
          </a:prstGeom>
          <a:noFill/>
        </p:spPr>
        <p:txBody>
          <a:bodyPr wrap="square" rtlCol="0">
            <a:spAutoFit/>
          </a:bodyPr>
          <a:lstStyle/>
          <a:p>
            <a:r>
              <a:rPr lang="ru-RU" sz="2200" i="1" dirty="0" smtClean="0">
                <a:latin typeface="Times New Roman" pitchFamily="18" charset="0"/>
                <a:cs typeface="Times New Roman" pitchFamily="18" charset="0"/>
              </a:rPr>
              <a:t>В этом случае правильный ответ будет записан в виде: HBAF</a:t>
            </a:r>
            <a:endParaRPr lang="ru-RU" sz="2200" dirty="0" smtClean="0">
              <a:latin typeface="Times New Roman" pitchFamily="18" charset="0"/>
              <a:cs typeface="Times New Roman" pitchFamily="18" charset="0"/>
            </a:endParaRPr>
          </a:p>
          <a:p>
            <a:pPr>
              <a:spcBef>
                <a:spcPts val="600"/>
              </a:spcBef>
            </a:pPr>
            <a:r>
              <a:rPr lang="ru-RU" sz="2200" b="1" dirty="0" smtClean="0">
                <a:latin typeface="Times New Roman" pitchFamily="18" charset="0"/>
                <a:cs typeface="Times New Roman" pitchFamily="18" charset="0"/>
              </a:rPr>
              <a:t>Решение:</a:t>
            </a:r>
            <a:endParaRPr lang="ru-RU" sz="2200" dirty="0" smtClean="0">
              <a:latin typeface="Times New Roman" pitchFamily="18" charset="0"/>
              <a:cs typeface="Times New Roman" pitchFamily="18" charset="0"/>
            </a:endParaRPr>
          </a:p>
          <a:p>
            <a:pPr algn="just"/>
            <a:r>
              <a:rPr lang="ru-RU" sz="2200" dirty="0" smtClean="0">
                <a:latin typeface="Times New Roman" pitchFamily="18" charset="0"/>
                <a:cs typeface="Times New Roman" pitchFamily="18" charset="0"/>
              </a:rPr>
              <a:t>В маске 1 и 2 байт – максимальное число (2</a:t>
            </a:r>
            <a:r>
              <a:rPr lang="ru-RU" sz="2200" baseline="30000" dirty="0" smtClean="0">
                <a:latin typeface="Times New Roman" pitchFamily="18" charset="0"/>
                <a:cs typeface="Times New Roman" pitchFamily="18" charset="0"/>
              </a:rPr>
              <a:t>8</a:t>
            </a:r>
            <a:r>
              <a:rPr lang="ru-RU" sz="2200" dirty="0" smtClean="0">
                <a:latin typeface="Times New Roman" pitchFamily="18" charset="0"/>
                <a:cs typeface="Times New Roman" pitchFamily="18" charset="0"/>
              </a:rPr>
              <a:t>=256, возможные значения от 0 до 255), то есть в двоичном коде  - все единицы. Так как A &amp; 1 = A, то первые два байта маски сети совпадают с IP-адресом узла. Последний байт адреса сети будет равен 0, так как  A &amp; 0 = 0, а последний байт маски  равен 0. Осталось найти 3 байт адреса сети. Переводим в 2 с.с. 3 байт из IP-адреса узла 128</a:t>
            </a:r>
            <a:r>
              <a:rPr lang="ru-RU" sz="2200" baseline="-25000" dirty="0" smtClean="0">
                <a:latin typeface="Times New Roman" pitchFamily="18" charset="0"/>
                <a:cs typeface="Times New Roman" pitchFamily="18" charset="0"/>
              </a:rPr>
              <a:t>10</a:t>
            </a:r>
            <a:r>
              <a:rPr lang="ru-RU" sz="2200" dirty="0" smtClean="0">
                <a:latin typeface="Times New Roman" pitchFamily="18" charset="0"/>
                <a:cs typeface="Times New Roman" pitchFamily="18" charset="0"/>
              </a:rPr>
              <a:t>=200</a:t>
            </a:r>
            <a:r>
              <a:rPr lang="ru-RU" sz="2200" baseline="-25000" dirty="0" smtClean="0">
                <a:latin typeface="Times New Roman" pitchFamily="18" charset="0"/>
                <a:cs typeface="Times New Roman" pitchFamily="18" charset="0"/>
              </a:rPr>
              <a:t>8</a:t>
            </a:r>
            <a:r>
              <a:rPr lang="ru-RU" sz="2200" dirty="0" smtClean="0">
                <a:latin typeface="Times New Roman" pitchFamily="18" charset="0"/>
                <a:cs typeface="Times New Roman" pitchFamily="18" charset="0"/>
              </a:rPr>
              <a:t>=10000000</a:t>
            </a:r>
            <a:r>
              <a:rPr lang="ru-RU" sz="2200" baseline="-25000" dirty="0" smtClean="0">
                <a:latin typeface="Times New Roman" pitchFamily="18" charset="0"/>
                <a:cs typeface="Times New Roman" pitchFamily="18" charset="0"/>
              </a:rPr>
              <a:t>2</a:t>
            </a:r>
            <a:r>
              <a:rPr lang="ru-RU" sz="2200" dirty="0" smtClean="0">
                <a:latin typeface="Times New Roman" pitchFamily="18" charset="0"/>
                <a:cs typeface="Times New Roman" pitchFamily="18" charset="0"/>
              </a:rPr>
              <a:t>. Переводим в 2 с.с. 192</a:t>
            </a:r>
            <a:r>
              <a:rPr lang="ru-RU" sz="2200" baseline="-25000" dirty="0" smtClean="0">
                <a:latin typeface="Times New Roman" pitchFamily="18" charset="0"/>
                <a:cs typeface="Times New Roman" pitchFamily="18" charset="0"/>
              </a:rPr>
              <a:t>10</a:t>
            </a:r>
            <a:r>
              <a:rPr lang="ru-RU" sz="2200" dirty="0" smtClean="0">
                <a:latin typeface="Times New Roman" pitchFamily="18" charset="0"/>
                <a:cs typeface="Times New Roman" pitchFamily="18" charset="0"/>
              </a:rPr>
              <a:t>=300</a:t>
            </a:r>
            <a:r>
              <a:rPr lang="ru-RU" sz="2200" baseline="-25000" dirty="0" smtClean="0">
                <a:latin typeface="Times New Roman" pitchFamily="18" charset="0"/>
                <a:cs typeface="Times New Roman" pitchFamily="18" charset="0"/>
              </a:rPr>
              <a:t>8</a:t>
            </a:r>
            <a:r>
              <a:rPr lang="ru-RU" sz="2200" dirty="0" smtClean="0">
                <a:latin typeface="Times New Roman" pitchFamily="18" charset="0"/>
                <a:cs typeface="Times New Roman" pitchFamily="18" charset="0"/>
              </a:rPr>
              <a:t>=11000000</a:t>
            </a:r>
            <a:r>
              <a:rPr lang="ru-RU" sz="2200" baseline="-25000" dirty="0" smtClean="0">
                <a:latin typeface="Times New Roman" pitchFamily="18" charset="0"/>
                <a:cs typeface="Times New Roman" pitchFamily="18" charset="0"/>
              </a:rPr>
              <a:t>2</a:t>
            </a:r>
            <a:r>
              <a:rPr lang="ru-RU" sz="2200" dirty="0" smtClean="0">
                <a:latin typeface="Times New Roman" pitchFamily="18" charset="0"/>
                <a:cs typeface="Times New Roman" pitchFamily="18" charset="0"/>
              </a:rPr>
              <a:t> .</a:t>
            </a:r>
          </a:p>
          <a:p>
            <a:pPr algn="just"/>
            <a:r>
              <a:rPr lang="ru-RU" sz="2200" dirty="0" smtClean="0">
                <a:latin typeface="Times New Roman" pitchFamily="18" charset="0"/>
                <a:cs typeface="Times New Roman" pitchFamily="18" charset="0"/>
              </a:rPr>
              <a:t>Поразрядная конъюнкция  даёт 10 000 000</a:t>
            </a:r>
            <a:r>
              <a:rPr lang="ru-RU" sz="2200" baseline="-25000" dirty="0" smtClean="0">
                <a:latin typeface="Times New Roman" pitchFamily="18" charset="0"/>
                <a:cs typeface="Times New Roman" pitchFamily="18" charset="0"/>
              </a:rPr>
              <a:t>2</a:t>
            </a:r>
            <a:r>
              <a:rPr lang="ru-RU" sz="2200" dirty="0" smtClean="0">
                <a:latin typeface="Times New Roman" pitchFamily="18" charset="0"/>
                <a:cs typeface="Times New Roman" pitchFamily="18" charset="0"/>
              </a:rPr>
              <a:t>= 200</a:t>
            </a:r>
            <a:r>
              <a:rPr lang="ru-RU" sz="2200" baseline="-25000" dirty="0" smtClean="0">
                <a:latin typeface="Times New Roman" pitchFamily="18" charset="0"/>
                <a:cs typeface="Times New Roman" pitchFamily="18" charset="0"/>
              </a:rPr>
              <a:t>8</a:t>
            </a:r>
            <a:r>
              <a:rPr lang="ru-RU" sz="2200" dirty="0" smtClean="0">
                <a:latin typeface="Times New Roman" pitchFamily="18" charset="0"/>
                <a:cs typeface="Times New Roman" pitchFamily="18" charset="0"/>
              </a:rPr>
              <a:t>=128</a:t>
            </a:r>
            <a:r>
              <a:rPr lang="ru-RU" sz="2200" baseline="-25000" dirty="0" smtClean="0">
                <a:latin typeface="Times New Roman" pitchFamily="18" charset="0"/>
                <a:cs typeface="Times New Roman" pitchFamily="18" charset="0"/>
              </a:rPr>
              <a:t>10</a:t>
            </a:r>
            <a:r>
              <a:rPr lang="ru-RU" sz="2200" dirty="0" smtClean="0">
                <a:latin typeface="Times New Roman" pitchFamily="18" charset="0"/>
                <a:cs typeface="Times New Roman" pitchFamily="18" charset="0"/>
              </a:rPr>
              <a:t>.</a:t>
            </a:r>
          </a:p>
          <a:p>
            <a:r>
              <a:rPr lang="ru-RU" sz="2200" dirty="0" smtClean="0">
                <a:latin typeface="Times New Roman" pitchFamily="18" charset="0"/>
                <a:cs typeface="Times New Roman" pitchFamily="18" charset="0"/>
              </a:rPr>
              <a:t>              </a:t>
            </a:r>
          </a:p>
          <a:p>
            <a:r>
              <a:rPr lang="ru-RU" sz="2200" dirty="0" smtClean="0">
                <a:latin typeface="Times New Roman" pitchFamily="18" charset="0"/>
                <a:cs typeface="Times New Roman" pitchFamily="18" charset="0"/>
              </a:rPr>
              <a:t>Ответ: </a:t>
            </a:r>
            <a:r>
              <a:rPr lang="en-US" sz="2200" dirty="0" smtClean="0">
                <a:latin typeface="Times New Roman" pitchFamily="18" charset="0"/>
                <a:cs typeface="Times New Roman" pitchFamily="18" charset="0"/>
              </a:rPr>
              <a:t>HCEA</a:t>
            </a: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Times New Roman" pitchFamily="18" charset="0"/>
                <a:cs typeface="Times New Roman" pitchFamily="18" charset="0"/>
              </a:rPr>
              <a:t>Задача B11 из демоверсии 201</a:t>
            </a:r>
            <a:r>
              <a:rPr lang="en-US" sz="2800" b="1" dirty="0" smtClean="0">
                <a:latin typeface="Times New Roman" pitchFamily="18" charset="0"/>
                <a:cs typeface="Times New Roman" pitchFamily="18" charset="0"/>
              </a:rPr>
              <a:t>4</a:t>
            </a:r>
            <a:endParaRPr lang="ru-RU" sz="2800" b="1" dirty="0">
              <a:latin typeface="Times New Roman" pitchFamily="18" charset="0"/>
              <a:cs typeface="Times New Roman" pitchFamily="18" charset="0"/>
            </a:endParaRPr>
          </a:p>
        </p:txBody>
      </p:sp>
      <p:sp>
        <p:nvSpPr>
          <p:cNvPr id="3" name="TextBox 2"/>
          <p:cNvSpPr txBox="1"/>
          <p:nvPr/>
        </p:nvSpPr>
        <p:spPr>
          <a:xfrm>
            <a:off x="357158" y="1214422"/>
            <a:ext cx="8501122" cy="4493538"/>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В терминологии сетей TCP/IP маской сети называется двоичное число, определяющее, какая часть IP-адреса узла сети относится к адресу сети, а какая — к адресу самого узла в этой сети. Обычно маска записывается по тем же правилам, что и IP-адрес. Адрес сети получается в результате применения поразрядной конъюнкции к заданному IP-адресу узла и маске. По заданным IP-адресу узла и маске определите адрес сети.</a:t>
            </a:r>
          </a:p>
          <a:p>
            <a:pPr algn="just"/>
            <a:r>
              <a:rPr lang="ru-RU" sz="2200" dirty="0" smtClean="0">
                <a:latin typeface="Times New Roman" pitchFamily="18" charset="0"/>
                <a:cs typeface="Times New Roman" pitchFamily="18" charset="0"/>
              </a:rPr>
              <a:t>IP –адрес узла: </a:t>
            </a:r>
            <a:r>
              <a:rPr lang="ru-RU" sz="2400" dirty="0" smtClean="0"/>
              <a:t>64.128.208.194</a:t>
            </a:r>
            <a:endParaRPr lang="ru-RU" sz="2200" dirty="0" smtClean="0">
              <a:latin typeface="Times New Roman" pitchFamily="18" charset="0"/>
              <a:cs typeface="Times New Roman" pitchFamily="18" charset="0"/>
            </a:endParaRPr>
          </a:p>
          <a:p>
            <a:pPr algn="just"/>
            <a:r>
              <a:rPr lang="ru-RU" sz="2200" dirty="0" smtClean="0">
                <a:latin typeface="Times New Roman" pitchFamily="18" charset="0"/>
                <a:cs typeface="Times New Roman" pitchFamily="18" charset="0"/>
              </a:rPr>
              <a:t>Маска: </a:t>
            </a:r>
            <a:r>
              <a:rPr lang="ru-RU" sz="2400" dirty="0" smtClean="0"/>
              <a:t>255.255.224.0</a:t>
            </a:r>
            <a:endParaRPr lang="ru-RU" sz="2200" dirty="0" smtClean="0">
              <a:latin typeface="Times New Roman" pitchFamily="18" charset="0"/>
              <a:cs typeface="Times New Roman" pitchFamily="18" charset="0"/>
            </a:endParaRPr>
          </a:p>
          <a:p>
            <a:pPr algn="just"/>
            <a:r>
              <a:rPr lang="ru-RU" sz="2200" dirty="0" smtClean="0">
                <a:latin typeface="Times New Roman" pitchFamily="18" charset="0"/>
                <a:cs typeface="Times New Roman" pitchFamily="18" charset="0"/>
              </a:rPr>
              <a:t>При записи ответа выберите из приведенных в таблице чисел четыре элемента IP-адреса и запишите в нужном порядке соответствующие им буквы, без использования точек.</a:t>
            </a:r>
          </a:p>
          <a:p>
            <a:endParaRPr lang="ru-RU" dirty="0"/>
          </a:p>
        </p:txBody>
      </p:sp>
      <p:graphicFrame>
        <p:nvGraphicFramePr>
          <p:cNvPr id="4" name="Таблица 3"/>
          <p:cNvGraphicFramePr>
            <a:graphicFrameLocks noGrp="1"/>
          </p:cNvGraphicFramePr>
          <p:nvPr/>
        </p:nvGraphicFramePr>
        <p:xfrm>
          <a:off x="428596" y="5643578"/>
          <a:ext cx="6096000" cy="806196"/>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lnSpc>
                          <a:spcPct val="115000"/>
                        </a:lnSpc>
                        <a:spcAft>
                          <a:spcPts val="1000"/>
                        </a:spcAft>
                      </a:pPr>
                      <a:r>
                        <a:rPr lang="ru-RU" sz="2200" dirty="0">
                          <a:latin typeface="Times New Roman"/>
                          <a:ea typeface="Times New Roman"/>
                          <a:cs typeface="Times New Roman"/>
                        </a:rPr>
                        <a:t>A</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B</a:t>
                      </a:r>
                      <a:endParaRPr lang="ru-RU" sz="2200" dirty="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C</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D</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E</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F</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a:latin typeface="Times New Roman"/>
                          <a:ea typeface="Times New Roman"/>
                          <a:cs typeface="Times New Roman"/>
                        </a:rPr>
                        <a:t>G</a:t>
                      </a:r>
                      <a:endParaRPr lang="ru-RU" sz="2200">
                        <a:latin typeface="Calibri"/>
                        <a:ea typeface="Calibri"/>
                        <a:cs typeface="Times New Roman"/>
                      </a:endParaRPr>
                    </a:p>
                  </a:txBody>
                  <a:tcPr marL="68580" marR="68580" marT="0" marB="0"/>
                </a:tc>
                <a:tc>
                  <a:txBody>
                    <a:bodyPr/>
                    <a:lstStyle/>
                    <a:p>
                      <a:pPr algn="ctr">
                        <a:lnSpc>
                          <a:spcPct val="115000"/>
                        </a:lnSpc>
                        <a:spcAft>
                          <a:spcPts val="1000"/>
                        </a:spcAft>
                      </a:pPr>
                      <a:r>
                        <a:rPr lang="ru-RU" sz="2200" dirty="0">
                          <a:latin typeface="Times New Roman"/>
                          <a:ea typeface="Times New Roman"/>
                          <a:cs typeface="Times New Roman"/>
                        </a:rPr>
                        <a:t>H</a:t>
                      </a:r>
                      <a:endParaRPr lang="ru-RU" sz="2200" dirty="0">
                        <a:latin typeface="Calibri"/>
                        <a:ea typeface="Calibri"/>
                        <a:cs typeface="Times New Roman"/>
                      </a:endParaRPr>
                    </a:p>
                  </a:txBody>
                  <a:tcPr marL="68580" marR="68580" marT="0" marB="0"/>
                </a:tc>
              </a:tr>
              <a:tr h="370840">
                <a:tc>
                  <a:txBody>
                    <a:bodyPr/>
                    <a:lstStyle/>
                    <a:p>
                      <a:pPr>
                        <a:lnSpc>
                          <a:spcPct val="115000"/>
                        </a:lnSpc>
                        <a:spcAft>
                          <a:spcPts val="1000"/>
                        </a:spcAft>
                      </a:pPr>
                      <a:r>
                        <a:rPr lang="ru-RU" sz="2400" kern="1200" dirty="0" smtClean="0">
                          <a:solidFill>
                            <a:schemeClr val="tx1"/>
                          </a:solidFill>
                          <a:latin typeface="+mn-lt"/>
                          <a:ea typeface="+mn-ea"/>
                          <a:cs typeface="+mn-cs"/>
                        </a:rPr>
                        <a:t>0</a:t>
                      </a:r>
                    </a:p>
                  </a:txBody>
                  <a:tcPr marL="68580" marR="68580" marT="0" marB="0"/>
                </a:tc>
                <a:tc>
                  <a:txBody>
                    <a:bodyPr/>
                    <a:lstStyle/>
                    <a:p>
                      <a:pPr>
                        <a:lnSpc>
                          <a:spcPct val="115000"/>
                        </a:lnSpc>
                        <a:spcAft>
                          <a:spcPts val="1000"/>
                        </a:spcAft>
                      </a:pPr>
                      <a:r>
                        <a:rPr lang="en-US" sz="2400" kern="1200" dirty="0" smtClean="0">
                          <a:solidFill>
                            <a:schemeClr val="tx1"/>
                          </a:solidFill>
                          <a:latin typeface="+mn-lt"/>
                          <a:ea typeface="+mn-ea"/>
                          <a:cs typeface="+mn-cs"/>
                        </a:rPr>
                        <a:t>64</a:t>
                      </a:r>
                      <a:endParaRPr lang="ru-RU" sz="2400" kern="1200" dirty="0" smtClean="0">
                        <a:solidFill>
                          <a:schemeClr val="tx1"/>
                        </a:solidFill>
                        <a:latin typeface="+mn-lt"/>
                        <a:ea typeface="+mn-ea"/>
                        <a:cs typeface="+mn-cs"/>
                      </a:endParaRPr>
                    </a:p>
                  </a:txBody>
                  <a:tcPr marL="68580" marR="68580" marT="0" marB="0"/>
                </a:tc>
                <a:tc>
                  <a:txBody>
                    <a:bodyPr/>
                    <a:lstStyle/>
                    <a:p>
                      <a:pPr>
                        <a:lnSpc>
                          <a:spcPct val="115000"/>
                        </a:lnSpc>
                        <a:spcAft>
                          <a:spcPts val="1000"/>
                        </a:spcAft>
                      </a:pPr>
                      <a:r>
                        <a:rPr lang="en-US" sz="2400" kern="1200" dirty="0" smtClean="0">
                          <a:solidFill>
                            <a:schemeClr val="tx1"/>
                          </a:solidFill>
                          <a:latin typeface="+mn-lt"/>
                          <a:ea typeface="+mn-ea"/>
                          <a:cs typeface="+mn-cs"/>
                        </a:rPr>
                        <a:t>128</a:t>
                      </a:r>
                      <a:endParaRPr lang="ru-RU" sz="2400" kern="1200" dirty="0" smtClean="0">
                        <a:solidFill>
                          <a:schemeClr val="tx1"/>
                        </a:solidFill>
                        <a:latin typeface="+mn-lt"/>
                        <a:ea typeface="+mn-ea"/>
                        <a:cs typeface="+mn-cs"/>
                      </a:endParaRPr>
                    </a:p>
                  </a:txBody>
                  <a:tcPr marL="68580" marR="68580" marT="0" marB="0"/>
                </a:tc>
                <a:tc>
                  <a:txBody>
                    <a:bodyPr/>
                    <a:lstStyle/>
                    <a:p>
                      <a:pPr>
                        <a:lnSpc>
                          <a:spcPct val="115000"/>
                        </a:lnSpc>
                        <a:spcAft>
                          <a:spcPts val="1000"/>
                        </a:spcAft>
                      </a:pPr>
                      <a:r>
                        <a:rPr lang="en-US" sz="2400" kern="1200" dirty="0" smtClean="0">
                          <a:solidFill>
                            <a:schemeClr val="tx1"/>
                          </a:solidFill>
                          <a:latin typeface="+mn-lt"/>
                          <a:ea typeface="+mn-ea"/>
                          <a:cs typeface="+mn-cs"/>
                        </a:rPr>
                        <a:t>192</a:t>
                      </a:r>
                      <a:endParaRPr lang="ru-RU" sz="2400" kern="1200" dirty="0" smtClean="0">
                        <a:solidFill>
                          <a:schemeClr val="tx1"/>
                        </a:solidFill>
                        <a:latin typeface="+mn-lt"/>
                        <a:ea typeface="+mn-ea"/>
                        <a:cs typeface="+mn-cs"/>
                      </a:endParaRPr>
                    </a:p>
                  </a:txBody>
                  <a:tcPr marL="68580" marR="68580" marT="0" marB="0"/>
                </a:tc>
                <a:tc>
                  <a:txBody>
                    <a:bodyPr/>
                    <a:lstStyle/>
                    <a:p>
                      <a:pPr>
                        <a:lnSpc>
                          <a:spcPct val="115000"/>
                        </a:lnSpc>
                        <a:spcAft>
                          <a:spcPts val="1000"/>
                        </a:spcAft>
                      </a:pPr>
                      <a:r>
                        <a:rPr lang="en-US" sz="2400" kern="1200" dirty="0" smtClean="0">
                          <a:solidFill>
                            <a:schemeClr val="tx1"/>
                          </a:solidFill>
                          <a:latin typeface="+mn-lt"/>
                          <a:ea typeface="+mn-ea"/>
                          <a:cs typeface="+mn-cs"/>
                        </a:rPr>
                        <a:t>194</a:t>
                      </a:r>
                      <a:endParaRPr lang="ru-RU" sz="2400" kern="1200" dirty="0" smtClean="0">
                        <a:solidFill>
                          <a:schemeClr val="tx1"/>
                        </a:solidFill>
                        <a:latin typeface="+mn-lt"/>
                        <a:ea typeface="+mn-ea"/>
                        <a:cs typeface="+mn-cs"/>
                      </a:endParaRPr>
                    </a:p>
                  </a:txBody>
                  <a:tcPr marL="68580" marR="68580" marT="0" marB="0"/>
                </a:tc>
                <a:tc>
                  <a:txBody>
                    <a:bodyPr/>
                    <a:lstStyle/>
                    <a:p>
                      <a:pPr>
                        <a:lnSpc>
                          <a:spcPct val="115000"/>
                        </a:lnSpc>
                        <a:spcAft>
                          <a:spcPts val="1000"/>
                        </a:spcAft>
                      </a:pPr>
                      <a:r>
                        <a:rPr lang="en-US" sz="2400" kern="1200" dirty="0" smtClean="0">
                          <a:solidFill>
                            <a:schemeClr val="tx1"/>
                          </a:solidFill>
                          <a:latin typeface="+mn-lt"/>
                          <a:ea typeface="+mn-ea"/>
                          <a:cs typeface="+mn-cs"/>
                        </a:rPr>
                        <a:t>208</a:t>
                      </a:r>
                      <a:endParaRPr lang="ru-RU" sz="2400" kern="1200" dirty="0" smtClean="0">
                        <a:solidFill>
                          <a:schemeClr val="tx1"/>
                        </a:solidFill>
                        <a:latin typeface="+mn-lt"/>
                        <a:ea typeface="+mn-ea"/>
                        <a:cs typeface="+mn-cs"/>
                      </a:endParaRPr>
                    </a:p>
                  </a:txBody>
                  <a:tcPr marL="68580" marR="68580" marT="0" marB="0"/>
                </a:tc>
                <a:tc>
                  <a:txBody>
                    <a:bodyPr/>
                    <a:lstStyle/>
                    <a:p>
                      <a:pPr>
                        <a:lnSpc>
                          <a:spcPct val="115000"/>
                        </a:lnSpc>
                        <a:spcAft>
                          <a:spcPts val="1000"/>
                        </a:spcAft>
                      </a:pPr>
                      <a:r>
                        <a:rPr lang="en-US" sz="2400" kern="1200" dirty="0" smtClean="0">
                          <a:solidFill>
                            <a:schemeClr val="tx1"/>
                          </a:solidFill>
                          <a:latin typeface="+mn-lt"/>
                          <a:ea typeface="+mn-ea"/>
                          <a:cs typeface="+mn-cs"/>
                        </a:rPr>
                        <a:t>224</a:t>
                      </a:r>
                      <a:endParaRPr lang="ru-RU" sz="2400" kern="1200" dirty="0" smtClean="0">
                        <a:solidFill>
                          <a:schemeClr val="tx1"/>
                        </a:solidFill>
                        <a:latin typeface="+mn-lt"/>
                        <a:ea typeface="+mn-ea"/>
                        <a:cs typeface="+mn-cs"/>
                      </a:endParaRPr>
                    </a:p>
                  </a:txBody>
                  <a:tcPr marL="68580" marR="68580" marT="0" marB="0"/>
                </a:tc>
                <a:tc>
                  <a:txBody>
                    <a:bodyPr/>
                    <a:lstStyle/>
                    <a:p>
                      <a:pPr>
                        <a:lnSpc>
                          <a:spcPct val="115000"/>
                        </a:lnSpc>
                        <a:spcAft>
                          <a:spcPts val="1000"/>
                        </a:spcAft>
                      </a:pPr>
                      <a:r>
                        <a:rPr lang="ru-RU" sz="2400" kern="1200" dirty="0" smtClean="0">
                          <a:solidFill>
                            <a:schemeClr val="tx1"/>
                          </a:solidFill>
                          <a:latin typeface="+mn-lt"/>
                          <a:ea typeface="+mn-ea"/>
                          <a:cs typeface="+mn-cs"/>
                        </a:rPr>
                        <a:t>2</a:t>
                      </a:r>
                      <a:r>
                        <a:rPr lang="en-US" sz="2400" kern="1200" dirty="0" smtClean="0">
                          <a:solidFill>
                            <a:schemeClr val="tx1"/>
                          </a:solidFill>
                          <a:latin typeface="+mn-lt"/>
                          <a:ea typeface="+mn-ea"/>
                          <a:cs typeface="+mn-cs"/>
                        </a:rPr>
                        <a:t>55</a:t>
                      </a:r>
                      <a:endParaRPr lang="ru-RU" sz="2400" kern="1200" dirty="0" smtClean="0">
                        <a:solidFill>
                          <a:schemeClr val="tx1"/>
                        </a:solidFill>
                        <a:latin typeface="+mn-lt"/>
                        <a:ea typeface="+mn-ea"/>
                        <a:cs typeface="+mn-cs"/>
                      </a:endParaRPr>
                    </a:p>
                  </a:txBody>
                  <a:tcPr marL="68580" marR="68580" marT="0" marB="0"/>
                </a:tc>
              </a:tr>
            </a:tbl>
          </a:graphicData>
        </a:graphic>
      </p:graphicFrame>
      <p:sp>
        <p:nvSpPr>
          <p:cNvPr id="5" name="TextBox 4"/>
          <p:cNvSpPr txBox="1"/>
          <p:nvPr/>
        </p:nvSpPr>
        <p:spPr>
          <a:xfrm>
            <a:off x="6858016" y="5857892"/>
            <a:ext cx="2143140" cy="461665"/>
          </a:xfrm>
          <a:prstGeom prst="rect">
            <a:avLst/>
          </a:prstGeom>
          <a:noFill/>
        </p:spPr>
        <p:txBody>
          <a:bodyPr wrap="square" rtlCol="0">
            <a:spAutoFit/>
          </a:bodyPr>
          <a:lstStyle/>
          <a:p>
            <a:r>
              <a:rPr lang="ru-RU" sz="2400" dirty="0" smtClean="0">
                <a:latin typeface="Times New Roman" pitchFamily="18" charset="0"/>
                <a:cs typeface="Times New Roman" pitchFamily="18" charset="0"/>
              </a:rPr>
              <a:t>Ответ: ВСДА</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txBody>
          <a:bodyPr>
            <a:normAutofit/>
          </a:bodyPr>
          <a:lstStyle/>
          <a:p>
            <a:r>
              <a:rPr lang="ru-RU" sz="2800" b="1" dirty="0" smtClean="0">
                <a:latin typeface="Times New Roman" pitchFamily="18" charset="0"/>
                <a:cs typeface="Times New Roman" pitchFamily="18" charset="0"/>
              </a:rPr>
              <a:t>Источники</a:t>
            </a:r>
            <a:endParaRPr lang="ru-RU" sz="2800" b="1" dirty="0">
              <a:latin typeface="Times New Roman" pitchFamily="18" charset="0"/>
              <a:cs typeface="Times New Roman" pitchFamily="18" charset="0"/>
            </a:endParaRPr>
          </a:p>
        </p:txBody>
      </p:sp>
      <p:sp>
        <p:nvSpPr>
          <p:cNvPr id="3" name="TextBox 2"/>
          <p:cNvSpPr txBox="1"/>
          <p:nvPr/>
        </p:nvSpPr>
        <p:spPr>
          <a:xfrm>
            <a:off x="357158" y="1214422"/>
            <a:ext cx="8501122" cy="5509200"/>
          </a:xfrm>
          <a:prstGeom prst="rect">
            <a:avLst/>
          </a:prstGeom>
          <a:noFill/>
        </p:spPr>
        <p:txBody>
          <a:bodyPr wrap="square" rtlCol="0">
            <a:spAutoFit/>
          </a:bodyPr>
          <a:lstStyle/>
          <a:p>
            <a:pPr marL="457200" indent="-457200">
              <a:buFont typeface="+mj-lt"/>
              <a:buAutoNum type="arabicPeriod"/>
            </a:pPr>
            <a:r>
              <a:rPr lang="ru-RU" sz="2400" dirty="0" smtClean="0">
                <a:latin typeface="Times New Roman" pitchFamily="18" charset="0"/>
                <a:cs typeface="Times New Roman" pitchFamily="18" charset="0"/>
              </a:rPr>
              <a:t>Сборник задач для подготовки к ЕГЭ по информатике и ИКТ, А.П. Ищенко, А.А. </a:t>
            </a:r>
            <a:r>
              <a:rPr lang="ru-RU" sz="2400" dirty="0" err="1" smtClean="0">
                <a:latin typeface="Times New Roman" pitchFamily="18" charset="0"/>
                <a:cs typeface="Times New Roman" pitchFamily="18" charset="0"/>
              </a:rPr>
              <a:t>Зинчик</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под общ. ред. проф. д.т.н. А.А. </a:t>
            </a:r>
            <a:r>
              <a:rPr lang="ru-RU" sz="2400" dirty="0" err="1" smtClean="0">
                <a:latin typeface="Times New Roman" pitchFamily="18" charset="0"/>
                <a:cs typeface="Times New Roman" pitchFamily="18" charset="0"/>
              </a:rPr>
              <a:t>Бобцова</a:t>
            </a:r>
            <a:r>
              <a:rPr lang="ru-RU" sz="2400" dirty="0" smtClean="0">
                <a:latin typeface="Times New Roman" pitchFamily="18" charset="0"/>
                <a:cs typeface="Times New Roman" pitchFamily="18" charset="0"/>
              </a:rPr>
              <a:t>. СПб., 2010</a:t>
            </a:r>
          </a:p>
          <a:p>
            <a:pPr marL="457200" indent="-457200">
              <a:buFont typeface="+mj-lt"/>
              <a:buAutoNum type="arabicPeriod"/>
            </a:pPr>
            <a:r>
              <a:rPr lang="ru-RU" sz="2400" dirty="0" smtClean="0">
                <a:latin typeface="Times New Roman" pitchFamily="18" charset="0"/>
                <a:cs typeface="Times New Roman" pitchFamily="18" charset="0"/>
              </a:rPr>
              <a:t>Демоверсия ЕГЭ по информатике 2011</a:t>
            </a:r>
          </a:p>
          <a:p>
            <a:pPr marL="457200" indent="-457200"/>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http://www.fipi.ru/view/sections/217/docs/514.html</a:t>
            </a:r>
            <a:endParaRPr lang="ru-RU" sz="2400" dirty="0" smtClean="0">
              <a:latin typeface="Times New Roman" pitchFamily="18" charset="0"/>
              <a:cs typeface="Times New Roman" pitchFamily="18" charset="0"/>
            </a:endParaRPr>
          </a:p>
          <a:p>
            <a:pPr marL="457200" indent="-457200">
              <a:buFont typeface="+mj-lt"/>
              <a:buAutoNum type="arabicPeriod" startAt="3"/>
            </a:pPr>
            <a:r>
              <a:rPr lang="ru-RU" sz="2400" dirty="0" smtClean="0">
                <a:latin typeface="Times New Roman" pitchFamily="18" charset="0"/>
                <a:cs typeface="Times New Roman" pitchFamily="18" charset="0"/>
              </a:rPr>
              <a:t>Демоверсия ЕГЭ по информатике 2013 </a:t>
            </a:r>
            <a:r>
              <a:rPr lang="en-US" sz="2400" dirty="0" smtClean="0">
                <a:latin typeface="Times New Roman" pitchFamily="18" charset="0"/>
                <a:cs typeface="Times New Roman" pitchFamily="18" charset="0"/>
                <a:hlinkClick r:id="rId2"/>
              </a:rPr>
              <a:t>http://www.fipi.ru/view/sections/226/docs/627.html</a:t>
            </a:r>
            <a:endParaRPr lang="ru-RU" sz="2400" dirty="0" smtClean="0">
              <a:latin typeface="Times New Roman" pitchFamily="18" charset="0"/>
              <a:cs typeface="Times New Roman" pitchFamily="18" charset="0"/>
            </a:endParaRPr>
          </a:p>
          <a:p>
            <a:pPr marL="457200" indent="-457200">
              <a:buFont typeface="+mj-lt"/>
              <a:buAutoNum type="arabicPeriod" startAt="3"/>
            </a:pPr>
            <a:r>
              <a:rPr lang="ru-RU" sz="2400" dirty="0" smtClean="0">
                <a:latin typeface="Times New Roman" pitchFamily="18" charset="0"/>
                <a:cs typeface="Times New Roman" pitchFamily="18" charset="0"/>
              </a:rPr>
              <a:t>Демоверсия ЕГЭ по информатике 2014 </a:t>
            </a:r>
            <a:r>
              <a:rPr lang="en-US" sz="2400" dirty="0" smtClean="0">
                <a:latin typeface="Times New Roman" pitchFamily="18" charset="0"/>
                <a:cs typeface="Times New Roman" pitchFamily="18" charset="0"/>
                <a:hlinkClick r:id="rId3"/>
              </a:rPr>
              <a:t>http://www.fipi.ru/view/sections/228/docs/660.html</a:t>
            </a:r>
            <a:endParaRPr lang="ru-RU" sz="2400" dirty="0" smtClean="0">
              <a:latin typeface="Times New Roman" pitchFamily="18" charset="0"/>
              <a:cs typeface="Times New Roman" pitchFamily="18" charset="0"/>
            </a:endParaRPr>
          </a:p>
          <a:p>
            <a:pPr marL="457200" indent="-457200">
              <a:buFont typeface="+mj-lt"/>
              <a:buAutoNum type="arabicPeriod" startAt="3"/>
            </a:pPr>
            <a:r>
              <a:rPr lang="ru-RU" sz="2400" dirty="0" smtClean="0">
                <a:latin typeface="Times New Roman" pitchFamily="18" charset="0"/>
                <a:cs typeface="Times New Roman" pitchFamily="18" charset="0"/>
              </a:rPr>
              <a:t>Открытый банк заданий ЕГЭ</a:t>
            </a:r>
          </a:p>
          <a:p>
            <a:pPr marL="457200" indent="-457200"/>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http://www.fipi.ru/os11/xmodules/qprint/afrms.php?proj=</a:t>
            </a:r>
            <a:endParaRPr lang="ru-RU" sz="2400" dirty="0" smtClean="0">
              <a:latin typeface="Times New Roman" pitchFamily="18" charset="0"/>
              <a:cs typeface="Times New Roman" pitchFamily="18" charset="0"/>
            </a:endParaRPr>
          </a:p>
          <a:p>
            <a:pPr marL="457200" indent="-457200">
              <a:buFont typeface="+mj-lt"/>
              <a:buAutoNum type="arabicPeriod" startAt="6"/>
            </a:pPr>
            <a:r>
              <a:rPr lang="ru-RU" sz="2400" dirty="0" err="1" smtClean="0">
                <a:latin typeface="Times New Roman" pitchFamily="18" charset="0"/>
                <a:cs typeface="Times New Roman" pitchFamily="18" charset="0"/>
              </a:rPr>
              <a:t>Блог</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4"/>
              </a:rPr>
              <a:t>http://galinabogacheva.livejournal.com/</a:t>
            </a:r>
            <a:endParaRPr lang="ru-RU" sz="2400" dirty="0" smtClean="0">
              <a:latin typeface="Times New Roman" pitchFamily="18" charset="0"/>
              <a:cs typeface="Times New Roman" pitchFamily="18" charset="0"/>
            </a:endParaRPr>
          </a:p>
          <a:p>
            <a:pPr marL="457200" indent="-457200" algn="just"/>
            <a:endParaRPr lang="ru-RU" sz="2400" dirty="0" smtClean="0">
              <a:latin typeface="Times New Roman" pitchFamily="18" charset="0"/>
              <a:cs typeface="Times New Roman" pitchFamily="18" charset="0"/>
            </a:endParaRPr>
          </a:p>
          <a:p>
            <a:pPr algn="just"/>
            <a:endParaRPr lang="ru-RU" sz="22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5940088"/>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2.1</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Определите объём файла в килобайтах, переданного за 8 минут через модемное соединение со скоростью 12 8000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p>
          <a:p>
            <a:pPr marL="457200" indent="-457200">
              <a:buAutoNum type="arabicParenR"/>
            </a:pPr>
            <a:r>
              <a:rPr lang="ru-RU" sz="2400" dirty="0" smtClean="0">
                <a:latin typeface="Times New Roman" pitchFamily="18" charset="0"/>
                <a:cs typeface="Times New Roman" pitchFamily="18" charset="0"/>
              </a:rPr>
              <a:t>7680	2) 1024	3) 7680	4) 7500</a:t>
            </a:r>
          </a:p>
          <a:p>
            <a:pPr marL="457200" indent="-457200">
              <a:spcBef>
                <a:spcPts val="600"/>
              </a:spcBef>
              <a:spcAft>
                <a:spcPts val="600"/>
              </a:spcAft>
            </a:pPr>
            <a:r>
              <a:rPr lang="ru-RU" sz="2400" b="1" dirty="0" smtClean="0">
                <a:latin typeface="Times New Roman" pitchFamily="18" charset="0"/>
                <a:cs typeface="Times New Roman" pitchFamily="18" charset="0"/>
              </a:rPr>
              <a:t>Решение</a:t>
            </a:r>
          </a:p>
          <a:p>
            <a:pPr marL="457200" algn="just"/>
            <a:r>
              <a:rPr lang="ru-RU" sz="2400" dirty="0" smtClean="0">
                <a:latin typeface="Times New Roman" pitchFamily="18" charset="0"/>
                <a:cs typeface="Times New Roman" pitchFamily="18" charset="0"/>
              </a:rPr>
              <a:t>Умножаем скорость на время в секундах (12800*8*60), переводим в байты (делим на 8), переводим в килобайты (делим на 1024)</a:t>
            </a: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r>
              <a:rPr lang="ru-RU" sz="2400" dirty="0" smtClean="0">
                <a:latin typeface="Times New Roman" pitchFamily="18" charset="0"/>
                <a:cs typeface="Times New Roman" pitchFamily="18" charset="0"/>
              </a:rPr>
              <a:t>Дробь сокращаем, затем считаем.</a:t>
            </a:r>
          </a:p>
          <a:p>
            <a:pPr>
              <a:spcBef>
                <a:spcPts val="1200"/>
              </a:spcBef>
            </a:pPr>
            <a:r>
              <a:rPr lang="ru-RU" sz="2400" dirty="0" smtClean="0">
                <a:latin typeface="Times New Roman" pitchFamily="18" charset="0"/>
                <a:cs typeface="Times New Roman" pitchFamily="18" charset="0"/>
              </a:rPr>
              <a:t>Ответ: 4</a:t>
            </a:r>
            <a:endParaRPr lang="en-US" sz="2400" dirty="0" smtClean="0">
              <a:latin typeface="Times New Roman" pitchFamily="18" charset="0"/>
              <a:cs typeface="Times New Roman" pitchFamily="18" charset="0"/>
            </a:endParaRPr>
          </a:p>
          <a:p>
            <a:pPr marL="457200" indent="-457200"/>
            <a:endParaRPr lang="ru-RU" sz="2400" dirty="0" smtClean="0">
              <a:latin typeface="Times New Roman" pitchFamily="18" charset="0"/>
              <a:cs typeface="Times New Roman" pitchFamily="18" charset="0"/>
            </a:endParaRPr>
          </a:p>
        </p:txBody>
      </p:sp>
      <p:graphicFrame>
        <p:nvGraphicFramePr>
          <p:cNvPr id="3074" name="Object 2"/>
          <p:cNvGraphicFramePr>
            <a:graphicFrameLocks noChangeAspect="1"/>
          </p:cNvGraphicFramePr>
          <p:nvPr/>
        </p:nvGraphicFramePr>
        <p:xfrm>
          <a:off x="928662" y="3786190"/>
          <a:ext cx="6784050" cy="957258"/>
        </p:xfrm>
        <a:graphic>
          <a:graphicData uri="http://schemas.openxmlformats.org/presentationml/2006/ole">
            <p:oleObj spid="_x0000_s3074" name="Формула" r:id="rId3" imgW="2971800" imgH="4190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6001643"/>
          </a:xfrm>
          <a:prstGeom prst="rect">
            <a:avLst/>
          </a:prstGeom>
          <a:noFill/>
        </p:spPr>
        <p:txBody>
          <a:bodyPr wrap="square" rtlCol="0">
            <a:spAutoFit/>
          </a:bodyPr>
          <a:lstStyle/>
          <a:p>
            <a:pPr marL="457200" indent="-457200"/>
            <a:endParaRPr lang="ru-RU" sz="2400" dirty="0" smtClean="0">
              <a:latin typeface="Times New Roman" pitchFamily="18" charset="0"/>
              <a:cs typeface="Times New Roman" pitchFamily="18" charset="0"/>
            </a:endParaRPr>
          </a:p>
          <a:p>
            <a:pPr marL="457200" indent="-457200" algn="just"/>
            <a:r>
              <a:rPr lang="ru-RU" sz="2400" dirty="0" smtClean="0">
                <a:latin typeface="Times New Roman" pitchFamily="18" charset="0"/>
                <a:cs typeface="Times New Roman" pitchFamily="18" charset="0"/>
              </a:rPr>
              <a:t>2.2 Определите объём файла в килобайтах, переданного за 16 минут через модемное соединение со скоростью 64000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p>
          <a:p>
            <a:pPr marL="457200" indent="-457200">
              <a:buAutoNum type="arabicParenR"/>
            </a:pPr>
            <a:r>
              <a:rPr lang="ru-RU" sz="2400" dirty="0" smtClean="0">
                <a:latin typeface="Times New Roman" pitchFamily="18" charset="0"/>
                <a:cs typeface="Times New Roman" pitchFamily="18" charset="0"/>
              </a:rPr>
              <a:t>1024	2) 7500	3) 7680	4) 16000</a:t>
            </a:r>
          </a:p>
          <a:p>
            <a:pPr marL="457200" indent="-457200"/>
            <a:r>
              <a:rPr lang="ru-RU" sz="2400" dirty="0" smtClean="0"/>
              <a:t>Ответ: 2 </a:t>
            </a:r>
            <a:endParaRPr lang="ru-RU" sz="2400" dirty="0" smtClean="0">
              <a:latin typeface="Times New Roman" pitchFamily="18" charset="0"/>
              <a:cs typeface="Times New Roman" pitchFamily="18" charset="0"/>
            </a:endParaRPr>
          </a:p>
          <a:p>
            <a:pPr marL="457200" indent="-457200" algn="just"/>
            <a:r>
              <a:rPr lang="ru-RU" sz="2400" dirty="0" smtClean="0">
                <a:latin typeface="Times New Roman" pitchFamily="18" charset="0"/>
                <a:cs typeface="Times New Roman" pitchFamily="18" charset="0"/>
              </a:rPr>
              <a:t>2.3</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Определите объём файла в килобайтах, переданного за 20 минут через модемное соединение со скоростью 64000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p>
          <a:p>
            <a:pPr marL="457200" indent="-457200">
              <a:buAutoNum type="arabicParenR"/>
            </a:pPr>
            <a:r>
              <a:rPr lang="ru-RU" sz="2400" dirty="0" smtClean="0">
                <a:latin typeface="Times New Roman" pitchFamily="18" charset="0"/>
                <a:cs typeface="Times New Roman" pitchFamily="18" charset="0"/>
              </a:rPr>
              <a:t>625	2) 9375	3) 18750	4) 37500</a:t>
            </a:r>
          </a:p>
          <a:p>
            <a:pPr marL="457200" indent="-457200"/>
            <a:r>
              <a:rPr lang="ru-RU" sz="2400" dirty="0" smtClean="0"/>
              <a:t>Ответ: 2 </a:t>
            </a:r>
          </a:p>
          <a:p>
            <a:pPr marL="457200" indent="-457200" algn="just"/>
            <a:r>
              <a:rPr lang="ru-RU" sz="2400" dirty="0" smtClean="0">
                <a:latin typeface="Times New Roman" pitchFamily="18" charset="0"/>
                <a:cs typeface="Times New Roman" pitchFamily="18" charset="0"/>
              </a:rPr>
              <a:t>2.4 Определите объём файла в килобайтах, переданного за 4 минут через модемное соединение со скоростью 256000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p>
          <a:p>
            <a:pPr marL="457200" indent="-457200">
              <a:buAutoNum type="arabicParenR"/>
            </a:pPr>
            <a:r>
              <a:rPr lang="ru-RU" sz="2400" dirty="0" smtClean="0">
                <a:latin typeface="Times New Roman" pitchFamily="18" charset="0"/>
                <a:cs typeface="Times New Roman" pitchFamily="18" charset="0"/>
              </a:rPr>
              <a:t>1024	2) 7680	3) 7500	4) 16000</a:t>
            </a:r>
          </a:p>
          <a:p>
            <a:pPr marL="457200" indent="-457200"/>
            <a:r>
              <a:rPr lang="ru-RU" sz="2400" dirty="0" smtClean="0"/>
              <a:t>Ответ: 3</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up)">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up)">
                                      <p:cBhvr>
                                        <p:cTn id="12" dur="500"/>
                                        <p:tgtEl>
                                          <p:spTgt spid="2">
                                            <p:txEl>
                                              <p:pRg st="4" end="4"/>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wipe(up)">
                                      <p:cBhvr>
                                        <p:cTn id="15" dur="500"/>
                                        <p:tgtEl>
                                          <p:spTgt spid="2">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wipe(up)">
                                      <p:cBhvr>
                                        <p:cTn id="20" dur="500"/>
                                        <p:tgtEl>
                                          <p:spTgt spid="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wipe(up)">
                                      <p:cBhvr>
                                        <p:cTn id="25" dur="500"/>
                                        <p:tgtEl>
                                          <p:spTgt spid="2">
                                            <p:txEl>
                                              <p:pRg st="7" end="7"/>
                                            </p:txEl>
                                          </p:spTgt>
                                        </p:tgtEl>
                                      </p:cBhvr>
                                    </p:animEffect>
                                  </p:childTnLst>
                                </p:cTn>
                              </p:par>
                              <p:par>
                                <p:cTn id="26" presetID="22" presetClass="entr" presetSubtype="1"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wipe(up)">
                                      <p:cBhvr>
                                        <p:cTn id="28" dur="500"/>
                                        <p:tgtEl>
                                          <p:spTgt spid="2">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wipe(up)">
                                      <p:cBhvr>
                                        <p:cTn id="33"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5570756"/>
          </a:xfrm>
          <a:prstGeom prst="rect">
            <a:avLst/>
          </a:prstGeom>
          <a:noFill/>
        </p:spPr>
        <p:txBody>
          <a:bodyPr wrap="square" rtlCol="0">
            <a:spAutoFit/>
          </a:bodyPr>
          <a:lstStyle/>
          <a:p>
            <a:pPr marL="457200" indent="-457200"/>
            <a:r>
              <a:rPr lang="ru-RU" sz="2400" dirty="0" smtClean="0">
                <a:latin typeface="Times New Roman" pitchFamily="18" charset="0"/>
                <a:cs typeface="Times New Roman" pitchFamily="18" charset="0"/>
              </a:rPr>
              <a:t>3.1 Сколько времени продлится передача данных объемом 30 килобайт, если скорость передачи соединения равна 2048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p>
          <a:p>
            <a:pPr marL="457200" indent="-457200">
              <a:buAutoNum type="arabicParenR"/>
            </a:pPr>
            <a:r>
              <a:rPr lang="ru-RU" sz="2400" dirty="0" smtClean="0">
                <a:latin typeface="Times New Roman" pitchFamily="18" charset="0"/>
                <a:cs typeface="Times New Roman" pitchFamily="18" charset="0"/>
              </a:rPr>
              <a:t>5 минут   	2) 15 секунд	  3) 120 секунд      4) 3 минуты</a:t>
            </a:r>
          </a:p>
          <a:p>
            <a:pPr marL="457200" indent="-457200">
              <a:spcBef>
                <a:spcPts val="600"/>
              </a:spcBef>
              <a:spcAft>
                <a:spcPts val="600"/>
              </a:spcAft>
            </a:pPr>
            <a:r>
              <a:rPr lang="ru-RU" sz="2400" b="1" dirty="0" smtClean="0">
                <a:latin typeface="Times New Roman" pitchFamily="18" charset="0"/>
                <a:cs typeface="Times New Roman" pitchFamily="18" charset="0"/>
              </a:rPr>
              <a:t>Решение</a:t>
            </a:r>
          </a:p>
          <a:p>
            <a:pPr marL="457200" algn="just"/>
            <a:r>
              <a:rPr lang="ru-RU" sz="2400" dirty="0" smtClean="0">
                <a:latin typeface="Times New Roman" pitchFamily="18" charset="0"/>
                <a:cs typeface="Times New Roman" pitchFamily="18" charset="0"/>
              </a:rPr>
              <a:t>Переводим количество информации в байты (умножаем на 8), переводим в килобайты (умножаем на 1024), делим на скорость, получаем время в секундах.</a:t>
            </a: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r>
              <a:rPr lang="ru-RU" sz="2400" dirty="0" smtClean="0">
                <a:latin typeface="Times New Roman" pitchFamily="18" charset="0"/>
                <a:cs typeface="Times New Roman" pitchFamily="18" charset="0"/>
              </a:rPr>
              <a:t>Дробь сокращаем, затем считаем.</a:t>
            </a:r>
          </a:p>
          <a:p>
            <a:pPr>
              <a:spcBef>
                <a:spcPts val="1200"/>
              </a:spcBef>
            </a:pPr>
            <a:r>
              <a:rPr lang="ru-RU" sz="2400" dirty="0" smtClean="0">
                <a:latin typeface="Times New Roman" pitchFamily="18" charset="0"/>
                <a:cs typeface="Times New Roman" pitchFamily="18" charset="0"/>
              </a:rPr>
              <a:t>Ответ: 3</a:t>
            </a:r>
          </a:p>
        </p:txBody>
      </p:sp>
      <p:graphicFrame>
        <p:nvGraphicFramePr>
          <p:cNvPr id="5122" name="Object 2"/>
          <p:cNvGraphicFramePr>
            <a:graphicFrameLocks noChangeAspect="1"/>
          </p:cNvGraphicFramePr>
          <p:nvPr/>
        </p:nvGraphicFramePr>
        <p:xfrm>
          <a:off x="2203450" y="4171950"/>
          <a:ext cx="4232275" cy="898525"/>
        </p:xfrm>
        <a:graphic>
          <a:graphicData uri="http://schemas.openxmlformats.org/presentationml/2006/ole">
            <p:oleObj spid="_x0000_s5122" name="Формула" r:id="rId3" imgW="1854000" imgH="39348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5632311"/>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3.2</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Сколько времени продлится передача данных объемом 15 килобайт, если скорость передачи соединения равна 4096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p>
          <a:p>
            <a:pPr marL="457200" indent="-457200">
              <a:buAutoNum type="arabicParenR"/>
            </a:pPr>
            <a:r>
              <a:rPr lang="ru-RU" sz="2400" dirty="0" smtClean="0">
                <a:latin typeface="Times New Roman" pitchFamily="18" charset="0"/>
                <a:cs typeface="Times New Roman" pitchFamily="18" charset="0"/>
              </a:rPr>
              <a:t>2 минуты 	2) 30 секунд	  3) 75 секунд      4) 1 минута</a:t>
            </a:r>
          </a:p>
          <a:p>
            <a:pPr marL="457200" indent="-457200"/>
            <a:r>
              <a:rPr lang="ru-RU" sz="2400" dirty="0" smtClean="0"/>
              <a:t>Ответ: 2 </a:t>
            </a:r>
            <a:endParaRPr lang="ru-RU" sz="2400" dirty="0" smtClean="0">
              <a:latin typeface="Times New Roman" pitchFamily="18" charset="0"/>
              <a:cs typeface="Times New Roman" pitchFamily="18" charset="0"/>
            </a:endParaRPr>
          </a:p>
          <a:p>
            <a:pPr marL="457200" indent="-457200" algn="just"/>
            <a:r>
              <a:rPr lang="ru-RU" sz="2400" dirty="0" smtClean="0">
                <a:latin typeface="Times New Roman" pitchFamily="18" charset="0"/>
                <a:cs typeface="Times New Roman" pitchFamily="18" charset="0"/>
              </a:rPr>
              <a:t>3.3 Сколько времени продлится передача данных объемом 30 килобайт, если скорость передачи соединения равна 1536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p>
          <a:p>
            <a:pPr marL="457200" indent="-457200">
              <a:buAutoNum type="arabicParenR"/>
            </a:pPr>
            <a:r>
              <a:rPr lang="ru-RU" sz="2400" dirty="0" smtClean="0">
                <a:latin typeface="Times New Roman" pitchFamily="18" charset="0"/>
                <a:cs typeface="Times New Roman" pitchFamily="18" charset="0"/>
              </a:rPr>
              <a:t>6 минут 	2) 320 секунд	  3) 160 секунд      4) 3 минуты</a:t>
            </a:r>
          </a:p>
          <a:p>
            <a:pPr marL="457200" indent="-457200"/>
            <a:r>
              <a:rPr lang="ru-RU" sz="2400" dirty="0" smtClean="0"/>
              <a:t>Ответ: 3 </a:t>
            </a:r>
          </a:p>
          <a:p>
            <a:pPr marL="457200" indent="-457200" algn="just"/>
            <a:r>
              <a:rPr lang="ru-RU" sz="2400" dirty="0" smtClean="0">
                <a:latin typeface="Times New Roman" pitchFamily="18" charset="0"/>
                <a:cs typeface="Times New Roman" pitchFamily="18" charset="0"/>
              </a:rPr>
              <a:t>3.4 Сколько времени продлится передача данных объемом 48 килобайт, если скорость передачи соединения равна 8192 бит</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с?</a:t>
            </a:r>
          </a:p>
          <a:p>
            <a:pPr marL="457200" indent="-457200">
              <a:buAutoNum type="arabicParenR"/>
            </a:pPr>
            <a:r>
              <a:rPr lang="ru-RU" sz="2400" dirty="0" smtClean="0">
                <a:latin typeface="Times New Roman" pitchFamily="18" charset="0"/>
                <a:cs typeface="Times New Roman" pitchFamily="18" charset="0"/>
              </a:rPr>
              <a:t>1 минуту 	2) 48 секунд	  3) 10 секунд      4) 2 минуты</a:t>
            </a:r>
          </a:p>
          <a:p>
            <a:pPr marL="457200" indent="-457200"/>
            <a:r>
              <a:rPr lang="ru-RU" sz="2400" dirty="0" smtClean="0"/>
              <a:t>Ответ: 2</a:t>
            </a: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up)">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up)">
                                      <p:cBhvr>
                                        <p:cTn id="12" dur="500"/>
                                        <p:tgtEl>
                                          <p:spTgt spid="2">
                                            <p:txEl>
                                              <p:pRg st="3" end="3"/>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up)">
                                      <p:cBhvr>
                                        <p:cTn id="15" dur="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wipe(up)">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up)">
                                      <p:cBhvr>
                                        <p:cTn id="25" dur="500"/>
                                        <p:tgtEl>
                                          <p:spTgt spid="2">
                                            <p:txEl>
                                              <p:pRg st="6" end="6"/>
                                            </p:txEl>
                                          </p:spTgt>
                                        </p:tgtEl>
                                      </p:cBhvr>
                                    </p:animEffect>
                                  </p:childTnLst>
                                </p:cTn>
                              </p:par>
                              <p:par>
                                <p:cTn id="26" presetID="22" presetClass="entr" presetSubtype="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up)">
                                      <p:cBhvr>
                                        <p:cTn id="28" dur="500"/>
                                        <p:tgtEl>
                                          <p:spTgt spid="2">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wipe(up)">
                                      <p:cBhvr>
                                        <p:cTn id="3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8429684" cy="5724644"/>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4.1 Скорость передачи данных через модем равна 128000 бит</a:t>
            </a:r>
            <a:r>
              <a:rPr lang="en-US" sz="2400" dirty="0" smtClean="0">
                <a:latin typeface="Times New Roman" pitchFamily="18" charset="0"/>
                <a:cs typeface="Times New Roman" pitchFamily="18" charset="0"/>
              </a:rPr>
              <a:t>/c. </a:t>
            </a:r>
            <a:r>
              <a:rPr lang="ru-RU" sz="2400" dirty="0" smtClean="0">
                <a:latin typeface="Times New Roman" pitchFamily="18" charset="0"/>
                <a:cs typeface="Times New Roman" pitchFamily="18" charset="0"/>
              </a:rPr>
              <a:t>Передача файла через данное соединение происходила 12 минут. Определите размер файла в килобайтах.</a:t>
            </a:r>
          </a:p>
          <a:p>
            <a:pPr marL="457200" indent="-457200">
              <a:buAutoNum type="arabicParenR"/>
            </a:pPr>
            <a:r>
              <a:rPr lang="ru-RU" sz="2400" dirty="0" smtClean="0">
                <a:latin typeface="Times New Roman" pitchFamily="18" charset="0"/>
                <a:cs typeface="Times New Roman" pitchFamily="18" charset="0"/>
              </a:rPr>
              <a:t>1152	2) 11250	  3) 92160	4) 9216</a:t>
            </a:r>
          </a:p>
          <a:p>
            <a:pPr>
              <a:spcBef>
                <a:spcPts val="1200"/>
              </a:spcBef>
              <a:spcAft>
                <a:spcPts val="1200"/>
              </a:spcAft>
            </a:pPr>
            <a:r>
              <a:rPr lang="ru-RU" sz="2400" b="1" dirty="0" smtClean="0">
                <a:latin typeface="Times New Roman" pitchFamily="18" charset="0"/>
                <a:cs typeface="Times New Roman" pitchFamily="18" charset="0"/>
              </a:rPr>
              <a:t>Решение</a:t>
            </a:r>
          </a:p>
          <a:p>
            <a:pPr marL="457200" algn="just"/>
            <a:r>
              <a:rPr lang="ru-RU" sz="2400" dirty="0" smtClean="0">
                <a:latin typeface="Times New Roman" pitchFamily="18" charset="0"/>
                <a:cs typeface="Times New Roman" pitchFamily="18" charset="0"/>
              </a:rPr>
              <a:t>Умножаем скорость на время в секундах (12800*12*60), переводим в байты (делим на 8), переводим в килобайты (делим на 1024)</a:t>
            </a: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endParaRPr lang="ru-RU" sz="2400" dirty="0" smtClean="0">
              <a:latin typeface="Times New Roman" pitchFamily="18" charset="0"/>
              <a:cs typeface="Times New Roman" pitchFamily="18" charset="0"/>
            </a:endParaRPr>
          </a:p>
          <a:p>
            <a:pPr marL="457200"/>
            <a:r>
              <a:rPr lang="ru-RU" sz="2400" dirty="0" smtClean="0">
                <a:latin typeface="Times New Roman" pitchFamily="18" charset="0"/>
                <a:cs typeface="Times New Roman" pitchFamily="18" charset="0"/>
              </a:rPr>
              <a:t>Дробь сокращаем, затем считаем.</a:t>
            </a:r>
          </a:p>
          <a:p>
            <a:pPr>
              <a:spcBef>
                <a:spcPts val="1200"/>
              </a:spcBef>
            </a:pPr>
            <a:r>
              <a:rPr lang="ru-RU" sz="2400" dirty="0" smtClean="0">
                <a:latin typeface="Times New Roman" pitchFamily="18" charset="0"/>
                <a:cs typeface="Times New Roman" pitchFamily="18" charset="0"/>
              </a:rPr>
              <a:t>Ответ: 2</a:t>
            </a:r>
          </a:p>
        </p:txBody>
      </p:sp>
      <p:graphicFrame>
        <p:nvGraphicFramePr>
          <p:cNvPr id="6147" name="Object 3"/>
          <p:cNvGraphicFramePr>
            <a:graphicFrameLocks noChangeAspect="1"/>
          </p:cNvGraphicFramePr>
          <p:nvPr/>
        </p:nvGraphicFramePr>
        <p:xfrm>
          <a:off x="785786" y="4214818"/>
          <a:ext cx="7943850" cy="957262"/>
        </p:xfrm>
        <a:graphic>
          <a:graphicData uri="http://schemas.openxmlformats.org/presentationml/2006/ole">
            <p:oleObj spid="_x0000_s6147" name="Формула" r:id="rId3" imgW="3479760" imgH="4190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14290"/>
            <a:ext cx="8429684" cy="6740307"/>
          </a:xfrm>
          <a:prstGeom prst="rect">
            <a:avLst/>
          </a:prstGeom>
          <a:noFill/>
        </p:spPr>
        <p:txBody>
          <a:bodyPr wrap="square" rtlCol="0">
            <a:spAutoFit/>
          </a:bodyPr>
          <a:lstStyle/>
          <a:p>
            <a:pPr marL="457200" indent="-457200" algn="just"/>
            <a:r>
              <a:rPr lang="ru-RU" sz="2400" dirty="0" smtClean="0">
                <a:latin typeface="Times New Roman" pitchFamily="18" charset="0"/>
                <a:cs typeface="Times New Roman" pitchFamily="18" charset="0"/>
              </a:rPr>
              <a:t>4.2 Скорость передачи данных через канал связи равна 8192000 бит</a:t>
            </a:r>
            <a:r>
              <a:rPr lang="en-US" sz="2400" dirty="0" smtClean="0">
                <a:latin typeface="Times New Roman" pitchFamily="18" charset="0"/>
                <a:cs typeface="Times New Roman" pitchFamily="18" charset="0"/>
              </a:rPr>
              <a:t>/c. </a:t>
            </a:r>
            <a:r>
              <a:rPr lang="ru-RU" sz="2400" dirty="0" smtClean="0">
                <a:latin typeface="Times New Roman" pitchFamily="18" charset="0"/>
                <a:cs typeface="Times New Roman" pitchFamily="18" charset="0"/>
              </a:rPr>
              <a:t>Передача файла через данное соединение происходила 2 минуты. Определите размер файла в килобайтах.</a:t>
            </a:r>
          </a:p>
          <a:p>
            <a:pPr marL="457200" indent="-457200">
              <a:buAutoNum type="arabicParenR"/>
            </a:pPr>
            <a:r>
              <a:rPr lang="ru-RU" sz="2400" dirty="0" smtClean="0">
                <a:latin typeface="Times New Roman" pitchFamily="18" charset="0"/>
                <a:cs typeface="Times New Roman" pitchFamily="18" charset="0"/>
              </a:rPr>
              <a:t>120000	2) 960000	  3) 122880	4) 983040</a:t>
            </a:r>
          </a:p>
          <a:p>
            <a:pPr marL="457200" indent="-457200"/>
            <a:r>
              <a:rPr lang="ru-RU" sz="2400" dirty="0" smtClean="0"/>
              <a:t>Ответ: 1</a:t>
            </a:r>
          </a:p>
          <a:p>
            <a:pPr marL="457200" indent="-457200" algn="just"/>
            <a:r>
              <a:rPr lang="ru-RU" sz="2400" dirty="0" smtClean="0">
                <a:latin typeface="Times New Roman" pitchFamily="18" charset="0"/>
                <a:cs typeface="Times New Roman" pitchFamily="18" charset="0"/>
              </a:rPr>
              <a:t>4.3 Скорость передачи данных через канал связи равна 4096000 бит</a:t>
            </a:r>
            <a:r>
              <a:rPr lang="en-US" sz="2400" dirty="0" smtClean="0">
                <a:latin typeface="Times New Roman" pitchFamily="18" charset="0"/>
                <a:cs typeface="Times New Roman" pitchFamily="18" charset="0"/>
              </a:rPr>
              <a:t>/c. </a:t>
            </a:r>
            <a:r>
              <a:rPr lang="ru-RU" sz="2400" dirty="0" smtClean="0">
                <a:latin typeface="Times New Roman" pitchFamily="18" charset="0"/>
                <a:cs typeface="Times New Roman" pitchFamily="18" charset="0"/>
              </a:rPr>
              <a:t>Передача файла через данное соединение происходила 4 минуты. Определите размер файла в килобайтах.</a:t>
            </a:r>
          </a:p>
          <a:p>
            <a:pPr marL="457200" indent="-457200">
              <a:buAutoNum type="arabicParenR"/>
            </a:pPr>
            <a:r>
              <a:rPr lang="ru-RU" sz="2400" dirty="0" smtClean="0">
                <a:latin typeface="Times New Roman" pitchFamily="18" charset="0"/>
                <a:cs typeface="Times New Roman" pitchFamily="18" charset="0"/>
              </a:rPr>
              <a:t>960000 	2) 122880 	  3) 120000 	4) 983040</a:t>
            </a:r>
          </a:p>
          <a:p>
            <a:pPr marL="457200" indent="-457200"/>
            <a:r>
              <a:rPr lang="ru-RU" sz="2400" dirty="0" smtClean="0"/>
              <a:t>Ответ: 3</a:t>
            </a:r>
            <a:endParaRPr lang="ru-RU" sz="2400" dirty="0" smtClean="0">
              <a:latin typeface="Times New Roman" pitchFamily="18" charset="0"/>
              <a:cs typeface="Times New Roman" pitchFamily="18" charset="0"/>
            </a:endParaRPr>
          </a:p>
          <a:p>
            <a:pPr marL="457200" indent="-457200" algn="just"/>
            <a:r>
              <a:rPr lang="ru-RU" sz="2400" dirty="0" smtClean="0">
                <a:latin typeface="Times New Roman" pitchFamily="18" charset="0"/>
                <a:cs typeface="Times New Roman" pitchFamily="18" charset="0"/>
              </a:rPr>
              <a:t>4.4 Скорость передачи данных через модем равна 102400 бит</a:t>
            </a:r>
            <a:r>
              <a:rPr lang="en-US" sz="2400" dirty="0" smtClean="0">
                <a:latin typeface="Times New Roman" pitchFamily="18" charset="0"/>
                <a:cs typeface="Times New Roman" pitchFamily="18" charset="0"/>
              </a:rPr>
              <a:t>/c. </a:t>
            </a:r>
            <a:r>
              <a:rPr lang="ru-RU" sz="2400" dirty="0" smtClean="0">
                <a:latin typeface="Times New Roman" pitchFamily="18" charset="0"/>
                <a:cs typeface="Times New Roman" pitchFamily="18" charset="0"/>
              </a:rPr>
              <a:t>Передача файла через данное соединение происходила 8 минут. Определите размер файла в килобайтах.</a:t>
            </a:r>
          </a:p>
          <a:p>
            <a:pPr marL="457200" indent="-457200">
              <a:buAutoNum type="arabicParenR"/>
            </a:pPr>
            <a:r>
              <a:rPr lang="ru-RU" sz="2400" dirty="0" smtClean="0">
                <a:latin typeface="Times New Roman" pitchFamily="18" charset="0"/>
                <a:cs typeface="Times New Roman" pitchFamily="18" charset="0"/>
              </a:rPr>
              <a:t>49152	2) 6144	  3) 48000	4) 6000</a:t>
            </a:r>
          </a:p>
          <a:p>
            <a:pPr marL="457200" indent="-457200"/>
            <a:r>
              <a:rPr lang="ru-RU" sz="2400" dirty="0" smtClean="0"/>
              <a:t>Ответ: 4</a:t>
            </a: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up)">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up)">
                                      <p:cBhvr>
                                        <p:cTn id="12" dur="500"/>
                                        <p:tgtEl>
                                          <p:spTgt spid="2">
                                            <p:txEl>
                                              <p:pRg st="3" end="3"/>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up)">
                                      <p:cBhvr>
                                        <p:cTn id="15" dur="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wipe(up)">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up)">
                                      <p:cBhvr>
                                        <p:cTn id="25" dur="500"/>
                                        <p:tgtEl>
                                          <p:spTgt spid="2">
                                            <p:txEl>
                                              <p:pRg st="6" end="6"/>
                                            </p:txEl>
                                          </p:spTgt>
                                        </p:tgtEl>
                                      </p:cBhvr>
                                    </p:animEffect>
                                  </p:childTnLst>
                                </p:cTn>
                              </p:par>
                              <p:par>
                                <p:cTn id="26" presetID="22" presetClass="entr" presetSubtype="1"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up)">
                                      <p:cBhvr>
                                        <p:cTn id="28" dur="500"/>
                                        <p:tgtEl>
                                          <p:spTgt spid="2">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wipe(up)">
                                      <p:cBhvr>
                                        <p:cTn id="3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2272</Words>
  <Application>Microsoft Office PowerPoint</Application>
  <PresentationFormat>Экран (4:3)</PresentationFormat>
  <Paragraphs>424</Paragraphs>
  <Slides>39</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39</vt:i4>
      </vt:variant>
    </vt:vector>
  </HeadingPairs>
  <TitlesOfParts>
    <vt:vector size="41" baseType="lpstr">
      <vt:lpstr>Тема Office</vt:lpstr>
      <vt:lpstr>Формула</vt:lpstr>
      <vt:lpstr>Телекоммуникационные технологии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Задача B4 из демоверсии 2011</vt:lpstr>
      <vt:lpstr>Слайд 17</vt:lpstr>
      <vt:lpstr>Слайд 18</vt:lpstr>
      <vt:lpstr>Задача B12 из демоверсии 2013</vt:lpstr>
      <vt:lpstr>Задача B12 из демоверсии 2013</vt:lpstr>
      <vt:lpstr>Задача B12 из демоверсии 2014</vt:lpstr>
      <vt:lpstr>Слайд 22</vt:lpstr>
      <vt:lpstr>Слайд 23</vt:lpstr>
      <vt:lpstr>Слайд 24</vt:lpstr>
      <vt:lpstr>Слайд 25</vt:lpstr>
      <vt:lpstr>Задача B10 из демоверсии 2013</vt:lpstr>
      <vt:lpstr>Задача B10 из демоверсии 2013</vt:lpstr>
      <vt:lpstr>Задача B10 из демоверсии 2013</vt:lpstr>
      <vt:lpstr>Задача B10 из демоверсии 2014</vt:lpstr>
      <vt:lpstr>Слайд 30</vt:lpstr>
      <vt:lpstr>Слайд 31</vt:lpstr>
      <vt:lpstr>Слайд 32</vt:lpstr>
      <vt:lpstr>Слайд 33</vt:lpstr>
      <vt:lpstr>Слайд 34</vt:lpstr>
      <vt:lpstr>Слайд 35</vt:lpstr>
      <vt:lpstr>Задача B11 из демоверсии 2013</vt:lpstr>
      <vt:lpstr>Задача B11 из демоверсии 2013</vt:lpstr>
      <vt:lpstr>Задача B11 из демоверсии 2014</vt:lpstr>
      <vt:lpstr>Источники</vt:lpstr>
    </vt:vector>
  </TitlesOfParts>
  <Company>lizy144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Телекоммуникационные технологии</dc:title>
  <dc:creator>boga</dc:creator>
  <cp:lastModifiedBy>boga</cp:lastModifiedBy>
  <cp:revision>82</cp:revision>
  <dcterms:created xsi:type="dcterms:W3CDTF">2014-02-11T09:39:05Z</dcterms:created>
  <dcterms:modified xsi:type="dcterms:W3CDTF">2014-03-31T05:49:48Z</dcterms:modified>
</cp:coreProperties>
</file>