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DEF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РАЙОННОЕ МЕТОДИЧЕСКОЕ ОБЪЕДИНЕНИЕ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4294967295"/>
          </p:nvPr>
        </p:nvSpPr>
        <p:spPr>
          <a:xfrm>
            <a:off x="0" y="2286000"/>
            <a:ext cx="8305800" cy="114300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12800" b="1" dirty="0" smtClean="0">
                <a:solidFill>
                  <a:srgbClr val="002060"/>
                </a:solidFill>
              </a:rPr>
              <a:t>Формирование ключевых компетентностей</a:t>
            </a:r>
            <a:endParaRPr lang="ru-RU" sz="128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12800" b="1" dirty="0" smtClean="0">
                <a:solidFill>
                  <a:srgbClr val="002060"/>
                </a:solidFill>
              </a:rPr>
              <a:t>на уроках истории и обществознания</a:t>
            </a:r>
          </a:p>
          <a:p>
            <a:endParaRPr lang="ru-RU" sz="12800" b="1" dirty="0" smtClean="0">
              <a:solidFill>
                <a:srgbClr val="002060"/>
              </a:solidFill>
            </a:endParaRPr>
          </a:p>
          <a:p>
            <a:endParaRPr lang="ru-RU" sz="36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11200" b="1" dirty="0" smtClean="0">
                <a:solidFill>
                  <a:srgbClr val="002060"/>
                </a:solidFill>
              </a:rPr>
              <a:t>Учитель истории и обществознания</a:t>
            </a:r>
          </a:p>
          <a:p>
            <a:pPr algn="ctr">
              <a:buNone/>
            </a:pPr>
            <a:r>
              <a:rPr lang="ru-RU" sz="11200" b="1" dirty="0" smtClean="0">
                <a:solidFill>
                  <a:srgbClr val="002060"/>
                </a:solidFill>
              </a:rPr>
              <a:t>Валекжанина Раиса Григорьевна</a:t>
            </a:r>
          </a:p>
          <a:p>
            <a:pPr algn="ctr">
              <a:buNone/>
            </a:pPr>
            <a:r>
              <a:rPr lang="ru-RU" sz="11200" b="1" dirty="0" smtClean="0">
                <a:solidFill>
                  <a:srgbClr val="002060"/>
                </a:solidFill>
              </a:rPr>
              <a:t>МКОУ СОШ № 17 р.п. Юрты</a:t>
            </a:r>
            <a:endParaRPr lang="ru-RU" sz="11200" dirty="0" smtClean="0">
              <a:solidFill>
                <a:srgbClr val="002060"/>
              </a:solidFill>
            </a:endParaRPr>
          </a:p>
          <a:p>
            <a:pPr algn="ctr"/>
            <a:endParaRPr lang="ru-RU" sz="11200" dirty="0">
              <a:solidFill>
                <a:srgbClr val="002060"/>
              </a:solidFill>
            </a:endParaRPr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4429132"/>
            <a:ext cx="2357422" cy="229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4124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«Коррупционная власть»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714356"/>
            <a:ext cx="91440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000" u="sng" dirty="0" smtClean="0">
                <a:latin typeface="Arial" pitchFamily="34" charset="0"/>
                <a:ea typeface="Times New Roman" pitchFamily="18" charset="0"/>
              </a:rPr>
              <a:t>П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ервый этап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поставлена проблема : «Реальность или утопия власть без  коррупции?».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В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торой этап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работая  с документами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видеоблогом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президента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 группах,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2000" u="sng" dirty="0" smtClean="0">
                <a:latin typeface="Arial" pitchFamily="34" charset="0"/>
                <a:ea typeface="Times New Roman" pitchFamily="18" charset="0"/>
              </a:rPr>
              <a:t>Т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ретий этап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соотнесение своей деятельности с деятельностью других групп,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Ч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етвертый этап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- происходит развитие созидательной активности в условиях группового взаимодействия и обучения - каждая группа отчитывается и расширяет знания других.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Пятый этап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- рефлексия.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Процесс усвоения знаний данной технологии можно представить в виде цепочки: восприятие, осмысление, понимание, закрепление, применение, обобщение.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rgbClr val="C00000"/>
              </a:solidFill>
              <a:latin typeface="Arial" pitchFamily="34" charset="0"/>
              <a:ea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2060"/>
                </a:solidFill>
              </a:rPr>
              <a:t>  </a:t>
            </a:r>
            <a:r>
              <a:rPr lang="ru-RU" sz="2000" b="1" dirty="0" smtClean="0">
                <a:solidFill>
                  <a:srgbClr val="002060"/>
                </a:solidFill>
              </a:rPr>
              <a:t>      </a:t>
            </a:r>
            <a:r>
              <a:rPr lang="ru-RU" sz="2000" b="1" dirty="0" smtClean="0">
                <a:solidFill>
                  <a:srgbClr val="002060"/>
                </a:solidFill>
              </a:rPr>
              <a:t>Учащиеся отмечают, что благодаря таким занятиям "научились выступать публично", "дискутировать", "быстро думать", "вспоминать то, что, кажется совсем не знали".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7143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технология дебатов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714356"/>
            <a:ext cx="86439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Смысл дебатов - убедить в правоте своей точки зрения, путем приведения аргументов и </a:t>
            </a:r>
            <a:r>
              <a:rPr lang="ru-RU" dirty="0" err="1" smtClean="0"/>
              <a:t>контраргуменов</a:t>
            </a:r>
            <a:r>
              <a:rPr lang="ru-RU" dirty="0" smtClean="0"/>
              <a:t>, основанную на документах, фактах, мнении специалистов (класс делится на группы, каждая группа подбирает свои аргументы ).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714488"/>
          <a:ext cx="8429684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2148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Аргументы «за»: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2DD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Аргументы «против»:</a:t>
                      </a:r>
                      <a:endParaRPr lang="ru-RU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Нападение Германии на СССР было неожиданным для большинства населения страны (заключен пакт о ненападении, подписаны торговые соглашения).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 Нападение Германии застало врасплох большинство дивизий и полков приграничных военных округов (в мае приграничное войска были выведены в летние лагеря, авиация не была рассредоточена по полевым аэродромам).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Руководству СССР было известно о планах нападения Германии на ,   Советский Союз(оно считало, что нападение произойдет только после победы над Англией, регулярно поступали сообщения о готовящемся нападении от внешней разведки).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В СССР шла подготовка к войне с Германией (возрос бюджет военной отрасли; ужесточилась трудовая дисциплина на предприятиях; велась разработка и налаживался выпуск нового вооружения).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6072206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      В конце урока или домой дать работу на оценку дебатам, т.е. высказать свою точку зрения письменно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Темы дебатов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1357298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1.Ведущая роль варягов в становлении древнерусского государства.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2.Реформы Петра Великого имели отрицательные последствия.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3.Пакт Молотова-Риббентропа является преступлением сталинского режима.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4.Февральская революция в России была неизбежной и др.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    технология </a:t>
            </a:r>
            <a:r>
              <a:rPr lang="ru-RU" i="1" dirty="0" smtClean="0">
                <a:solidFill>
                  <a:srgbClr val="C00000"/>
                </a:solidFill>
              </a:rPr>
              <a:t>«развития критического мышления»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на тему: «Столыпин - герой или злодей?»</a:t>
            </a:r>
            <a:endParaRPr lang="ru-RU" dirty="0"/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285720" y="1643050"/>
            <a:ext cx="885828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В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ее основе лежит дидактический цикл- «вызов-осмысление-рефлексия». В результате проведения урока обучающиеся смогут дать собственную оценку личности Столыпина на основе систематизации материала, связанного с его деятельностью; провести рефлексию результатов индивидуальной и групповой деятельности на уроке; составить модель изучения деятельности выдающихся государственных и политических лидеров. После этого- написание эссе по истории не составит большого труда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Технология критического мышления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1" y="1428736"/>
            <a:ext cx="892971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данной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технологии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провожу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целые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уроки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использую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отдельные приемы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857496"/>
            <a:ext cx="81439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sz="3600" dirty="0" smtClean="0"/>
              <a:t>Стадия </a:t>
            </a:r>
            <a:r>
              <a:rPr lang="ru-RU" sz="3600" dirty="0" smtClean="0"/>
              <a:t>"вызова" направлена на вызов у учащихся уже имеющихся знаний по изучаемому вопросу, мотивацию к дальнейшей работе. </a:t>
            </a:r>
            <a:endParaRPr lang="ru-RU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Прием "</a:t>
            </a:r>
            <a:r>
              <a:rPr lang="ru-RU" i="1" dirty="0" err="1" smtClean="0">
                <a:solidFill>
                  <a:srgbClr val="002060"/>
                </a:solidFill>
              </a:rPr>
              <a:t>верные-неверные</a:t>
            </a:r>
            <a:r>
              <a:rPr lang="ru-RU" i="1" dirty="0" smtClean="0">
                <a:solidFill>
                  <a:srgbClr val="002060"/>
                </a:solidFill>
              </a:rPr>
              <a:t> утверждения</a:t>
            </a:r>
            <a:r>
              <a:rPr lang="ru-RU" dirty="0" smtClean="0">
                <a:solidFill>
                  <a:srgbClr val="002060"/>
                </a:solidFill>
              </a:rPr>
              <a:t>".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1214422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брака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была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принцесса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София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Августа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Фредерика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Ангальт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Цербская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Священник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ее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матери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сказал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 "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Вашу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дочь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ожидает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великое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будущее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вижу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ее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лбу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3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короны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";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была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племянницей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Петра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Екатерина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отомстила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Румянцеву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что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хотел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присягать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бабе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Любила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своего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мужа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была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счастлива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браке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428596" y="4857760"/>
            <a:ext cx="850112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 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стадии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осмысления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учащиеся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работают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новой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информацией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делая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полях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пометки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"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v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" -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уже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знаю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, "+" -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новая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информация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, "?" -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понял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есть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вопросы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основе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данной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маркировки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можно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составить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таблицу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2060"/>
                </a:solidFill>
              </a:rPr>
              <a:t>Прием "чтение с остановками</a:t>
            </a:r>
            <a:r>
              <a:rPr lang="ru-RU" dirty="0" smtClean="0">
                <a:solidFill>
                  <a:srgbClr val="002060"/>
                </a:solidFill>
              </a:rPr>
              <a:t>"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14282" y="1285860"/>
            <a:ext cx="8715436" cy="378565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Ты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кто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? -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спросил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шофер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Я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внук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деда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Момуна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дед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-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сын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сыновей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Рогатой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матери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оленихи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Кто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тебе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это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сказал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? -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удивился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шофер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Дедушка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сказал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тебя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разве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никто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учил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запоминать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имена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семерых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предков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?-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спросил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мальчик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Шофер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знал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только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своего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отца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прадеда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Никто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учил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зачем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-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Дед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говорит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...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i="1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400" b="1" i="1" dirty="0" smtClean="0">
                <a:latin typeface="Arial" pitchFamily="34" charset="0"/>
                <a:ea typeface="Times New Roman" pitchFamily="18" charset="0"/>
              </a:rPr>
              <a:t>                                                 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(Ч. Айтматов)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5000636"/>
            <a:ext cx="80010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 А что говорит дед, учащиеся предполагали сами. 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002060"/>
                </a:solidFill>
              </a:rPr>
              <a:t>прием "плюс-минус-вопрос"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928802"/>
            <a:ext cx="835824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По итогам можно составить таблицу. Часто в результате заполнения таблицы появляются две противоположные точки зрения на личность или событие. Например, на личность Бориса Годунова.</a:t>
            </a:r>
            <a:endParaRPr lang="ru-RU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9720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На стадии </a:t>
            </a:r>
            <a:r>
              <a:rPr lang="ru-RU" i="1" dirty="0" smtClean="0">
                <a:solidFill>
                  <a:srgbClr val="C00000"/>
                </a:solidFill>
              </a:rPr>
              <a:t>рефлексии</a:t>
            </a:r>
            <a:r>
              <a:rPr lang="ru-RU" dirty="0" smtClean="0"/>
              <a:t> необходимо вернуться к заданным вопросам, предположениям. Если не на все вопросы ответили на уроке, предлагается самим учащимся посмотреть дополнительную литературу. По обществознанию рефлексивный этап часто заканчивается написанием эссе.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428596" y="928670"/>
            <a:ext cx="8429684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Таким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образом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образовательные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технологи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и 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востребованы современным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обществом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прочных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знаниях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мечтает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каждый человек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но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добиться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их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только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заучиванием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практически невозможно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их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нужно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пропустить»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через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эмоции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через осознание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их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ценности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значимости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Ключевые компетенции у учащихся: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1785926"/>
            <a:ext cx="8358246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2381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готовность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разрешению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проблем,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2381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технологическая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компетентность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238125" algn="l"/>
              </a:tabLst>
            </a:pPr>
            <a:r>
              <a:rPr lang="ru-RU" sz="2800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готовность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самообразованию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2381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готовность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использованию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информационных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ресурсов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2381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готовность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социальному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взаимодействию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2381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коммуникативная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компетентность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285728"/>
            <a:ext cx="900115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Чтобы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образовательный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процесс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был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успешным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, творческим  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педагог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сам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должен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быть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смотивирован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 непрерывное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образование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критическое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мышление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активное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осмысление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себя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окружающего мира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иметь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определенные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личностные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качества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: 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волю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ответственность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потребность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 саморазвитии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готовность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самоанализу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рефлексии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Развить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нужные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качества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получить необходимые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знания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педагогу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позволяет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проектирование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самообразовательной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деятельности</a:t>
            </a: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3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2757486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Спасибо за внимание и творческих успехов!</a:t>
            </a:r>
            <a:endParaRPr lang="ru-RU" sz="6000" dirty="0"/>
          </a:p>
        </p:txBody>
      </p:sp>
      <p:pic>
        <p:nvPicPr>
          <p:cNvPr id="3" name="Picture 4" descr="SUPER0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572264" y="1571612"/>
            <a:ext cx="2571736" cy="5068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Содержание ключевых </a:t>
            </a:r>
            <a:r>
              <a:rPr lang="ru-RU" sz="3200" dirty="0" smtClean="0">
                <a:solidFill>
                  <a:srgbClr val="002060"/>
                </a:solidFill>
              </a:rPr>
              <a:t>компетенций</a:t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раскрывается следующим образом:</a:t>
            </a:r>
            <a:br>
              <a:rPr lang="ru-RU" sz="3200" dirty="0" smtClean="0">
                <a:solidFill>
                  <a:srgbClr val="002060"/>
                </a:solidFill>
              </a:rPr>
            </a:b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1357298"/>
            <a:ext cx="892971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Arial" pitchFamily="34" charset="0"/>
                <a:ea typeface="Times New Roman" pitchFamily="18" charset="0"/>
              </a:rPr>
              <a:t>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Готовность к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разрешению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проблем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Б)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Технологическая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компетенция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В)  Готовность к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самообр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азо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ванию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Г)  Готовность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использованию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информационных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ресурсов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Д)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Готовность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социальному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взаимодействию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Е) Коммуникативная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компетенция.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52400"/>
            <a:ext cx="840108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Для формирования основных компетенций у учащихся необходимо применять на уроках следующие задания и моделировать следующие ситуации: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14282" y="1357298"/>
            <a:ext cx="878687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Аргументация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одной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спорных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версий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фактами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исторических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иных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документов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Организация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имитационных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игр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дискуссионным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вопросам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«научная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конференция»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«дебаты»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Проведение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социологических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опросов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выявления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аргументированных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мнений представителей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разных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поколений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россиян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спорным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вопросам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обществознания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представление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результатов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опросов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виде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диаграмм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коллажей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Подготовка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эссе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спорным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вопросам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обществознания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Обучаясь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написанию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эссе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школьники учатся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представлять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собственную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точку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зрения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позицию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отношение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раскрытии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проблемы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аргументировать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свою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позицию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достоверными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фактами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опираться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мнения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авторитетных исследователей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предъявлять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обоснованное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несогласие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5.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Подготовка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исследовательских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работ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научно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практическим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конференциям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изменения в системе историко-обществоведческого образования: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42844" y="1428736"/>
            <a:ext cx="871543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произошел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отказ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формационного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подхода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внедрение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образовательный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процесс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учебно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методических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комплектов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основанных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цивилизационном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культурологическом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антропологическом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подходах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возросло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значение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историко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обществоведческого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образования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как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средства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гражданского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 нравственно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патриотического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образования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усилено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внимания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изучению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духовной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жизни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общества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человека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истории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вместо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приоритетного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изучения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социально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экономической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истории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Признаки педагогических технологий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14282" y="1285860"/>
            <a:ext cx="864396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1. 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основе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каждой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педагогической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технологии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лежит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методологическая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позиция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автора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Каждая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технология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это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жесткий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алгоритм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педагогических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действий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операций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основе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процесса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-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взаимодействие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педагога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учащихся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Обязательной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частью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любой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технологии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является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рефлексия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4" descr="pro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4276725"/>
            <a:ext cx="19431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Современные образовательные технологии: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928802"/>
            <a:ext cx="85725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400" dirty="0" smtClean="0"/>
              <a:t>проблемное обучение, </a:t>
            </a:r>
          </a:p>
          <a:p>
            <a:pPr>
              <a:buFont typeface="Wingdings" pitchFamily="2" charset="2"/>
              <a:buChar char="ü"/>
            </a:pPr>
            <a:r>
              <a:rPr lang="ru-RU" sz="4400" dirty="0" smtClean="0"/>
              <a:t>педагогические мастерские, </a:t>
            </a:r>
          </a:p>
          <a:p>
            <a:pPr>
              <a:buFont typeface="Wingdings" pitchFamily="2" charset="2"/>
              <a:buChar char="ü"/>
            </a:pPr>
            <a:r>
              <a:rPr lang="ru-RU" sz="4400" dirty="0" smtClean="0"/>
              <a:t>критическое мышление, </a:t>
            </a:r>
          </a:p>
          <a:p>
            <a:pPr>
              <a:buFont typeface="Wingdings" pitchFamily="2" charset="2"/>
              <a:buChar char="ü"/>
            </a:pPr>
            <a:r>
              <a:rPr lang="ru-RU" sz="4400" dirty="0" smtClean="0"/>
              <a:t>проектные методы обучения,</a:t>
            </a:r>
          </a:p>
          <a:p>
            <a:pPr>
              <a:buFont typeface="Wingdings" pitchFamily="2" charset="2"/>
              <a:buChar char="ü"/>
            </a:pPr>
            <a:r>
              <a:rPr lang="ru-RU" sz="4400" dirty="0" smtClean="0"/>
              <a:t> ИКТ, </a:t>
            </a:r>
          </a:p>
          <a:p>
            <a:pPr>
              <a:buFont typeface="Wingdings" pitchFamily="2" charset="2"/>
              <a:buChar char="ü"/>
            </a:pPr>
            <a:r>
              <a:rPr lang="ru-RU" sz="4400" dirty="0" smtClean="0"/>
              <a:t>дебаты</a:t>
            </a:r>
            <a:endParaRPr lang="ru-RU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14282" y="1000108"/>
            <a:ext cx="864399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Проектная деятельность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 образовательном процессе гложет быть реализована в виде длительных проектов в деятельности учащихся по таким темам как: «Искусство», «Личность в истории», «Культура», «Первые русские князья» и др.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3614742"/>
          </a:xfrm>
        </p:spPr>
        <p:txBody>
          <a:bodyPr>
            <a:noAutofit/>
          </a:bodyPr>
          <a:lstStyle/>
          <a:p>
            <a:pPr algn="ctr"/>
            <a:r>
              <a:rPr lang="ru-RU" sz="4800" i="1" dirty="0" smtClean="0">
                <a:solidFill>
                  <a:srgbClr val="002060"/>
                </a:solidFill>
              </a:rPr>
              <a:t>педагогическая технология </a:t>
            </a:r>
            <a:r>
              <a:rPr lang="ru-RU" sz="4800" i="1" dirty="0" smtClean="0"/>
              <a:t>мастерских</a:t>
            </a:r>
            <a:r>
              <a:rPr lang="ru-RU" sz="4800" dirty="0" smtClean="0"/>
              <a:t>    предполагает групповую и коллективную творческую деятельность</a:t>
            </a:r>
            <a:endParaRPr lang="ru-RU" sz="4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86</TotalTime>
  <Words>1238</Words>
  <PresentationFormat>Экран (4:3)</PresentationFormat>
  <Paragraphs>102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РАЙОННОЕ МЕТОДИЧЕСКОЕ ОБЪЕДИНЕНИЕ</vt:lpstr>
      <vt:lpstr>Ключевые компетенции у учащихся:</vt:lpstr>
      <vt:lpstr>Содержание ключевых компетенций  раскрывается следующим образом: </vt:lpstr>
      <vt:lpstr>Для формирования основных компетенций у учащихся необходимо применять на уроках следующие задания и моделировать следующие ситуации:</vt:lpstr>
      <vt:lpstr> изменения в системе историко-обществоведческого образования:</vt:lpstr>
      <vt:lpstr>Признаки педагогических технологий:</vt:lpstr>
      <vt:lpstr>Современные образовательные технологии:</vt:lpstr>
      <vt:lpstr>Слайд 8</vt:lpstr>
      <vt:lpstr>педагогическая технология мастерских    предполагает групповую и коллективную творческую деятельность</vt:lpstr>
      <vt:lpstr>«Коррупционная власть»</vt:lpstr>
      <vt:lpstr>технология дебатов</vt:lpstr>
      <vt:lpstr>Темы дебатов</vt:lpstr>
      <vt:lpstr>    технология «развития критического мышления» на тему: «Столыпин - герой или злодей?»</vt:lpstr>
      <vt:lpstr>Технология критического мышления</vt:lpstr>
      <vt:lpstr>Прием "верные-неверные утверждения".</vt:lpstr>
      <vt:lpstr>Прием "чтение с остановками"</vt:lpstr>
      <vt:lpstr>прием "плюс-минус-вопрос"</vt:lpstr>
      <vt:lpstr>   На стадии рефлексии необходимо вернуться к заданным вопросам, предположениям. Если не на все вопросы ответили на уроке, предлагается самим учащимся посмотреть дополнительную литературу. По обществознанию рефлексивный этап часто заканчивается написанием эссе.</vt:lpstr>
      <vt:lpstr>Слайд 19</vt:lpstr>
      <vt:lpstr>Слайд 20</vt:lpstr>
      <vt:lpstr>Спасибо за внимание и творческих успехов!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РАЙОННОЕ МЕТОДИЧЕСКОЕ ОБЪЕДИНЕНИЕ</dc:title>
  <cp:lastModifiedBy>Admin</cp:lastModifiedBy>
  <cp:revision>10</cp:revision>
  <dcterms:modified xsi:type="dcterms:W3CDTF">2013-03-20T06:51:08Z</dcterms:modified>
</cp:coreProperties>
</file>