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2" r:id="rId2"/>
    <p:sldMasterId id="2147483798" r:id="rId3"/>
  </p:sldMasterIdLst>
  <p:notesMasterIdLst>
    <p:notesMasterId r:id="rId21"/>
  </p:notesMasterIdLst>
  <p:sldIdLst>
    <p:sldId id="257" r:id="rId4"/>
    <p:sldId id="278" r:id="rId5"/>
    <p:sldId id="258" r:id="rId6"/>
    <p:sldId id="259" r:id="rId7"/>
    <p:sldId id="260" r:id="rId8"/>
    <p:sldId id="261" r:id="rId9"/>
    <p:sldId id="266" r:id="rId10"/>
    <p:sldId id="267" r:id="rId11"/>
    <p:sldId id="269" r:id="rId12"/>
    <p:sldId id="270" r:id="rId13"/>
    <p:sldId id="275" r:id="rId14"/>
    <p:sldId id="273" r:id="rId15"/>
    <p:sldId id="271" r:id="rId16"/>
    <p:sldId id="272" r:id="rId17"/>
    <p:sldId id="277" r:id="rId18"/>
    <p:sldId id="276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задание 1</c:v>
                </c:pt>
                <c:pt idx="1">
                  <c:v>задание 2</c:v>
                </c:pt>
                <c:pt idx="2">
                  <c:v>задание 3</c:v>
                </c:pt>
                <c:pt idx="3">
                  <c:v>задание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</c:v>
                </c:pt>
                <c:pt idx="1">
                  <c:v>15</c:v>
                </c:pt>
                <c:pt idx="2">
                  <c:v>20</c:v>
                </c:pt>
                <c:pt idx="3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верно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задание 1</c:v>
                </c:pt>
                <c:pt idx="1">
                  <c:v>задание 2</c:v>
                </c:pt>
                <c:pt idx="2">
                  <c:v>задание 3</c:v>
                </c:pt>
                <c:pt idx="3">
                  <c:v>задание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9</c:v>
                </c:pt>
                <c:pt idx="2">
                  <c:v>4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082176"/>
        <c:axId val="98931456"/>
      </c:barChart>
      <c:catAx>
        <c:axId val="140082176"/>
        <c:scaling>
          <c:orientation val="minMax"/>
        </c:scaling>
        <c:delete val="0"/>
        <c:axPos val="b"/>
        <c:majorTickMark val="out"/>
        <c:minorTickMark val="none"/>
        <c:tickLblPos val="nextTo"/>
        <c:crossAx val="98931456"/>
        <c:crosses val="autoZero"/>
        <c:auto val="1"/>
        <c:lblAlgn val="ctr"/>
        <c:lblOffset val="100"/>
        <c:noMultiLvlLbl val="0"/>
      </c:catAx>
      <c:valAx>
        <c:axId val="98931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00821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обучающихся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оценка 5</c:v>
                </c:pt>
                <c:pt idx="1">
                  <c:v>оценка 4</c:v>
                </c:pt>
                <c:pt idx="2">
                  <c:v>оценка 3</c:v>
                </c:pt>
                <c:pt idx="3">
                  <c:v>оценка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15</c:v>
                </c:pt>
                <c:pt idx="2">
                  <c:v>5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9809408"/>
        <c:axId val="189810944"/>
      </c:barChart>
      <c:catAx>
        <c:axId val="189809408"/>
        <c:scaling>
          <c:orientation val="minMax"/>
        </c:scaling>
        <c:delete val="0"/>
        <c:axPos val="b"/>
        <c:majorTickMark val="out"/>
        <c:minorTickMark val="none"/>
        <c:tickLblPos val="nextTo"/>
        <c:crossAx val="189810944"/>
        <c:crosses val="autoZero"/>
        <c:auto val="1"/>
        <c:lblAlgn val="ctr"/>
        <c:lblOffset val="100"/>
        <c:noMultiLvlLbl val="0"/>
      </c:catAx>
      <c:valAx>
        <c:axId val="189810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98094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B5BE3-F86B-4016-8443-B80ECBFAB960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58AFD-FB6A-4DF6-BCAD-310CD85D3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462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FFF0BB-CACB-4F25-97F1-F5904237FC47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5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grpSp>
            <p:nvGrpSpPr>
              <p:cNvPr id="16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18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9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0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1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2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3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4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5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6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7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8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9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0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1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2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3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5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6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7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8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9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0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1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2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3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4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5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6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7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8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9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0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1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2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3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4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5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6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7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8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9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0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1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2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3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4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5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6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7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8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</p:grpSp>
          <p:sp>
            <p:nvSpPr>
              <p:cNvPr id="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  <p:grpSp>
          <p:nvGrpSpPr>
            <p:cNvPr id="6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11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2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3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4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  <p:grpSp>
          <p:nvGrpSpPr>
            <p:cNvPr id="7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8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9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0" name="Arc 66"/>
              <p:cNvSpPr>
                <a:spLocks/>
              </p:cNvSpPr>
              <p:nvPr/>
            </p:nvSpPr>
            <p:spPr bwMode="ltGray">
              <a:xfrm rot="5400000">
                <a:off x="5097" y="3347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</p:grpSp>
      <p:sp>
        <p:nvSpPr>
          <p:cNvPr id="35907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908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DA2DD-6068-4FBC-A4CC-EF9D312EA7F1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13C99-20E5-432F-8200-D39C07C50E68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235114"/>
      </p:ext>
    </p:extLst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E6322-D47D-4757-A087-190DA9A45A80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DD3EF-7E89-4A4C-B5C5-60773FE716AD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656327"/>
      </p:ext>
    </p:extLst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D300A-BF91-4A82-AD34-8E02F17708EC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145A3-1CB4-423E-8064-ABEB997D6CEB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76208"/>
      </p:ext>
    </p:extLst>
  </p:cSld>
  <p:clrMapOvr>
    <a:masterClrMapping/>
  </p:clrMapOvr>
  <p:transition spd="med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8CC43-773C-4908-B961-356FD10D2593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323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 dirty="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 dirty="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Times New Roman" pitchFamily="18" charset="0"/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60901B7-63D4-4A9F-A993-02B41D37AFA2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4F81BD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A1EB30A-2181-42F9-8AB7-9CAFF1D5D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066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F9FA6-A430-463E-923C-C096E54729C2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C238E-E9B0-436B-94AE-A5818BB638F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154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A0CACD-5933-414C-A4C6-1D2EF38930C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9DD674-9E64-4612-A70B-04C50F7FC10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17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0CEA6-0FB2-41FE-BCB8-0512F844E545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C135D-BA1F-48C4-9900-7B6323A7E83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502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A2DC18-0299-489B-A162-CC4E8CE2AA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78ACD2-4C97-4F1E-A261-C40CD1DCDD7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166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65954-76E4-4A67-8A51-79578494A6D7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5742F-30DE-4DA6-AAF9-58ADED2DC6F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231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3A126-14FE-4E2E-BE96-DBAEB00E66A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3D98B-7444-41BF-B317-60AC9DC0FBF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742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334AC-B303-4A59-BF8A-764FEA9D9C75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74617-AD28-477B-A024-902F18F0C1B6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359849"/>
      </p:ext>
    </p:extLst>
  </p:cSld>
  <p:clrMapOvr>
    <a:masterClrMapping/>
  </p:clrMapOvr>
  <p:transition spd="med"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DB4652-1BA7-4A0E-B962-8AE146D26A7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E81709-1FD0-4B59-ABC4-7605B5AD2F4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160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0F3CD8D-8311-46EC-9B73-1BF5EC5B368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D6BA8F3-6750-4303-A032-7BBE878C7B7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180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03746-E6DF-4669-AAA8-095C83AF9D8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F413-03FF-4087-9990-38EA8F74A88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776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19BD-74AF-4EE2-AE78-D687D3E5531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D360B-BDEA-4C8C-96E2-D7B65A55515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60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5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grpSp>
            <p:nvGrpSpPr>
              <p:cNvPr id="16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18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9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0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1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2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3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4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5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6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7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8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29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0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1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2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3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5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6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7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8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9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0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1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2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3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4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5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6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7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8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49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0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1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2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3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4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5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6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7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8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59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0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1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2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3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4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5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6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7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68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</p:grpSp>
          <p:sp>
            <p:nvSpPr>
              <p:cNvPr id="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  <p:grpSp>
          <p:nvGrpSpPr>
            <p:cNvPr id="6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11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2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3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4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  <p:grpSp>
          <p:nvGrpSpPr>
            <p:cNvPr id="7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8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9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10" name="Arc 66"/>
              <p:cNvSpPr>
                <a:spLocks/>
              </p:cNvSpPr>
              <p:nvPr/>
            </p:nvSpPr>
            <p:spPr bwMode="ltGray">
              <a:xfrm rot="5400000">
                <a:off x="5097" y="3347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</p:grpSp>
      <p:sp>
        <p:nvSpPr>
          <p:cNvPr id="35907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908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DA2DD-6068-4FBC-A4CC-EF9D312EA7F1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13C99-20E5-432F-8200-D39C07C50E68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477370"/>
      </p:ext>
    </p:extLst>
  </p:cSld>
  <p:clrMapOvr>
    <a:masterClrMapping/>
  </p:clrMapOvr>
  <p:transition spd="med">
    <p:newsfla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334AC-B303-4A59-BF8A-764FEA9D9C75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74617-AD28-477B-A024-902F18F0C1B6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51924"/>
      </p:ext>
    </p:extLst>
  </p:cSld>
  <p:clrMapOvr>
    <a:masterClrMapping/>
  </p:clrMapOvr>
  <p:transition spd="med">
    <p:newsfla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C8B85-FDA0-4800-999A-E9F04F6E5D77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BBB57-0975-4C43-B1A3-D293BDA7D6DC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449395"/>
      </p:ext>
    </p:extLst>
  </p:cSld>
  <p:clrMapOvr>
    <a:masterClrMapping/>
  </p:clrMapOvr>
  <p:transition spd="med">
    <p:newsfla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37868-28DB-427F-AFC3-56158D4C66C2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885C5-E7F2-459E-A77C-C25408529828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122520"/>
      </p:ext>
    </p:extLst>
  </p:cSld>
  <p:clrMapOvr>
    <a:masterClrMapping/>
  </p:clrMapOvr>
  <p:transition spd="med">
    <p:newsfla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FB280-641F-4FD2-BF01-DE314242D7B3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8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9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6CFE2-3676-412E-B52B-D1A11DA6AA94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860949"/>
      </p:ext>
    </p:extLst>
  </p:cSld>
  <p:clrMapOvr>
    <a:masterClrMapping/>
  </p:clrMapOvr>
  <p:transition spd="med">
    <p:newsfla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CBC68-E9C3-41E2-8531-B1E91F4B475D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56D23-CDDD-4686-B926-AD250F134790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504264"/>
      </p:ext>
    </p:extLst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C8B85-FDA0-4800-999A-E9F04F6E5D77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BBB57-0975-4C43-B1A3-D293BDA7D6DC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668805"/>
      </p:ext>
    </p:extLst>
  </p:cSld>
  <p:clrMapOvr>
    <a:masterClrMapping/>
  </p:clrMapOvr>
  <p:transition spd="med">
    <p:newsfla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96FAD-4941-4D1D-A0A3-2B5939790C94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69F09-1E59-4E4D-90BD-A9570C87F215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47145"/>
      </p:ext>
    </p:extLst>
  </p:cSld>
  <p:clrMapOvr>
    <a:masterClrMapping/>
  </p:clrMapOvr>
  <p:transition spd="med">
    <p:newsfla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A12D4-1173-4233-A016-D84677F21DF2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E9C41-2440-4928-AB01-280479EBF7A7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895833"/>
      </p:ext>
    </p:extLst>
  </p:cSld>
  <p:clrMapOvr>
    <a:masterClrMapping/>
  </p:clrMapOvr>
  <p:transition spd="med">
    <p:newsfla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15714-E4DF-47E7-8AA7-978C31D61244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733B1-3356-4FC9-B91D-722E50C7BE16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798163"/>
      </p:ext>
    </p:extLst>
  </p:cSld>
  <p:clrMapOvr>
    <a:masterClrMapping/>
  </p:clrMapOvr>
  <p:transition spd="med">
    <p:newsfla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E6322-D47D-4757-A087-190DA9A45A80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DD3EF-7E89-4A4C-B5C5-60773FE716AD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22562"/>
      </p:ext>
    </p:extLst>
  </p:cSld>
  <p:clrMapOvr>
    <a:masterClrMapping/>
  </p:clrMapOvr>
  <p:transition spd="med">
    <p:newsfla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D300A-BF91-4A82-AD34-8E02F17708EC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145A3-1CB4-423E-8064-ABEB997D6CEB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91798"/>
      </p:ext>
    </p:extLst>
  </p:cSld>
  <p:clrMapOvr>
    <a:masterClrMapping/>
  </p:clrMapOvr>
  <p:transition spd="med">
    <p:newsfla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8CC43-773C-4908-B961-356FD10D2593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891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37868-28DB-427F-AFC3-56158D4C66C2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885C5-E7F2-459E-A77C-C25408529828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23308"/>
      </p:ext>
    </p:extLst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FB280-641F-4FD2-BF01-DE314242D7B3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8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9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6CFE2-3676-412E-B52B-D1A11DA6AA94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244632"/>
      </p:ext>
    </p:extLst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CBC68-E9C3-41E2-8531-B1E91F4B475D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56D23-CDDD-4686-B926-AD250F134790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12939"/>
      </p:ext>
    </p:extLst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96FAD-4941-4D1D-A0A3-2B5939790C94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69F09-1E59-4E4D-90BD-A9570C87F215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034928"/>
      </p:ext>
    </p:extLst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A12D4-1173-4233-A016-D84677F21DF2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E9C41-2440-4928-AB01-280479EBF7A7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75494"/>
      </p:ext>
    </p:extLst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15714-E4DF-47E7-8AA7-978C31D61244}" type="datetime1">
              <a:rPr lang="ru-RU">
                <a:solidFill>
                  <a:srgbClr val="40458C"/>
                </a:solidFill>
              </a:rPr>
              <a:pPr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733B1-3356-4FC9-B91D-722E50C7BE16}" type="slidenum">
              <a:rPr lang="ru-RU">
                <a:solidFill>
                  <a:srgbClr val="40458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827609"/>
      </p:ext>
    </p:extLst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2063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34821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2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3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4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5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6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7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8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9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0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1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2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3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4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5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6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7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8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9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0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1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2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</p:grpSp>
          <p:grpSp>
            <p:nvGrpSpPr>
              <p:cNvPr id="2064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34844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5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6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7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8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9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0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1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2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3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4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5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6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7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8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9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0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1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2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3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4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5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6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7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8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9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70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71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72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</p:grpSp>
        </p:grpSp>
        <p:sp>
          <p:nvSpPr>
            <p:cNvPr id="3487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34874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grpSp>
          <p:nvGrpSpPr>
            <p:cNvPr id="2059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34876" name="Line 60"/>
              <p:cNvSpPr>
                <a:spLocks noChangeShapeType="1"/>
              </p:cNvSpPr>
              <p:nvPr/>
            </p:nvSpPr>
            <p:spPr bwMode="ltGray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34877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34878" name="Arc 62"/>
              <p:cNvSpPr>
                <a:spLocks/>
              </p:cNvSpPr>
              <p:nvPr/>
            </p:nvSpPr>
            <p:spPr bwMode="ltGray">
              <a:xfrm flipH="1">
                <a:off x="218" y="916"/>
                <a:ext cx="238" cy="240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</p:grpSp>
      <p:sp>
        <p:nvSpPr>
          <p:cNvPr id="2051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81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B79CD8-207F-42A5-BE87-CBC1431C21AF}" type="datetime1">
              <a:rPr lang="ru-RU">
                <a:solidFill>
                  <a:srgbClr val="40458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34882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34883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D8F2C6-66A0-4C94-AC93-74E3AFB2AA78}" type="slidenum">
              <a:rPr lang="ru-RU">
                <a:solidFill>
                  <a:srgbClr val="40458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26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newsflash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Times New Roman" pitchFamily="18" charset="0"/>
              </a:defRPr>
            </a:lvl1pPr>
            <a:extLst/>
          </a:lstStyle>
          <a:p>
            <a:pPr>
              <a:defRPr/>
            </a:pPr>
            <a:fld id="{D59CB1A7-A441-4162-A123-61ADC5DC077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10.10.2013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Times New Roman" pitchFamily="18" charset="0"/>
              </a:defRPr>
            </a:lvl1pPr>
            <a:extLst/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Times New Roman" pitchFamily="18" charset="0"/>
              </a:defRPr>
            </a:lvl1pPr>
            <a:extLst/>
          </a:lstStyle>
          <a:p>
            <a:pPr>
              <a:defRPr/>
            </a:pPr>
            <a:fld id="{DC9B25B6-0908-44B9-83F9-4AD57B1EF3C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84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Times New Roman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imes New Roman" pitchFamily="18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2063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34821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2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3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4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5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6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7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8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29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0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1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2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3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4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5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6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7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8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39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0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1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2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</p:grpSp>
          <p:grpSp>
            <p:nvGrpSpPr>
              <p:cNvPr id="2064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34844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5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6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7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8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49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0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1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2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3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4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5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6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7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8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59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0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1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2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3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4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5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6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7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8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69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70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71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34872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2400">
                    <a:solidFill>
                      <a:srgbClr val="40458C"/>
                    </a:solidFill>
                  </a:endParaRPr>
                </a:p>
              </p:txBody>
            </p:sp>
          </p:grpSp>
        </p:grpSp>
        <p:sp>
          <p:nvSpPr>
            <p:cNvPr id="3487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34874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grpSp>
          <p:nvGrpSpPr>
            <p:cNvPr id="2059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34876" name="Line 60"/>
              <p:cNvSpPr>
                <a:spLocks noChangeShapeType="1"/>
              </p:cNvSpPr>
              <p:nvPr/>
            </p:nvSpPr>
            <p:spPr bwMode="ltGray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34877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  <p:sp>
            <p:nvSpPr>
              <p:cNvPr id="34878" name="Arc 62"/>
              <p:cNvSpPr>
                <a:spLocks/>
              </p:cNvSpPr>
              <p:nvPr/>
            </p:nvSpPr>
            <p:spPr bwMode="ltGray">
              <a:xfrm flipH="1">
                <a:off x="218" y="916"/>
                <a:ext cx="238" cy="240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40458C"/>
                  </a:solidFill>
                </a:endParaRPr>
              </a:p>
            </p:txBody>
          </p:sp>
        </p:grpSp>
      </p:grpSp>
      <p:sp>
        <p:nvSpPr>
          <p:cNvPr id="2051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81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B79CD8-207F-42A5-BE87-CBC1431C21AF}" type="datetime1">
              <a:rPr lang="ru-RU">
                <a:solidFill>
                  <a:srgbClr val="40458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10.10.2013</a:t>
            </a:fld>
            <a:endParaRPr lang="ru-RU">
              <a:solidFill>
                <a:srgbClr val="40458C"/>
              </a:solidFill>
            </a:endParaRPr>
          </a:p>
        </p:txBody>
      </p:sp>
      <p:sp>
        <p:nvSpPr>
          <p:cNvPr id="34882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34883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D8F2C6-66A0-4C94-AC93-74E3AFB2AA78}" type="slidenum">
              <a:rPr lang="ru-RU">
                <a:solidFill>
                  <a:srgbClr val="40458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33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transition spd="med">
    <p:newsflash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3"/>
          <p:cNvGrpSpPr>
            <a:grpSpLocks/>
          </p:cNvGrpSpPr>
          <p:nvPr/>
        </p:nvGrpSpPr>
        <p:grpSpPr bwMode="auto">
          <a:xfrm>
            <a:off x="266700" y="279400"/>
            <a:ext cx="8585200" cy="6235700"/>
            <a:chOff x="168" y="176"/>
            <a:chExt cx="5408" cy="3928"/>
          </a:xfrm>
        </p:grpSpPr>
        <p:sp>
          <p:nvSpPr>
            <p:cNvPr id="5127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28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29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0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1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2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3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4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</p:grpSp>
      <p:sp>
        <p:nvSpPr>
          <p:cNvPr id="5124" name="Прямоугольник 22"/>
          <p:cNvSpPr>
            <a:spLocks noChangeArrowheads="1"/>
          </p:cNvSpPr>
          <p:nvPr/>
        </p:nvSpPr>
        <p:spPr bwMode="auto">
          <a:xfrm>
            <a:off x="971550" y="1484313"/>
            <a:ext cx="6264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000099"/>
                </a:solidFill>
                <a:cs typeface="BrowalliaUPC" pitchFamily="34" charset="-34"/>
              </a:rPr>
              <a:t> </a:t>
            </a:r>
            <a:r>
              <a:rPr lang="ru-RU" sz="4800" dirty="0">
                <a:solidFill>
                  <a:srgbClr val="000099"/>
                </a:solidFill>
                <a:cs typeface="BrowalliaUPC" pitchFamily="34" charset="-34"/>
              </a:rPr>
              <a:t>треугольник</a:t>
            </a:r>
            <a:endParaRPr lang="ru-RU" sz="4800" dirty="0">
              <a:solidFill>
                <a:srgbClr val="000099"/>
              </a:solidFill>
            </a:endParaRPr>
          </a:p>
        </p:txBody>
      </p:sp>
      <p:sp>
        <p:nvSpPr>
          <p:cNvPr id="5125" name="Содержимое 26" descr="Rectangle: Click to edit Master text styles&#10;Second level&#10;Third level&#10;Fourth level&#10;Fifth level"/>
          <p:cNvSpPr>
            <a:spLocks noGrp="1"/>
          </p:cNvSpPr>
          <p:nvPr>
            <p:ph sz="half" idx="1"/>
          </p:nvPr>
        </p:nvSpPr>
        <p:spPr>
          <a:xfrm>
            <a:off x="900113" y="3429000"/>
            <a:ext cx="3810000" cy="1163638"/>
          </a:xfrm>
        </p:spPr>
        <p:txBody>
          <a:bodyPr/>
          <a:lstStyle/>
          <a:p>
            <a:r>
              <a:rPr lang="ru-RU" smtClean="0"/>
              <a:t>Геометрия 7 класс</a:t>
            </a:r>
            <a:endParaRPr lang="ru-RU" dirty="0" smtClean="0"/>
          </a:p>
        </p:txBody>
      </p:sp>
      <p:sp>
        <p:nvSpPr>
          <p:cNvPr id="5126" name="Содержимое 29" descr="Rectangle: Click to edit Master text styles&#10;Second level&#10;Third level&#10;Fourth level&#10;Fifth level"/>
          <p:cNvSpPr>
            <a:spLocks noGrp="1"/>
          </p:cNvSpPr>
          <p:nvPr>
            <p:ph sz="half" idx="2"/>
          </p:nvPr>
        </p:nvSpPr>
        <p:spPr>
          <a:xfrm>
            <a:off x="684213" y="5300663"/>
            <a:ext cx="5249862" cy="792162"/>
          </a:xfrm>
        </p:spPr>
        <p:txBody>
          <a:bodyPr/>
          <a:lstStyle/>
          <a:p>
            <a:r>
              <a:rPr lang="ru-RU" sz="1800" i="1" smtClean="0"/>
              <a:t>Учитель математики   МОБУ СОШ №4</a:t>
            </a:r>
          </a:p>
          <a:p>
            <a:pPr marL="0" indent="0">
              <a:buNone/>
            </a:pPr>
            <a:r>
              <a:rPr lang="ru-RU" sz="1800" i="1" smtClean="0"/>
              <a:t>     Ленара Ульфатовна </a:t>
            </a:r>
            <a:endParaRPr lang="ru-RU" sz="1800" i="1" dirty="0" smtClean="0"/>
          </a:p>
        </p:txBody>
      </p:sp>
      <p:pic>
        <p:nvPicPr>
          <p:cNvPr id="15" name="Picture 28" descr="&amp;Kcy;&amp;acy;&amp;rcy;&amp;tcy;&amp;icy;&amp;ncy;&amp;kcy;&amp;acy; 59 &amp;icy;&amp;zcy; 11629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" r="6296" b="5359"/>
          <a:stretch>
            <a:fillRect/>
          </a:stretch>
        </p:blipFill>
        <p:spPr bwMode="auto">
          <a:xfrm>
            <a:off x="5297360" y="2132856"/>
            <a:ext cx="3325940" cy="39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93351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17103" y="358775"/>
            <a:ext cx="8715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 равных треугольниках против соответственно равных сторон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лежат равные  углы, и  обратно: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Против соответственно равных углов лежат равные стороны: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00063" y="2286000"/>
            <a:ext cx="3357562" cy="1714500"/>
          </a:xfrm>
          <a:prstGeom prst="triangl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4643438" y="2286000"/>
            <a:ext cx="3357562" cy="17145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357188" y="4071938"/>
            <a:ext cx="339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А</a:t>
            </a: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2071688" y="1928813"/>
            <a:ext cx="322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В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3714750" y="4071938"/>
            <a:ext cx="3349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С</a:t>
            </a:r>
          </a:p>
        </p:txBody>
      </p:sp>
      <p:sp>
        <p:nvSpPr>
          <p:cNvPr id="10248" name="TextBox 8"/>
          <p:cNvSpPr txBox="1">
            <a:spLocks noChangeArrowheads="1"/>
          </p:cNvSpPr>
          <p:nvPr/>
        </p:nvSpPr>
        <p:spPr bwMode="auto">
          <a:xfrm>
            <a:off x="4286250" y="4071938"/>
            <a:ext cx="412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А1</a:t>
            </a:r>
          </a:p>
        </p:txBody>
      </p:sp>
      <p:sp>
        <p:nvSpPr>
          <p:cNvPr id="10249" name="TextBox 9"/>
          <p:cNvSpPr txBox="1">
            <a:spLocks noChangeArrowheads="1"/>
          </p:cNvSpPr>
          <p:nvPr/>
        </p:nvSpPr>
        <p:spPr bwMode="auto">
          <a:xfrm>
            <a:off x="6286500" y="2000250"/>
            <a:ext cx="395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В1</a:t>
            </a:r>
          </a:p>
        </p:txBody>
      </p:sp>
      <p:sp>
        <p:nvSpPr>
          <p:cNvPr id="10250" name="TextBox 10"/>
          <p:cNvSpPr txBox="1">
            <a:spLocks noChangeArrowheads="1"/>
          </p:cNvSpPr>
          <p:nvPr/>
        </p:nvSpPr>
        <p:spPr bwMode="auto">
          <a:xfrm>
            <a:off x="8143875" y="4143375"/>
            <a:ext cx="407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С1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00375" y="4786313"/>
            <a:ext cx="5643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Monotype Corsiva" pitchFamily="66" charset="0"/>
              </a:rPr>
              <a:t>    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АВС=</a:t>
            </a:r>
            <a:r>
              <a:rPr lang="en-US" sz="2400" b="1" dirty="0">
                <a:solidFill>
                  <a:prstClr val="black"/>
                </a:solidFill>
                <a:latin typeface="Monotype Corsiva" pitchFamily="66" charset="0"/>
              </a:rPr>
              <a:t>   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А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В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С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  АВ=А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В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,  ВС=В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С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,  АС=А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С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&lt;А=&lt;А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, &lt;В=&lt;В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, &lt;С=&lt;С</a:t>
            </a:r>
            <a:r>
              <a:rPr lang="ru-RU" sz="1600" b="1" dirty="0">
                <a:solidFill>
                  <a:prstClr val="black"/>
                </a:solidFill>
                <a:latin typeface="Monotype Corsiva" pitchFamily="66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.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00188" y="292893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785938" y="2714625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Равнобедренный треугольник 28"/>
          <p:cNvSpPr/>
          <p:nvPr/>
        </p:nvSpPr>
        <p:spPr>
          <a:xfrm>
            <a:off x="3143250" y="4929188"/>
            <a:ext cx="142875" cy="214312"/>
          </a:xfrm>
          <a:prstGeom prst="triangl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4071938" y="4929188"/>
            <a:ext cx="142875" cy="214312"/>
          </a:xfrm>
          <a:prstGeom prst="triangl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55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509120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Сумма длин трех сторон треугольника называется его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периметром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Р= АВ+ВС+АС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2249091" cy="254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719" y="3282407"/>
            <a:ext cx="444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802" y="487015"/>
            <a:ext cx="4270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3282407"/>
            <a:ext cx="4397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29674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8" y="0"/>
            <a:ext cx="8786812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Задача (устно</a:t>
            </a:r>
            <a:r>
              <a:rPr lang="ru-RU" dirty="0">
                <a:solidFill>
                  <a:prstClr val="black"/>
                </a:solidFill>
                <a:latin typeface="Constantia" pitchFamily="18" charset="0"/>
              </a:rPr>
              <a:t>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Дано: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  АВС =  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MNP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&lt;А=&lt;М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&lt;В=&lt;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N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&lt;С=&lt;Р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АВ=7 см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ВС=5 см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СА=3 см.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Найти: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MN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,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NP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,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PM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.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                             </a:t>
            </a:r>
            <a:endParaRPr lang="ru-RU" sz="2400" dirty="0">
              <a:solidFill>
                <a:prstClr val="black"/>
              </a:solidFill>
              <a:latin typeface="Monotype Corsiva" pitchFamily="66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Решение: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1)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   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АВС=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 MNP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(по </a:t>
            </a:r>
            <a:r>
              <a:rPr lang="ru-RU" sz="2400" dirty="0" err="1">
                <a:solidFill>
                  <a:prstClr val="black"/>
                </a:solidFill>
                <a:latin typeface="Monotype Corsiva" pitchFamily="66" charset="0"/>
              </a:rPr>
              <a:t>усл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), поэтому  углы и стороны треугольника АВС соответственно равны углам и сторонам треугольника 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MNP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2) Из условия задачи следует, что: АВ=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MN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,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 BC=NP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,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 CA=PM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Таким образом, 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MN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= 7 см, 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NP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=5 см, 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PM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=3 см.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prstClr val="black"/>
              </a:solidFill>
              <a:latin typeface="Monotype Corsiva" pitchFamily="66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                                                         Ответ: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MN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= 7 см, 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NP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=5 см, </a:t>
            </a: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PM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=3 см.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Constantia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Constantia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Constantia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071813" y="928688"/>
            <a:ext cx="1071562" cy="12144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643438" y="857250"/>
            <a:ext cx="1071562" cy="121443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00438" y="500063"/>
            <a:ext cx="322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В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14625" y="2143125"/>
            <a:ext cx="339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Constantia" pitchFamily="18" charset="0"/>
              </a:rPr>
              <a:t>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00500" y="2143125"/>
            <a:ext cx="334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Constantia" pitchFamily="18" charset="0"/>
              </a:rPr>
              <a:t>С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57688" y="2143125"/>
            <a:ext cx="393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М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43563" y="2071688"/>
            <a:ext cx="319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72063" y="428625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  <a:latin typeface="Constantia" pitchFamily="18" charset="0"/>
              </a:rPr>
              <a:t>N</a:t>
            </a:r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714375" y="4500563"/>
            <a:ext cx="142875" cy="214312"/>
          </a:xfrm>
          <a:prstGeom prst="triangl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1571625" y="4500563"/>
            <a:ext cx="142875" cy="214312"/>
          </a:xfrm>
          <a:prstGeom prst="triangl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28625" y="857250"/>
            <a:ext cx="142875" cy="142875"/>
          </a:xfrm>
          <a:prstGeom prst="triangl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1285875" y="857250"/>
            <a:ext cx="142875" cy="214313"/>
          </a:xfrm>
          <a:prstGeom prst="triangl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071813" y="928688"/>
            <a:ext cx="1071562" cy="12144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2954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72151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Практические задания: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1) Начертите треугольник АВС и проведите отрезок, соединяющий вершину А с серединой противоположной стороны.</a:t>
            </a:r>
            <a:b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2) Начертите треугольник </a:t>
            </a:r>
            <a:r>
              <a:rPr lang="en-US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MNP</a:t>
            </a:r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. На стороне МР отметьте произвольную точку К  и соедините ее с вершиной, противолежащей стороне МР.</a:t>
            </a:r>
            <a:b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4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0" dirty="0" smtClean="0">
                <a:latin typeface="Monotype Corsiva" pitchFamily="66" charset="0"/>
              </a:rPr>
              <a:t/>
            </a:r>
            <a:br>
              <a:rPr lang="ru-RU" sz="2400" b="0" dirty="0" smtClean="0">
                <a:latin typeface="Monotype Corsiva" pitchFamily="66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3376209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85813" y="0"/>
            <a:ext cx="7858125" cy="704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Задача №91.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Дано:  </a:t>
            </a:r>
            <a:endParaRPr lang="en-US" sz="2800" dirty="0">
              <a:solidFill>
                <a:prstClr val="black"/>
              </a:solidFill>
              <a:latin typeface="Monotype Corsiva" pitchFamily="66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Monotype Corsiva" pitchFamily="66" charset="0"/>
              </a:rPr>
              <a:t>ABC</a:t>
            </a: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             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Р</a:t>
            </a:r>
            <a:r>
              <a:rPr lang="ru-RU" sz="1400" dirty="0">
                <a:solidFill>
                  <a:prstClr val="black"/>
                </a:solidFill>
                <a:latin typeface="Monotype Corsiva" pitchFamily="66" charset="0"/>
              </a:rPr>
              <a:t>АВС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=48 см,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АС=18 см,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ВС-АВ=4,6 см.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Найти: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АВ-?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ВС-?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Решение: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Обозначим длину стороны АВ в см буквой х, тогда ВС=(х+4,6)см;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Р=АВ+ВС+АС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Monotype Corsiva" pitchFamily="66" charset="0"/>
              </a:rPr>
              <a:t>х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+(х+4,6)+</a:t>
            </a:r>
            <a:r>
              <a:rPr lang="ru-RU" sz="2400" dirty="0" smtClean="0">
                <a:solidFill>
                  <a:prstClr val="black"/>
                </a:solidFill>
                <a:latin typeface="Monotype Corsiva" pitchFamily="66" charset="0"/>
              </a:rPr>
              <a:t>18=48</a:t>
            </a:r>
            <a:endParaRPr lang="ru-RU" sz="2400" dirty="0">
              <a:solidFill>
                <a:prstClr val="black"/>
              </a:solidFill>
              <a:latin typeface="Monotype Corsiva" pitchFamily="66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2х+22,6=48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Х=(48-22,6):2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Х=12,7 см;  Итак, АВ=12,7см,  ВС=(12,7+4,6)=17,3 см.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Monotype Corsiva" pitchFamily="66" charset="0"/>
              </a:rPr>
              <a:t>                        </a:t>
            </a:r>
            <a:r>
              <a:rPr lang="ru-RU" sz="2400" dirty="0">
                <a:solidFill>
                  <a:prstClr val="black"/>
                </a:solidFill>
                <a:latin typeface="Monotype Corsiva" pitchFamily="66" charset="0"/>
              </a:rPr>
              <a:t>Ответ: АВ=12,7 см ,  ВС=17,3 см.</a:t>
            </a:r>
            <a:endParaRPr lang="ru-RU" sz="2800" dirty="0">
              <a:solidFill>
                <a:prstClr val="black"/>
              </a:solidFill>
              <a:latin typeface="Monotype Corsiva" pitchFamily="66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4143375" y="928688"/>
            <a:ext cx="4000500" cy="150018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prstClr val="white"/>
                </a:solidFill>
                <a:latin typeface="Monotype Corsiva" pitchFamily="66" charset="0"/>
              </a:rPr>
              <a:t>Р=48 см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29063" y="2571750"/>
            <a:ext cx="339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9313" y="500063"/>
            <a:ext cx="322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В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286750" y="2571750"/>
            <a:ext cx="334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onstantia" pitchFamily="18" charset="0"/>
              </a:rPr>
              <a:t>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57875" y="2500313"/>
            <a:ext cx="660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Monotype Corsiva" pitchFamily="66" charset="0"/>
              </a:rPr>
              <a:t>18 см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-2333205">
            <a:off x="4572000" y="1214438"/>
            <a:ext cx="1017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Monotype Corsiva" pitchFamily="66" charset="0"/>
              </a:rPr>
              <a:t>Х см</a:t>
            </a: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785813" y="1000125"/>
            <a:ext cx="142875" cy="214313"/>
          </a:xfrm>
          <a:prstGeom prst="triangl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n w="3175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29908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4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840"/>
                            </p:stCondLst>
                            <p:childTnLst>
                              <p:par>
                                <p:cTn id="2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720"/>
                            </p:stCondLst>
                            <p:childTnLst>
                              <p:par>
                                <p:cTn id="4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5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77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180"/>
                            </p:stCondLst>
                            <p:childTnLst>
                              <p:par>
                                <p:cTn id="8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380"/>
                            </p:stCondLst>
                            <p:childTnLst>
                              <p:par>
                                <p:cTn id="8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740"/>
                            </p:stCondLst>
                            <p:childTnLst>
                              <p:par>
                                <p:cTn id="9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9860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20"/>
                            </p:stCondLst>
                            <p:childTnLst>
                              <p:par>
                                <p:cTn id="10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9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1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8" dur="1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5865"/>
            <a:ext cx="8856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Выполните рисунок с использованием треугольников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4" descr="imag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8207375" cy="446405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32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990099"/>
                </a:solidFill>
              </a:rPr>
              <a:t>Контрольные вопросы</a:t>
            </a:r>
          </a:p>
        </p:txBody>
      </p:sp>
      <p:sp>
        <p:nvSpPr>
          <p:cNvPr id="24579" name="Содержимое 2" descr="Rectangle: Click to edit Master text styles&#10;Second level&#10;Third level&#10;Fourth level&#10;Fifth level"/>
          <p:cNvSpPr>
            <a:spLocks noGrp="1"/>
          </p:cNvSpPr>
          <p:nvPr>
            <p:ph sz="half" idx="1"/>
          </p:nvPr>
        </p:nvSpPr>
        <p:spPr>
          <a:xfrm>
            <a:off x="755650" y="1628775"/>
            <a:ext cx="6480175" cy="4114800"/>
          </a:xfrm>
        </p:spPr>
        <p:txBody>
          <a:bodyPr/>
          <a:lstStyle/>
          <a:p>
            <a:r>
              <a:rPr lang="ru-RU" dirty="0" smtClean="0">
                <a:solidFill>
                  <a:srgbClr val="0000CC"/>
                </a:solidFill>
              </a:rPr>
              <a:t>Какой треугольник называется остроугольным?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Какой треугольник называется тупоугольным?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Какой треугольник называется прямоугольным?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В каком случае два треугольника будут равными?</a:t>
            </a:r>
          </a:p>
        </p:txBody>
      </p:sp>
      <p:pic>
        <p:nvPicPr>
          <p:cNvPr id="5" name="Picture 56" descr="i?id=20447248-36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0" r="12347"/>
          <a:stretch>
            <a:fillRect/>
          </a:stretch>
        </p:blipFill>
        <p:spPr bwMode="auto">
          <a:xfrm>
            <a:off x="6804247" y="981075"/>
            <a:ext cx="1993677" cy="350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581" name="Прямая соединительная линия 59"/>
          <p:cNvCxnSpPr>
            <a:cxnSpLocks noChangeShapeType="1"/>
          </p:cNvCxnSpPr>
          <p:nvPr/>
        </p:nvCxnSpPr>
        <p:spPr bwMode="auto">
          <a:xfrm>
            <a:off x="3382963" y="6237288"/>
            <a:ext cx="5761037" cy="0"/>
          </a:xfrm>
          <a:prstGeom prst="line">
            <a:avLst/>
          </a:prstGeom>
          <a:noFill/>
          <a:ln w="15875" algn="ctr">
            <a:solidFill>
              <a:srgbClr val="0000CC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2" name="Прямая соединительная линия 60"/>
          <p:cNvCxnSpPr>
            <a:cxnSpLocks noChangeShapeType="1"/>
          </p:cNvCxnSpPr>
          <p:nvPr/>
        </p:nvCxnSpPr>
        <p:spPr bwMode="auto">
          <a:xfrm>
            <a:off x="8893175" y="3500438"/>
            <a:ext cx="0" cy="302418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3" name="Овал 61"/>
          <p:cNvSpPr>
            <a:spLocks noChangeArrowheads="1"/>
          </p:cNvSpPr>
          <p:nvPr/>
        </p:nvSpPr>
        <p:spPr bwMode="auto">
          <a:xfrm>
            <a:off x="8748713" y="6092825"/>
            <a:ext cx="215900" cy="215900"/>
          </a:xfrm>
          <a:prstGeom prst="ellipse">
            <a:avLst/>
          </a:prstGeom>
          <a:solidFill>
            <a:schemeClr val="bg1"/>
          </a:solidFill>
          <a:ln w="12700" algn="ctr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2823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85875" y="500063"/>
            <a:ext cx="621506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Домашнее задание: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prstClr val="black"/>
              </a:solidFill>
              <a:latin typeface="Monotype Corsiva" pitchFamily="66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prstClr val="black"/>
              </a:solidFill>
              <a:latin typeface="Monotype Corsiva" pitchFamily="66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Стр.27    п.14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Стр. 47  вопросы 1-2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prstClr val="black"/>
              </a:solidFill>
              <a:latin typeface="Monotype Corsiva" pitchFamily="66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prstClr val="black"/>
              </a:solidFill>
              <a:latin typeface="Monotype Corsiva" pitchFamily="66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prstClr val="black"/>
                </a:solidFill>
                <a:latin typeface="Monotype Corsiva" pitchFamily="66" charset="0"/>
              </a:rPr>
              <a:t>№89(б</a:t>
            </a: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, в),  </a:t>
            </a:r>
            <a:r>
              <a:rPr lang="ru-RU" sz="3200" dirty="0" smtClean="0">
                <a:solidFill>
                  <a:prstClr val="black"/>
                </a:solidFill>
                <a:latin typeface="Monotype Corsiva" pitchFamily="66" charset="0"/>
              </a:rPr>
              <a:t>№90. </a:t>
            </a:r>
            <a:endParaRPr lang="ru-RU" sz="3200" dirty="0">
              <a:solidFill>
                <a:prstClr val="black"/>
              </a:solidFill>
              <a:latin typeface="Monotype Corsiva" pitchFamily="66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pic>
        <p:nvPicPr>
          <p:cNvPr id="3" name="Рисунок 4" descr="C:\Users\Василий\Pictures\98407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72816"/>
            <a:ext cx="3313112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66503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контрольной работы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02039995"/>
              </p:ext>
            </p:extLst>
          </p:nvPr>
        </p:nvGraphicFramePr>
        <p:xfrm>
          <a:off x="838200" y="1905000"/>
          <a:ext cx="3810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07132774"/>
              </p:ext>
            </p:extLst>
          </p:nvPr>
        </p:nvGraphicFramePr>
        <p:xfrm>
          <a:off x="4800600" y="1905000"/>
          <a:ext cx="3810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2382743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0_6615_6fef11ca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6884" y="1988840"/>
            <a:ext cx="560309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11188" y="476250"/>
            <a:ext cx="7772400" cy="827088"/>
          </a:xfrm>
        </p:spPr>
        <p:txBody>
          <a:bodyPr/>
          <a:lstStyle/>
          <a:p>
            <a:r>
              <a:rPr lang="ru-RU" smtClean="0"/>
              <a:t>        </a:t>
            </a:r>
            <a:r>
              <a:rPr lang="ru-RU" sz="4800" smtClean="0">
                <a:solidFill>
                  <a:srgbClr val="990099"/>
                </a:solidFill>
              </a:rPr>
              <a:t>Отгадайте ребус</a:t>
            </a:r>
          </a:p>
        </p:txBody>
      </p:sp>
      <p:sp>
        <p:nvSpPr>
          <p:cNvPr id="9" name="Содержимое 8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5148263" y="5445125"/>
            <a:ext cx="3024187" cy="660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000099"/>
                </a:solidFill>
              </a:rPr>
              <a:t>Треугольник</a:t>
            </a:r>
          </a:p>
        </p:txBody>
      </p:sp>
      <p:cxnSp>
        <p:nvCxnSpPr>
          <p:cNvPr id="7173" name="Прямая соединительная линия 59"/>
          <p:cNvCxnSpPr>
            <a:cxnSpLocks noChangeShapeType="1"/>
          </p:cNvCxnSpPr>
          <p:nvPr/>
        </p:nvCxnSpPr>
        <p:spPr bwMode="auto">
          <a:xfrm>
            <a:off x="3382963" y="6237288"/>
            <a:ext cx="5761037" cy="0"/>
          </a:xfrm>
          <a:prstGeom prst="line">
            <a:avLst/>
          </a:prstGeom>
          <a:noFill/>
          <a:ln w="15875" algn="ctr">
            <a:solidFill>
              <a:srgbClr val="0000CC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4" name="Прямая соединительная линия 60"/>
          <p:cNvCxnSpPr>
            <a:cxnSpLocks noChangeShapeType="1"/>
          </p:cNvCxnSpPr>
          <p:nvPr/>
        </p:nvCxnSpPr>
        <p:spPr bwMode="auto">
          <a:xfrm>
            <a:off x="8893175" y="3500438"/>
            <a:ext cx="0" cy="3024187"/>
          </a:xfrm>
          <a:prstGeom prst="line">
            <a:avLst/>
          </a:prstGeom>
          <a:noFill/>
          <a:ln w="12700" algn="ctr">
            <a:solidFill>
              <a:srgbClr val="0000CC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5" name="Овал 61"/>
          <p:cNvSpPr>
            <a:spLocks noChangeArrowheads="1"/>
          </p:cNvSpPr>
          <p:nvPr/>
        </p:nvSpPr>
        <p:spPr bwMode="auto">
          <a:xfrm>
            <a:off x="8748713" y="6092825"/>
            <a:ext cx="215900" cy="215900"/>
          </a:xfrm>
          <a:prstGeom prst="ellipse">
            <a:avLst/>
          </a:prstGeom>
          <a:solidFill>
            <a:schemeClr val="bg1"/>
          </a:solidFill>
          <a:ln w="12700" algn="ctr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14485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12800" y="744536"/>
            <a:ext cx="9144000" cy="2725737"/>
          </a:xfrm>
        </p:spPr>
        <p:txBody>
          <a:bodyPr>
            <a:normAutofit fontScale="90000"/>
          </a:bodyPr>
          <a:lstStyle/>
          <a:p>
            <a:pPr marL="742950" indent="-742950" eaLnBrk="1" fontAlgn="auto" hangingPunct="1">
              <a:spcAft>
                <a:spcPts val="0"/>
              </a:spcAft>
              <a:defRPr/>
            </a:pPr>
            <a:r>
              <a:rPr lang="ru-RU" sz="2800" b="0" i="1" dirty="0" smtClean="0">
                <a:solidFill>
                  <a:srgbClr val="0070C0"/>
                </a:solidFill>
              </a:rPr>
              <a:t>        </a:t>
            </a:r>
            <a:br>
              <a:rPr lang="ru-RU" sz="2800" b="0" i="1" dirty="0" smtClean="0">
                <a:solidFill>
                  <a:srgbClr val="0070C0"/>
                </a:solidFill>
              </a:rPr>
            </a:br>
            <a:r>
              <a:rPr lang="ru-RU" sz="2800" i="1" dirty="0">
                <a:solidFill>
                  <a:srgbClr val="0070C0"/>
                </a:solidFill>
              </a:rPr>
              <a:t/>
            </a:r>
            <a:br>
              <a:rPr lang="ru-RU" sz="2800" i="1" dirty="0">
                <a:solidFill>
                  <a:srgbClr val="0070C0"/>
                </a:solidFill>
              </a:rPr>
            </a:br>
            <a:r>
              <a:rPr lang="ru-RU" sz="2800" i="1" dirty="0" smtClean="0">
                <a:solidFill>
                  <a:srgbClr val="0070C0"/>
                </a:solidFill>
              </a:rPr>
              <a:t/>
            </a:r>
            <a:br>
              <a:rPr lang="ru-RU" sz="2800" i="1" dirty="0" smtClean="0">
                <a:solidFill>
                  <a:srgbClr val="0070C0"/>
                </a:solidFill>
              </a:rPr>
            </a:br>
            <a:r>
              <a:rPr lang="ru-RU" sz="2800" i="1" dirty="0">
                <a:solidFill>
                  <a:srgbClr val="0070C0"/>
                </a:solidFill>
              </a:rPr>
              <a:t/>
            </a:r>
            <a:br>
              <a:rPr lang="ru-RU" sz="2800" i="1" dirty="0">
                <a:solidFill>
                  <a:srgbClr val="0070C0"/>
                </a:solidFill>
              </a:rPr>
            </a:br>
            <a:r>
              <a:rPr lang="ru-RU" sz="2800" i="1" dirty="0" smtClean="0">
                <a:solidFill>
                  <a:srgbClr val="0070C0"/>
                </a:solidFill>
              </a:rPr>
              <a:t/>
            </a:r>
            <a:br>
              <a:rPr lang="ru-RU" sz="2800" i="1" dirty="0" smtClean="0">
                <a:solidFill>
                  <a:srgbClr val="0070C0"/>
                </a:solidFill>
              </a:rPr>
            </a:br>
            <a:r>
              <a:rPr lang="ru-RU" sz="2800" i="1" dirty="0">
                <a:solidFill>
                  <a:srgbClr val="0070C0"/>
                </a:solidFill>
              </a:rPr>
              <a:t/>
            </a:r>
            <a:br>
              <a:rPr lang="ru-RU" sz="2800" i="1" dirty="0">
                <a:solidFill>
                  <a:srgbClr val="0070C0"/>
                </a:solidFill>
              </a:rPr>
            </a:br>
            <a:r>
              <a:rPr lang="ru-RU" sz="2800" i="1" dirty="0" smtClean="0">
                <a:solidFill>
                  <a:srgbClr val="0070C0"/>
                </a:solidFill>
              </a:rPr>
              <a:t/>
            </a:r>
            <a:br>
              <a:rPr lang="ru-RU" sz="2800" i="1" dirty="0" smtClean="0">
                <a:solidFill>
                  <a:srgbClr val="0070C0"/>
                </a:solidFill>
              </a:rPr>
            </a:br>
            <a:r>
              <a:rPr lang="ru-RU" sz="4000" b="0" i="1" dirty="0" smtClean="0">
                <a:solidFill>
                  <a:schemeClr val="tx1"/>
                </a:solidFill>
                <a:latin typeface="Monotype Corsiva" pitchFamily="66" charset="0"/>
              </a:rPr>
              <a:t>1) Отметим какие-нибудь три точки, не лежащие на одной прямой;</a:t>
            </a:r>
            <a:br>
              <a:rPr lang="ru-RU" sz="4000" b="0" i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4000" b="0" i="1" dirty="0" smtClean="0">
                <a:solidFill>
                  <a:schemeClr val="tx1"/>
                </a:solidFill>
                <a:latin typeface="Monotype Corsiva" pitchFamily="66" charset="0"/>
              </a:rPr>
              <a:t>2) Соединим их отрезками.</a:t>
            </a:r>
            <a:r>
              <a:rPr lang="ru-RU" sz="4000" b="0" i="1" dirty="0" smtClean="0">
                <a:solidFill>
                  <a:schemeClr val="tx1"/>
                </a:solidFill>
              </a:rPr>
              <a:t/>
            </a:r>
            <a:br>
              <a:rPr lang="ru-RU" sz="4000" b="0" i="1" dirty="0" smtClean="0">
                <a:solidFill>
                  <a:schemeClr val="tx1"/>
                </a:solidFill>
              </a:rPr>
            </a:br>
            <a:r>
              <a:rPr lang="ru-RU" sz="2800" b="0" i="1" dirty="0" smtClean="0"/>
              <a:t/>
            </a:r>
            <a:br>
              <a:rPr lang="ru-RU" sz="2800" b="0" i="1" dirty="0" smtClean="0"/>
            </a:br>
            <a:r>
              <a:rPr lang="ru-RU" sz="2800" b="0" i="1" dirty="0" smtClean="0"/>
              <a:t/>
            </a:r>
            <a:br>
              <a:rPr lang="ru-RU" sz="2800" b="0" i="1" dirty="0" smtClean="0"/>
            </a:br>
            <a:r>
              <a:rPr lang="ru-RU" sz="2800" b="0" i="1" dirty="0" smtClean="0"/>
              <a:t/>
            </a:r>
            <a:br>
              <a:rPr lang="ru-RU" sz="2800" b="0" i="1" dirty="0" smtClean="0"/>
            </a:br>
            <a:endParaRPr lang="ru-RU" sz="2800" b="0" i="1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1740541" y="3466429"/>
            <a:ext cx="71437" cy="7143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5491010" y="3073523"/>
            <a:ext cx="71438" cy="71438"/>
          </a:xfrm>
          <a:prstGeom prst="flowChartConnector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3839602" y="5317284"/>
            <a:ext cx="71437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15616" y="3197730"/>
            <a:ext cx="500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Constantia" pitchFamily="18" charset="0"/>
              </a:rPr>
              <a:t>А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512828" y="2647577"/>
            <a:ext cx="388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Constantia" pitchFamily="18" charset="0"/>
              </a:rPr>
              <a:t>В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39602" y="5511925"/>
            <a:ext cx="3850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Constantia" pitchFamily="18" charset="0"/>
              </a:rPr>
              <a:t>С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1776260" y="3109242"/>
            <a:ext cx="3714750" cy="3571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15" idx="5"/>
          </p:cNvCxnSpPr>
          <p:nvPr/>
        </p:nvCxnSpPr>
        <p:spPr>
          <a:xfrm flipH="1">
            <a:off x="3900577" y="3103687"/>
            <a:ext cx="1612251" cy="22745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V="1">
            <a:off x="1937391" y="3396409"/>
            <a:ext cx="1866900" cy="2117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54173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</a:schemeClr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080375" cy="1143000"/>
          </a:xfrm>
        </p:spPr>
        <p:txBody>
          <a:bodyPr/>
          <a:lstStyle/>
          <a:p>
            <a:r>
              <a:rPr lang="ru-RU" dirty="0">
                <a:solidFill>
                  <a:schemeClr val="bg2"/>
                </a:solidFill>
              </a:rPr>
              <a:t>Треугольник и его </a:t>
            </a:r>
            <a:r>
              <a:rPr lang="ru-RU" dirty="0">
                <a:solidFill>
                  <a:srgbClr val="C00000"/>
                </a:solidFill>
                <a:hlinkClick r:id="rId3" action="ppaction://hlinksldjump"/>
              </a:rPr>
              <a:t>элементы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281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" y="0"/>
            <a:ext cx="9144000" cy="685800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/>
              <a:t>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</a:rPr>
              <a:t>   </a:t>
            </a:r>
            <a:r>
              <a:rPr lang="ru-RU" u="sng" dirty="0" smtClean="0">
                <a:solidFill>
                  <a:schemeClr val="tx2"/>
                </a:solidFill>
              </a:rPr>
              <a:t>Определение:</a:t>
            </a:r>
            <a:endParaRPr lang="ru-RU" u="sng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</a:rPr>
              <a:t>       Геометрическая </a:t>
            </a:r>
            <a:r>
              <a:rPr lang="ru-RU" sz="2800" dirty="0">
                <a:solidFill>
                  <a:schemeClr val="tx2"/>
                </a:solidFill>
              </a:rPr>
              <a:t>фигура, которая состоит </a:t>
            </a:r>
            <a:r>
              <a:rPr lang="ru-RU" sz="2800" dirty="0" smtClean="0">
                <a:solidFill>
                  <a:schemeClr val="tx2"/>
                </a:solidFill>
              </a:rPr>
              <a:t>    из </a:t>
            </a:r>
            <a:r>
              <a:rPr lang="ru-RU" sz="2800" dirty="0">
                <a:solidFill>
                  <a:schemeClr val="tx2"/>
                </a:solidFill>
              </a:rPr>
              <a:t>трех точек не лежащих на одной прямой и отрезков их соединяющих называется треугольником (обозначается:      АВС).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/>
              <a:t>           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</a:rPr>
              <a:t>А</a:t>
            </a:r>
            <a:endParaRPr lang="ru-RU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/>
              <a:t>                                </a:t>
            </a:r>
            <a:r>
              <a:rPr lang="ru-RU" dirty="0">
                <a:solidFill>
                  <a:schemeClr val="tx2"/>
                </a:solidFill>
              </a:rPr>
              <a:t> 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dirty="0" smtClean="0"/>
              <a:t>    </a:t>
            </a:r>
            <a:r>
              <a:rPr lang="ru-RU" dirty="0" smtClean="0">
                <a:solidFill>
                  <a:schemeClr val="tx2"/>
                </a:solidFill>
              </a:rPr>
              <a:t>С </a:t>
            </a:r>
            <a:r>
              <a:rPr lang="ru-RU" dirty="0" smtClean="0"/>
              <a:t>                           </a:t>
            </a:r>
            <a:endParaRPr lang="ru-RU" dirty="0"/>
          </a:p>
        </p:txBody>
      </p:sp>
      <p:sp>
        <p:nvSpPr>
          <p:cNvPr id="281604" name="Oval 4"/>
          <p:cNvSpPr>
            <a:spLocks noChangeArrowheads="1"/>
          </p:cNvSpPr>
          <p:nvPr/>
        </p:nvSpPr>
        <p:spPr bwMode="auto">
          <a:xfrm flipH="1">
            <a:off x="1325880" y="4199756"/>
            <a:ext cx="167640" cy="17526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281605" name="Oval 5"/>
          <p:cNvSpPr>
            <a:spLocks noChangeArrowheads="1"/>
          </p:cNvSpPr>
          <p:nvPr/>
        </p:nvSpPr>
        <p:spPr bwMode="auto">
          <a:xfrm>
            <a:off x="3855720" y="3536816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281606" name="Oval 6"/>
          <p:cNvSpPr>
            <a:spLocks noChangeArrowheads="1"/>
          </p:cNvSpPr>
          <p:nvPr/>
        </p:nvSpPr>
        <p:spPr bwMode="auto">
          <a:xfrm>
            <a:off x="2004120" y="2927216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281607" name="Line 7"/>
          <p:cNvSpPr>
            <a:spLocks noChangeShapeType="1"/>
          </p:cNvSpPr>
          <p:nvPr/>
        </p:nvSpPr>
        <p:spPr bwMode="auto">
          <a:xfrm flipV="1">
            <a:off x="1364040" y="2971800"/>
            <a:ext cx="685800" cy="1371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281608" name="Line 8"/>
          <p:cNvSpPr>
            <a:spLocks noChangeShapeType="1"/>
          </p:cNvSpPr>
          <p:nvPr/>
        </p:nvSpPr>
        <p:spPr bwMode="auto">
          <a:xfrm flipV="1">
            <a:off x="1417320" y="3613016"/>
            <a:ext cx="25146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281609" name="Line 9"/>
          <p:cNvSpPr>
            <a:spLocks noChangeShapeType="1"/>
          </p:cNvSpPr>
          <p:nvPr/>
        </p:nvSpPr>
        <p:spPr bwMode="auto">
          <a:xfrm>
            <a:off x="2126040" y="2971800"/>
            <a:ext cx="19050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281610" name="AutoShape 10"/>
          <p:cNvSpPr>
            <a:spLocks noChangeArrowheads="1"/>
          </p:cNvSpPr>
          <p:nvPr/>
        </p:nvSpPr>
        <p:spPr bwMode="auto">
          <a:xfrm>
            <a:off x="5724128" y="2158579"/>
            <a:ext cx="381000" cy="152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56" y="4608342"/>
            <a:ext cx="81026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0854179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816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281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281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281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28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281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81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ptsTypes="">
                                      <p:cBhvr>
                                        <p:cTn id="45" dur="2000" spd="-1000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3 -0.00926 L 0.2427 -0.00926 " pathEditMode="relative" rAng="0" ptsTypes="AA">
                                      <p:cBhvr>
                                        <p:cTn id="47" dur="2000" spd="-100000" fill="hold"/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1" dur="2000" spd="-1000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2" grpId="0"/>
      <p:bldP spid="281603" grpId="0" build="p" animBg="1"/>
      <p:bldP spid="281607" grpId="0" animBg="1"/>
      <p:bldP spid="281608" grpId="0" animBg="1"/>
      <p:bldP spid="281609" grpId="0" animBg="1"/>
      <p:bldP spid="2816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/>
            </a:gs>
            <a:gs pos="100000">
              <a:schemeClr val="tx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552" y="1581382"/>
            <a:ext cx="6704012" cy="33591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b="1" dirty="0" smtClean="0">
                <a:effectLst/>
                <a:latin typeface="Comic Sans MS" pitchFamily="66" charset="0"/>
              </a:rPr>
              <a:t>остроугольные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4000" b="1" dirty="0" smtClean="0">
              <a:solidFill>
                <a:schemeClr val="accent1"/>
              </a:solidFill>
              <a:effectLst/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4000" b="1" dirty="0" smtClean="0">
                <a:effectLst/>
                <a:latin typeface="Comic Sans MS" pitchFamily="66" charset="0"/>
              </a:rPr>
              <a:t>тупоугольные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4000" b="1" dirty="0" smtClean="0">
              <a:solidFill>
                <a:schemeClr val="accent1"/>
              </a:solidFill>
              <a:effectLst/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4000" b="1" dirty="0" smtClean="0">
                <a:effectLst/>
                <a:latin typeface="Comic Sans MS" pitchFamily="66" charset="0"/>
              </a:rPr>
              <a:t>прямоугольные</a:t>
            </a:r>
          </a:p>
          <a:p>
            <a:pPr eaLnBrk="1" hangingPunct="1">
              <a:lnSpc>
                <a:spcPct val="90000"/>
              </a:lnSpc>
            </a:pPr>
            <a:endParaRPr lang="ru-RU" sz="3600" b="1" dirty="0" smtClean="0">
              <a:solidFill>
                <a:schemeClr val="bg1"/>
              </a:solidFill>
              <a:effectLst/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Виды треугольников</a:t>
            </a:r>
            <a:r>
              <a:rPr lang="ru-RU" b="1" dirty="0" smtClean="0">
                <a:solidFill>
                  <a:srgbClr val="C00000"/>
                </a:solidFill>
              </a:rPr>
              <a:t>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5004048" y="4302937"/>
            <a:ext cx="2232025" cy="935038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5004048" y="1412776"/>
            <a:ext cx="1439862" cy="11525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31770" name="AutoShape 26"/>
          <p:cNvSpPr>
            <a:spLocks noChangeArrowheads="1"/>
          </p:cNvSpPr>
          <p:nvPr/>
        </p:nvSpPr>
        <p:spPr bwMode="auto">
          <a:xfrm rot="-8979669">
            <a:off x="4355553" y="3342805"/>
            <a:ext cx="2736850" cy="79057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>
              <a:solidFill>
                <a:srgbClr val="FFFFFF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816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  <p:bldP spid="31748" grpId="0" animBg="1"/>
      <p:bldP spid="31749" grpId="0" animBg="1"/>
      <p:bldP spid="317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3"/>
          <p:cNvGrpSpPr>
            <a:grpSpLocks/>
          </p:cNvGrpSpPr>
          <p:nvPr/>
        </p:nvGrpSpPr>
        <p:grpSpPr bwMode="auto">
          <a:xfrm>
            <a:off x="266700" y="279400"/>
            <a:ext cx="8585200" cy="6235700"/>
            <a:chOff x="168" y="176"/>
            <a:chExt cx="5408" cy="3928"/>
          </a:xfrm>
        </p:grpSpPr>
        <p:sp>
          <p:nvSpPr>
            <p:cNvPr id="5127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28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29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0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1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2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3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4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</p:grpSp>
      <p:sp>
        <p:nvSpPr>
          <p:cNvPr id="5124" name="Прямоугольник 22"/>
          <p:cNvSpPr>
            <a:spLocks noChangeArrowheads="1"/>
          </p:cNvSpPr>
          <p:nvPr/>
        </p:nvSpPr>
        <p:spPr bwMode="auto">
          <a:xfrm>
            <a:off x="971550" y="1484313"/>
            <a:ext cx="6264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000099"/>
                </a:solidFill>
                <a:cs typeface="BrowalliaUPC" pitchFamily="34" charset="-34"/>
              </a:rPr>
              <a:t> </a:t>
            </a:r>
            <a:endParaRPr lang="ru-RU" sz="4800" dirty="0">
              <a:solidFill>
                <a:srgbClr val="00009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9300" y="3919674"/>
            <a:ext cx="38227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DADADA">
                    <a:lumMod val="25000"/>
                  </a:srgbClr>
                </a:solidFill>
                <a:latin typeface="Century Schoolbook" pitchFamily="18" charset="0"/>
              </a:rPr>
              <a:t>Треугольник называется </a:t>
            </a:r>
            <a:r>
              <a:rPr lang="ru-RU" sz="3200" b="1" dirty="0">
                <a:solidFill>
                  <a:srgbClr val="DADADA">
                    <a:lumMod val="25000"/>
                  </a:srgbClr>
                </a:solidFill>
                <a:latin typeface="Century Schoolbook" pitchFamily="18" charset="0"/>
              </a:rPr>
              <a:t>остроугольным, </a:t>
            </a:r>
            <a:r>
              <a:rPr lang="ru-RU" sz="3200" dirty="0">
                <a:solidFill>
                  <a:srgbClr val="DADADA">
                    <a:lumMod val="25000"/>
                  </a:srgbClr>
                </a:solidFill>
                <a:latin typeface="Century Schoolbook" pitchFamily="18" charset="0"/>
              </a:rPr>
              <a:t>если у него  все углы острые</a:t>
            </a:r>
          </a:p>
        </p:txBody>
      </p:sp>
      <p:sp>
        <p:nvSpPr>
          <p:cNvPr id="16" name="Равнобедренный треугольник 15"/>
          <p:cNvSpPr>
            <a:spLocks noChangeArrowheads="1"/>
          </p:cNvSpPr>
          <p:nvPr/>
        </p:nvSpPr>
        <p:spPr bwMode="auto">
          <a:xfrm>
            <a:off x="723900" y="1768930"/>
            <a:ext cx="2665412" cy="1727200"/>
          </a:xfrm>
          <a:prstGeom prst="triangle">
            <a:avLst>
              <a:gd name="adj" fmla="val 75463"/>
            </a:avLst>
          </a:prstGeom>
          <a:solidFill>
            <a:srgbClr val="CCFF33"/>
          </a:solidFill>
          <a:ln w="25400" algn="ctr">
            <a:solidFill>
              <a:srgbClr val="BB6126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392471" y="3290529"/>
            <a:ext cx="40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А</a:t>
            </a: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2466975" y="1417126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В</a:t>
            </a: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371993" y="3290529"/>
            <a:ext cx="373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С</a:t>
            </a:r>
          </a:p>
        </p:txBody>
      </p:sp>
      <p:sp>
        <p:nvSpPr>
          <p:cNvPr id="20" name="Arc 11"/>
          <p:cNvSpPr>
            <a:spLocks/>
          </p:cNvSpPr>
          <p:nvPr/>
        </p:nvSpPr>
        <p:spPr bwMode="auto">
          <a:xfrm>
            <a:off x="2281238" y="2170847"/>
            <a:ext cx="573087" cy="288925"/>
          </a:xfrm>
          <a:custGeom>
            <a:avLst/>
            <a:gdLst>
              <a:gd name="G0" fmla="+- 21597 0 0"/>
              <a:gd name="G1" fmla="+- 0 0 0"/>
              <a:gd name="G2" fmla="+- 21600 0 0"/>
              <a:gd name="T0" fmla="*/ 43093 w 43093"/>
              <a:gd name="T1" fmla="*/ 2117 h 21600"/>
              <a:gd name="T2" fmla="*/ 0 w 43093"/>
              <a:gd name="T3" fmla="*/ 385 h 21600"/>
              <a:gd name="T4" fmla="*/ 21597 w 43093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093" h="21600" fill="none" extrusionOk="0">
                <a:moveTo>
                  <a:pt x="43093" y="2117"/>
                </a:moveTo>
                <a:cubicBezTo>
                  <a:pt x="42004" y="13172"/>
                  <a:pt x="32706" y="21599"/>
                  <a:pt x="21597" y="21600"/>
                </a:cubicBezTo>
                <a:cubicBezTo>
                  <a:pt x="9817" y="21600"/>
                  <a:pt x="210" y="12162"/>
                  <a:pt x="0" y="384"/>
                </a:cubicBezTo>
              </a:path>
              <a:path w="43093" h="21600" stroke="0" extrusionOk="0">
                <a:moveTo>
                  <a:pt x="43093" y="2117"/>
                </a:moveTo>
                <a:cubicBezTo>
                  <a:pt x="42004" y="13172"/>
                  <a:pt x="32706" y="21599"/>
                  <a:pt x="21597" y="21600"/>
                </a:cubicBezTo>
                <a:cubicBezTo>
                  <a:pt x="9817" y="21600"/>
                  <a:pt x="210" y="12162"/>
                  <a:pt x="0" y="384"/>
                </a:cubicBezTo>
                <a:lnTo>
                  <a:pt x="21597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" name="Arc 9"/>
          <p:cNvSpPr>
            <a:spLocks/>
          </p:cNvSpPr>
          <p:nvPr/>
        </p:nvSpPr>
        <p:spPr bwMode="auto">
          <a:xfrm>
            <a:off x="1331640" y="2968312"/>
            <a:ext cx="288925" cy="5032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" name="Arc 12"/>
          <p:cNvSpPr>
            <a:spLocks/>
          </p:cNvSpPr>
          <p:nvPr/>
        </p:nvSpPr>
        <p:spPr bwMode="auto">
          <a:xfrm>
            <a:off x="1045890" y="3081901"/>
            <a:ext cx="285750" cy="460375"/>
          </a:xfrm>
          <a:custGeom>
            <a:avLst/>
            <a:gdLst>
              <a:gd name="G0" fmla="+- 0 0 0"/>
              <a:gd name="G1" fmla="+- 19771 0 0"/>
              <a:gd name="G2" fmla="+- 21600 0 0"/>
              <a:gd name="T0" fmla="*/ 8699 w 21363"/>
              <a:gd name="T1" fmla="*/ 0 h 19771"/>
              <a:gd name="T2" fmla="*/ 21363 w 21363"/>
              <a:gd name="T3" fmla="*/ 16581 h 19771"/>
              <a:gd name="T4" fmla="*/ 0 w 21363"/>
              <a:gd name="T5" fmla="*/ 19771 h 19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63" h="19771" fill="none" extrusionOk="0">
                <a:moveTo>
                  <a:pt x="8698" y="0"/>
                </a:moveTo>
                <a:cubicBezTo>
                  <a:pt x="15486" y="2986"/>
                  <a:pt x="20267" y="9246"/>
                  <a:pt x="21363" y="16580"/>
                </a:cubicBezTo>
              </a:path>
              <a:path w="21363" h="19771" stroke="0" extrusionOk="0">
                <a:moveTo>
                  <a:pt x="8698" y="0"/>
                </a:moveTo>
                <a:cubicBezTo>
                  <a:pt x="15486" y="2986"/>
                  <a:pt x="20267" y="9246"/>
                  <a:pt x="21363" y="16580"/>
                </a:cubicBezTo>
                <a:lnTo>
                  <a:pt x="0" y="19771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2675091" y="2927248"/>
            <a:ext cx="574675" cy="717550"/>
            <a:chOff x="4332" y="2614"/>
            <a:chExt cx="362" cy="452"/>
          </a:xfrm>
        </p:grpSpPr>
        <p:sp>
          <p:nvSpPr>
            <p:cNvPr id="25" name="Arc 10"/>
            <p:cNvSpPr>
              <a:spLocks/>
            </p:cNvSpPr>
            <p:nvPr/>
          </p:nvSpPr>
          <p:spPr bwMode="auto">
            <a:xfrm flipH="1">
              <a:off x="4332" y="2614"/>
              <a:ext cx="272" cy="36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99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6" name="Arc 13"/>
            <p:cNvSpPr>
              <a:spLocks/>
            </p:cNvSpPr>
            <p:nvPr/>
          </p:nvSpPr>
          <p:spPr bwMode="auto">
            <a:xfrm flipH="1">
              <a:off x="4381" y="2659"/>
              <a:ext cx="268" cy="36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248"/>
                <a:gd name="T1" fmla="*/ 0 h 21600"/>
                <a:gd name="T2" fmla="*/ 21248 w 21248"/>
                <a:gd name="T3" fmla="*/ 17715 h 21600"/>
                <a:gd name="T4" fmla="*/ 0 w 2124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48" h="21600" fill="none" extrusionOk="0">
                  <a:moveTo>
                    <a:pt x="-1" y="0"/>
                  </a:moveTo>
                  <a:cubicBezTo>
                    <a:pt x="10430" y="0"/>
                    <a:pt x="19371" y="7454"/>
                    <a:pt x="21247" y="17715"/>
                  </a:cubicBezTo>
                </a:path>
                <a:path w="21248" h="21600" stroke="0" extrusionOk="0">
                  <a:moveTo>
                    <a:pt x="-1" y="0"/>
                  </a:moveTo>
                  <a:cubicBezTo>
                    <a:pt x="10430" y="0"/>
                    <a:pt x="19371" y="7454"/>
                    <a:pt x="21247" y="1771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99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7" name="Arc 14"/>
            <p:cNvSpPr>
              <a:spLocks/>
            </p:cNvSpPr>
            <p:nvPr/>
          </p:nvSpPr>
          <p:spPr bwMode="auto">
            <a:xfrm flipH="1">
              <a:off x="4430" y="2708"/>
              <a:ext cx="264" cy="358"/>
            </a:xfrm>
            <a:custGeom>
              <a:avLst/>
              <a:gdLst>
                <a:gd name="G0" fmla="+- 0 0 0"/>
                <a:gd name="G1" fmla="+- 21381 0 0"/>
                <a:gd name="G2" fmla="+- 21600 0 0"/>
                <a:gd name="T0" fmla="*/ 3070 w 20988"/>
                <a:gd name="T1" fmla="*/ 0 h 21381"/>
                <a:gd name="T2" fmla="*/ 20988 w 20988"/>
                <a:gd name="T3" fmla="*/ 16274 h 21381"/>
                <a:gd name="T4" fmla="*/ 0 w 20988"/>
                <a:gd name="T5" fmla="*/ 21381 h 2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988" h="21381" fill="none" extrusionOk="0">
                  <a:moveTo>
                    <a:pt x="3069" y="0"/>
                  </a:moveTo>
                  <a:cubicBezTo>
                    <a:pt x="11806" y="1254"/>
                    <a:pt x="18900" y="7698"/>
                    <a:pt x="20987" y="16274"/>
                  </a:cubicBezTo>
                </a:path>
                <a:path w="20988" h="21381" stroke="0" extrusionOk="0">
                  <a:moveTo>
                    <a:pt x="3069" y="0"/>
                  </a:moveTo>
                  <a:cubicBezTo>
                    <a:pt x="11806" y="1254"/>
                    <a:pt x="18900" y="7698"/>
                    <a:pt x="20987" y="16274"/>
                  </a:cubicBezTo>
                  <a:lnTo>
                    <a:pt x="0" y="21381"/>
                  </a:lnTo>
                  <a:close/>
                </a:path>
              </a:pathLst>
            </a:custGeom>
            <a:noFill/>
            <a:ln w="38100">
              <a:solidFill>
                <a:srgbClr val="FF99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4960564" y="3919673"/>
            <a:ext cx="41834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Треугольник называется  </a:t>
            </a:r>
            <a:r>
              <a:rPr lang="ru-RU" sz="3200" b="1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тупоугольным, </a:t>
            </a:r>
            <a:r>
              <a:rPr lang="ru-RU" sz="3200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если у него один угол тупой.</a:t>
            </a:r>
            <a:endParaRPr lang="en-US" sz="3200" dirty="0">
              <a:solidFill>
                <a:srgbClr val="006600">
                  <a:lumMod val="50000"/>
                </a:srgbClr>
              </a:solidFill>
              <a:latin typeface="Century Schoolbook" pitchFamily="18" charset="0"/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4334069" y="1485043"/>
            <a:ext cx="3935739" cy="2114307"/>
            <a:chOff x="452" y="2110"/>
            <a:chExt cx="4424" cy="1139"/>
          </a:xfrm>
        </p:grpSpPr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452" y="2124"/>
              <a:ext cx="1855" cy="1114"/>
            </a:xfrm>
            <a:prstGeom prst="line">
              <a:avLst/>
            </a:prstGeom>
            <a:noFill/>
            <a:ln w="38100">
              <a:solidFill>
                <a:srgbClr val="006600">
                  <a:lumMod val="95000"/>
                  <a:lumOff val="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5" name="Line 18"/>
            <p:cNvSpPr>
              <a:spLocks noChangeShapeType="1"/>
            </p:cNvSpPr>
            <p:nvPr/>
          </p:nvSpPr>
          <p:spPr bwMode="auto">
            <a:xfrm flipV="1">
              <a:off x="2290" y="2840"/>
              <a:ext cx="2586" cy="409"/>
            </a:xfrm>
            <a:prstGeom prst="line">
              <a:avLst/>
            </a:prstGeom>
            <a:noFill/>
            <a:ln w="38100">
              <a:solidFill>
                <a:srgbClr val="006600">
                  <a:lumMod val="95000"/>
                  <a:lumOff val="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6" name="Line 19"/>
            <p:cNvSpPr>
              <a:spLocks noChangeShapeType="1"/>
            </p:cNvSpPr>
            <p:nvPr/>
          </p:nvSpPr>
          <p:spPr bwMode="auto">
            <a:xfrm>
              <a:off x="452" y="2110"/>
              <a:ext cx="4391" cy="730"/>
            </a:xfrm>
            <a:prstGeom prst="line">
              <a:avLst/>
            </a:prstGeom>
            <a:noFill/>
            <a:ln w="38100">
              <a:solidFill>
                <a:srgbClr val="006600">
                  <a:lumMod val="95000"/>
                  <a:lumOff val="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37" name="Arc 21"/>
          <p:cNvSpPr>
            <a:spLocks/>
          </p:cNvSpPr>
          <p:nvPr/>
        </p:nvSpPr>
        <p:spPr bwMode="auto">
          <a:xfrm rot="-1578759">
            <a:off x="5722992" y="2650100"/>
            <a:ext cx="936625" cy="863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940283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3"/>
          <p:cNvGrpSpPr>
            <a:grpSpLocks/>
          </p:cNvGrpSpPr>
          <p:nvPr/>
        </p:nvGrpSpPr>
        <p:grpSpPr bwMode="auto">
          <a:xfrm>
            <a:off x="266700" y="279400"/>
            <a:ext cx="8585200" cy="6235700"/>
            <a:chOff x="168" y="176"/>
            <a:chExt cx="5408" cy="3928"/>
          </a:xfrm>
        </p:grpSpPr>
        <p:sp>
          <p:nvSpPr>
            <p:cNvPr id="5127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28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29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0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1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2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3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  <p:sp>
          <p:nvSpPr>
            <p:cNvPr id="5134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33400" y="3645024"/>
            <a:ext cx="76224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Треугольник называется  </a:t>
            </a:r>
            <a:r>
              <a:rPr lang="ru-RU" sz="3200" b="1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прямоугольным, </a:t>
            </a:r>
            <a:r>
              <a:rPr lang="ru-RU" sz="3200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если у него есть прямой угол </a:t>
            </a: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3275856" y="980728"/>
            <a:ext cx="0" cy="1871662"/>
          </a:xfrm>
          <a:prstGeom prst="line">
            <a:avLst/>
          </a:prstGeom>
          <a:noFill/>
          <a:ln w="38100" cap="flat" cmpd="sng" algn="ctr">
            <a:solidFill>
              <a:srgbClr val="006600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3275856" y="980728"/>
            <a:ext cx="1368425" cy="1871662"/>
          </a:xfrm>
          <a:prstGeom prst="line">
            <a:avLst/>
          </a:prstGeom>
          <a:noFill/>
          <a:ln w="38100" cap="flat" cmpd="sng" algn="ctr">
            <a:solidFill>
              <a:srgbClr val="006600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>
            <a:off x="3302945" y="2852390"/>
            <a:ext cx="1368425" cy="0"/>
          </a:xfrm>
          <a:prstGeom prst="line">
            <a:avLst/>
          </a:prstGeom>
          <a:noFill/>
          <a:ln w="38100" cap="flat" cmpd="sng" algn="ctr">
            <a:solidFill>
              <a:srgbClr val="006600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298640" y="2636490"/>
            <a:ext cx="215900" cy="215900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4" name="TextBox 16"/>
          <p:cNvSpPr txBox="1">
            <a:spLocks noChangeArrowheads="1"/>
          </p:cNvSpPr>
          <p:nvPr/>
        </p:nvSpPr>
        <p:spPr bwMode="auto">
          <a:xfrm rot="5400000">
            <a:off x="2486074" y="1846709"/>
            <a:ext cx="1122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Катет</a:t>
            </a:r>
          </a:p>
        </p:txBody>
      </p:sp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3449638" y="2933700"/>
            <a:ext cx="1122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Катет</a:t>
            </a: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 rot="3283522">
            <a:off x="3196270" y="1533632"/>
            <a:ext cx="208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6600">
                    <a:lumMod val="50000"/>
                  </a:srgbClr>
                </a:solidFill>
                <a:latin typeface="Century Schoolbook" pitchFamily="18" charset="0"/>
              </a:rPr>
              <a:t>Гипотенуза</a:t>
            </a:r>
          </a:p>
        </p:txBody>
      </p: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3001777" y="495299"/>
            <a:ext cx="404813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0000"/>
                </a:solidFill>
                <a:latin typeface="Century Schoolbook" pitchFamily="18" charset="0"/>
              </a:rPr>
              <a:t>А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2818655" y="2770250"/>
            <a:ext cx="40322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0000"/>
                </a:solidFill>
                <a:latin typeface="Century Schoolbook" pitchFamily="18" charset="0"/>
              </a:rPr>
              <a:t>С</a:t>
            </a: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>
            <a:off x="4807498" y="2776190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0000"/>
                </a:solidFill>
                <a:latin typeface="Century Schoolbook" pitchFamily="18" charset="0"/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201445571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642938" y="714375"/>
            <a:ext cx="3357562" cy="31432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429250" y="714375"/>
            <a:ext cx="3357563" cy="32146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3" y="4643438"/>
            <a:ext cx="892968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Две  фигуры называются равными, если их можно совместить наложением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На  рисунке   треугольники  АВС  и  А1 В1 С1  равны.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" y="3857625"/>
            <a:ext cx="374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Monotype Corsiva" pitchFamily="66" charset="0"/>
              </a:rPr>
              <a:t>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71688" y="142875"/>
            <a:ext cx="400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prstClr val="black"/>
                </a:solidFill>
                <a:latin typeface="Monotype Corsiva" pitchFamily="66" charset="0"/>
              </a:rPr>
              <a:t>В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00500" y="3857625"/>
            <a:ext cx="344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Monotype Corsiva" pitchFamily="66" charset="0"/>
              </a:rPr>
              <a:t>С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72063" y="3857625"/>
            <a:ext cx="642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Monotype Corsiva" pitchFamily="66" charset="0"/>
              </a:rPr>
              <a:t>А</a:t>
            </a:r>
            <a:r>
              <a:rPr lang="ru-RU" sz="1400">
                <a:solidFill>
                  <a:prstClr val="black"/>
                </a:solidFill>
                <a:latin typeface="Monotype Corsiva" pitchFamily="66" charset="0"/>
              </a:rPr>
              <a:t>1</a:t>
            </a:r>
            <a:endParaRPr lang="ru-RU" sz="240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00875" y="285750"/>
            <a:ext cx="447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Monotype Corsiva" pitchFamily="66" charset="0"/>
              </a:rPr>
              <a:t>В</a:t>
            </a:r>
            <a:r>
              <a:rPr lang="ru-RU" sz="1400">
                <a:solidFill>
                  <a:prstClr val="black"/>
                </a:solidFill>
                <a:latin typeface="Monotype Corsiva" pitchFamily="66" charset="0"/>
              </a:rPr>
              <a:t>1</a:t>
            </a:r>
            <a:endParaRPr lang="ru-RU" sz="240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572500" y="3857625"/>
            <a:ext cx="4238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Monotype Corsiva" pitchFamily="66" charset="0"/>
              </a:rPr>
              <a:t>С</a:t>
            </a:r>
            <a:r>
              <a:rPr lang="ru-RU" sz="1400">
                <a:solidFill>
                  <a:prstClr val="black"/>
                </a:solidFill>
                <a:latin typeface="Monotype Corsiva" pitchFamily="66" charset="0"/>
              </a:rPr>
              <a:t>1</a:t>
            </a:r>
            <a:endParaRPr lang="ru-RU" sz="2400">
              <a:solidFill>
                <a:prstClr val="black"/>
              </a:solidFill>
              <a:latin typeface="Monotype Corsiva" pitchFamily="66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357313" y="2214563"/>
            <a:ext cx="357187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143625" y="2143125"/>
            <a:ext cx="357188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2786063" y="1857375"/>
            <a:ext cx="428625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2857500" y="2071688"/>
            <a:ext cx="428625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V="1">
            <a:off x="7643813" y="1928813"/>
            <a:ext cx="285750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 flipV="1">
            <a:off x="7715250" y="2071688"/>
            <a:ext cx="357188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1820863" y="3894138"/>
            <a:ext cx="357187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963738" y="3822700"/>
            <a:ext cx="357188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2142331" y="3786982"/>
            <a:ext cx="4286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6715919" y="3858419"/>
            <a:ext cx="4286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6823076" y="3822700"/>
            <a:ext cx="50006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073106" y="3715544"/>
            <a:ext cx="4286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Дуга 36"/>
          <p:cNvSpPr/>
          <p:nvPr/>
        </p:nvSpPr>
        <p:spPr>
          <a:xfrm>
            <a:off x="714375" y="3571875"/>
            <a:ext cx="357188" cy="2857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776288" y="3587750"/>
            <a:ext cx="263525" cy="304800"/>
          </a:xfrm>
          <a:custGeom>
            <a:avLst/>
            <a:gdLst>
              <a:gd name="connsiteX0" fmla="*/ 0 w 263236"/>
              <a:gd name="connsiteY0" fmla="*/ 0 h 304801"/>
              <a:gd name="connsiteX1" fmla="*/ 221672 w 263236"/>
              <a:gd name="connsiteY1" fmla="*/ 263237 h 304801"/>
              <a:gd name="connsiteX2" fmla="*/ 221672 w 263236"/>
              <a:gd name="connsiteY2" fmla="*/ 249382 h 304801"/>
              <a:gd name="connsiteX3" fmla="*/ 221672 w 263236"/>
              <a:gd name="connsiteY3" fmla="*/ 277091 h 304801"/>
              <a:gd name="connsiteX4" fmla="*/ 263236 w 263236"/>
              <a:gd name="connsiteY4" fmla="*/ 263237 h 30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236" h="304801">
                <a:moveTo>
                  <a:pt x="0" y="0"/>
                </a:moveTo>
                <a:cubicBezTo>
                  <a:pt x="92363" y="110836"/>
                  <a:pt x="184727" y="221673"/>
                  <a:pt x="221672" y="263237"/>
                </a:cubicBezTo>
                <a:cubicBezTo>
                  <a:pt x="258617" y="304801"/>
                  <a:pt x="221672" y="249382"/>
                  <a:pt x="221672" y="249382"/>
                </a:cubicBezTo>
                <a:cubicBezTo>
                  <a:pt x="221672" y="251691"/>
                  <a:pt x="214745" y="274782"/>
                  <a:pt x="221672" y="277091"/>
                </a:cubicBezTo>
                <a:cubicBezTo>
                  <a:pt x="228599" y="279400"/>
                  <a:pt x="245917" y="271318"/>
                  <a:pt x="263236" y="263237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16200000" flipH="1">
            <a:off x="5572125" y="3571875"/>
            <a:ext cx="285750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38150" y="4010025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black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5726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7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52136 -0.0118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76" y="-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5" grpId="0"/>
      <p:bldP spid="7" grpId="0"/>
      <p:bldP spid="8" grpId="0"/>
      <p:bldP spid="9" grpId="0"/>
      <p:bldP spid="10" grpId="0"/>
      <p:bldP spid="11" grpId="0"/>
      <p:bldP spid="12" grpId="0"/>
      <p:bldP spid="41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455</Words>
  <Application>Microsoft Office PowerPoint</Application>
  <PresentationFormat>Экран (4:3)</PresentationFormat>
  <Paragraphs>126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Эскиз</vt:lpstr>
      <vt:lpstr>4_Открытая</vt:lpstr>
      <vt:lpstr>1_Эскиз</vt:lpstr>
      <vt:lpstr>Презентация PowerPoint</vt:lpstr>
      <vt:lpstr>Анализ контрольной работы</vt:lpstr>
      <vt:lpstr>        Отгадайте ребус</vt:lpstr>
      <vt:lpstr>               1) Отметим какие-нибудь три точки, не лежащие на одной прямой; 2) Соединим их отрезками.    </vt:lpstr>
      <vt:lpstr>Треугольник и его элементы.</vt:lpstr>
      <vt:lpstr>Виды треугольников: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Практические задания:  1) Начертите треугольник АВС и проведите отрезок, соединяющий вершину А с серединой противоположной стороны.  2) Начертите треугольник   MNP. На стороне МР отметьте произвольную точку К  и соедините ее с вершиной, противолежащей стороне МР.    </vt:lpstr>
      <vt:lpstr>Презентация PowerPoint</vt:lpstr>
      <vt:lpstr>Презентация PowerPoint</vt:lpstr>
      <vt:lpstr>Контрольные вопросы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Гузель Насипова</dc:creator>
  <cp:lastModifiedBy>Гузель Насипова</cp:lastModifiedBy>
  <cp:revision>14</cp:revision>
  <dcterms:created xsi:type="dcterms:W3CDTF">2013-10-07T06:52:41Z</dcterms:created>
  <dcterms:modified xsi:type="dcterms:W3CDTF">2013-10-10T10:23:24Z</dcterms:modified>
</cp:coreProperties>
</file>