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notesMasterIdLst>
    <p:notesMasterId r:id="rId33"/>
  </p:notesMasterIdLst>
  <p:handoutMasterIdLst>
    <p:handoutMasterId r:id="rId34"/>
  </p:handout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1" r:id="rId12"/>
    <p:sldId id="277" r:id="rId13"/>
    <p:sldId id="293" r:id="rId14"/>
    <p:sldId id="258" r:id="rId15"/>
    <p:sldId id="257" r:id="rId16"/>
    <p:sldId id="266" r:id="rId17"/>
    <p:sldId id="267" r:id="rId18"/>
    <p:sldId id="268" r:id="rId19"/>
    <p:sldId id="278" r:id="rId20"/>
    <p:sldId id="279" r:id="rId21"/>
    <p:sldId id="280" r:id="rId22"/>
    <p:sldId id="281" r:id="rId23"/>
    <p:sldId id="294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0000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0BA5E-BAB9-4836-A4C1-82D3298FC39E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4F97CD4-FFB8-424B-BC56-30E41FC204B1}">
      <dgm:prSet phldrT="[Текст]"/>
      <dgm:spPr/>
      <dgm:t>
        <a:bodyPr/>
        <a:lstStyle/>
        <a:p>
          <a:r>
            <a:rPr lang="ru-RU" smtClean="0"/>
            <a:t>1) </a:t>
          </a:r>
          <a:r>
            <a:rPr lang="ru-RU" b="1" smtClean="0"/>
            <a:t>Персональный компьютер </a:t>
          </a:r>
          <a:r>
            <a:rPr lang="ru-RU" smtClean="0"/>
            <a:t>(его называют клиентом или рабочей станцией)</a:t>
          </a:r>
          <a:endParaRPr lang="ru-RU" dirty="0"/>
        </a:p>
      </dgm:t>
    </dgm:pt>
    <dgm:pt modelId="{1A24E1D5-E3FF-42DD-B366-ABF218CB4325}" type="parTrans" cxnId="{E4C7886F-E62C-4706-85C3-8A68E91DD61C}">
      <dgm:prSet/>
      <dgm:spPr/>
      <dgm:t>
        <a:bodyPr/>
        <a:lstStyle/>
        <a:p>
          <a:endParaRPr lang="ru-RU"/>
        </a:p>
      </dgm:t>
    </dgm:pt>
    <dgm:pt modelId="{9F7EE4CB-8E38-4329-8893-0B409C2B4F70}" type="sibTrans" cxnId="{E4C7886F-E62C-4706-85C3-8A68E91DD61C}">
      <dgm:prSet/>
      <dgm:spPr/>
      <dgm:t>
        <a:bodyPr/>
        <a:lstStyle/>
        <a:p>
          <a:endParaRPr lang="ru-RU"/>
        </a:p>
      </dgm:t>
    </dgm:pt>
    <dgm:pt modelId="{8D3AE85C-F226-4856-9D0F-4A79230CA85A}">
      <dgm:prSet phldrT="[Текст]"/>
      <dgm:spPr/>
      <dgm:t>
        <a:bodyPr/>
        <a:lstStyle/>
        <a:p>
          <a:r>
            <a:rPr lang="ru-RU" smtClean="0"/>
            <a:t>2)</a:t>
          </a:r>
          <a:r>
            <a:rPr lang="ru-RU" b="1" smtClean="0"/>
            <a:t>Сервер</a:t>
          </a:r>
          <a:r>
            <a:rPr lang="ru-RU" smtClean="0"/>
            <a:t>. Обычно это высокопроизводительный компьютер, он играет роль центрального узла.</a:t>
          </a:r>
          <a:endParaRPr lang="ru-RU" dirty="0"/>
        </a:p>
      </dgm:t>
    </dgm:pt>
    <dgm:pt modelId="{741B5451-0E20-4CC8-8CE5-0F55EAE75441}" type="parTrans" cxnId="{AEDC670B-5EC7-421F-8FC4-D6F8099EE4C7}">
      <dgm:prSet/>
      <dgm:spPr/>
      <dgm:t>
        <a:bodyPr/>
        <a:lstStyle/>
        <a:p>
          <a:endParaRPr lang="ru-RU"/>
        </a:p>
      </dgm:t>
    </dgm:pt>
    <dgm:pt modelId="{6DFD0239-62B4-4E39-AF13-43E68A123DE6}" type="sibTrans" cxnId="{AEDC670B-5EC7-421F-8FC4-D6F8099EE4C7}">
      <dgm:prSet/>
      <dgm:spPr/>
      <dgm:t>
        <a:bodyPr/>
        <a:lstStyle/>
        <a:p>
          <a:endParaRPr lang="ru-RU"/>
        </a:p>
      </dgm:t>
    </dgm:pt>
    <dgm:pt modelId="{D65DDC4C-BE98-4241-A966-E1818A84EB55}">
      <dgm:prSet/>
      <dgm:spPr/>
      <dgm:t>
        <a:bodyPr/>
        <a:lstStyle/>
        <a:p>
          <a:r>
            <a:rPr lang="ru-RU" smtClean="0"/>
            <a:t>3) </a:t>
          </a:r>
          <a:r>
            <a:rPr lang="ru-RU" b="1" smtClean="0"/>
            <a:t>Сетевая карта</a:t>
          </a:r>
          <a:r>
            <a:rPr lang="ru-RU" smtClean="0"/>
            <a:t>. Связывают компьютер с сетевым кабелем.</a:t>
          </a:r>
          <a:endParaRPr lang="ru-RU" dirty="0"/>
        </a:p>
      </dgm:t>
    </dgm:pt>
    <dgm:pt modelId="{3E624F84-48B4-43DF-8436-51F9DC38F76E}" type="parTrans" cxnId="{DBF6CA86-1D55-4653-BD3B-D8A696F9EA1D}">
      <dgm:prSet/>
      <dgm:spPr/>
      <dgm:t>
        <a:bodyPr/>
        <a:lstStyle/>
        <a:p>
          <a:endParaRPr lang="ru-RU"/>
        </a:p>
      </dgm:t>
    </dgm:pt>
    <dgm:pt modelId="{8A6189AC-F5AF-4B39-B69C-9D87995BC793}" type="sibTrans" cxnId="{DBF6CA86-1D55-4653-BD3B-D8A696F9EA1D}">
      <dgm:prSet/>
      <dgm:spPr/>
      <dgm:t>
        <a:bodyPr/>
        <a:lstStyle/>
        <a:p>
          <a:endParaRPr lang="ru-RU"/>
        </a:p>
      </dgm:t>
    </dgm:pt>
    <dgm:pt modelId="{BF8853B2-D3D4-4F59-BA74-F82039789142}">
      <dgm:prSet/>
      <dgm:spPr/>
      <dgm:t>
        <a:bodyPr/>
        <a:lstStyle/>
        <a:p>
          <a:r>
            <a:rPr lang="ru-RU" smtClean="0"/>
            <a:t>4) </a:t>
          </a:r>
          <a:r>
            <a:rPr lang="ru-RU" b="1" smtClean="0"/>
            <a:t>Сетевой кабель</a:t>
          </a:r>
          <a:r>
            <a:rPr lang="ru-RU" smtClean="0"/>
            <a:t>. Связывают друг с другом компьютеры и серверы.</a:t>
          </a:r>
          <a:endParaRPr lang="ru-RU" dirty="0"/>
        </a:p>
      </dgm:t>
    </dgm:pt>
    <dgm:pt modelId="{26CC8164-6CF9-4887-99D0-D0465AB3CE52}" type="parTrans" cxnId="{4688F20B-AFD0-4DB6-8080-7953F83EA978}">
      <dgm:prSet/>
      <dgm:spPr/>
      <dgm:t>
        <a:bodyPr/>
        <a:lstStyle/>
        <a:p>
          <a:endParaRPr lang="ru-RU"/>
        </a:p>
      </dgm:t>
    </dgm:pt>
    <dgm:pt modelId="{72C6FECB-18A4-4A48-9BDA-CE14E6398F6E}" type="sibTrans" cxnId="{4688F20B-AFD0-4DB6-8080-7953F83EA978}">
      <dgm:prSet/>
      <dgm:spPr/>
      <dgm:t>
        <a:bodyPr/>
        <a:lstStyle/>
        <a:p>
          <a:endParaRPr lang="ru-RU"/>
        </a:p>
      </dgm:t>
    </dgm:pt>
    <dgm:pt modelId="{A7A9BB11-8BAD-46E6-AA7F-20ADC67C7896}">
      <dgm:prSet/>
      <dgm:spPr/>
      <dgm:t>
        <a:bodyPr/>
        <a:lstStyle/>
        <a:p>
          <a:r>
            <a:rPr lang="ru-RU" dirty="0" smtClean="0"/>
            <a:t>5) </a:t>
          </a:r>
          <a:r>
            <a:rPr lang="ru-RU" b="1" dirty="0" smtClean="0"/>
            <a:t>Сетевое программное обеспечение</a:t>
          </a:r>
          <a:endParaRPr lang="ru-RU" b="1" dirty="0"/>
        </a:p>
      </dgm:t>
    </dgm:pt>
    <dgm:pt modelId="{6CEDD23B-EC76-4DC2-9493-1CAB41DDE6B1}" type="parTrans" cxnId="{1CDF53F6-8D4B-4C27-A9B4-38EB482D43BD}">
      <dgm:prSet/>
      <dgm:spPr/>
      <dgm:t>
        <a:bodyPr/>
        <a:lstStyle/>
        <a:p>
          <a:endParaRPr lang="ru-RU"/>
        </a:p>
      </dgm:t>
    </dgm:pt>
    <dgm:pt modelId="{1B06C3D7-DAE0-489A-8D76-D0D1C670E97F}" type="sibTrans" cxnId="{1CDF53F6-8D4B-4C27-A9B4-38EB482D43BD}">
      <dgm:prSet/>
      <dgm:spPr/>
      <dgm:t>
        <a:bodyPr/>
        <a:lstStyle/>
        <a:p>
          <a:endParaRPr lang="ru-RU"/>
        </a:p>
      </dgm:t>
    </dgm:pt>
    <dgm:pt modelId="{DB70AEA7-8D22-4874-A329-C8AC7B9D32CB}" type="pres">
      <dgm:prSet presAssocID="{0C90BA5E-BAB9-4836-A4C1-82D3298FC3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35F800-492E-4728-98FA-DF67A635D8D7}" type="pres">
      <dgm:prSet presAssocID="{C4F97CD4-FFB8-424B-BC56-30E41FC204B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6F3DA-A454-4D3F-8B39-3EF1F36A93C2}" type="pres">
      <dgm:prSet presAssocID="{9F7EE4CB-8E38-4329-8893-0B409C2B4F70}" presName="spacer" presStyleCnt="0"/>
      <dgm:spPr/>
    </dgm:pt>
    <dgm:pt modelId="{4B107C44-5AF4-423C-BF5B-5F853DFA530E}" type="pres">
      <dgm:prSet presAssocID="{8D3AE85C-F226-4856-9D0F-4A79230CA85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FFB0D-CAAC-4872-A5A5-6B58CFBE30CD}" type="pres">
      <dgm:prSet presAssocID="{6DFD0239-62B4-4E39-AF13-43E68A123DE6}" presName="spacer" presStyleCnt="0"/>
      <dgm:spPr/>
    </dgm:pt>
    <dgm:pt modelId="{AC875827-4987-4796-ABEA-3229587A8DF5}" type="pres">
      <dgm:prSet presAssocID="{D65DDC4C-BE98-4241-A966-E1818A84EB5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926EA-301C-4B00-B487-759B963F78F0}" type="pres">
      <dgm:prSet presAssocID="{8A6189AC-F5AF-4B39-B69C-9D87995BC793}" presName="spacer" presStyleCnt="0"/>
      <dgm:spPr/>
    </dgm:pt>
    <dgm:pt modelId="{B41D81E7-9F2E-491D-8697-99B0ECEE59F4}" type="pres">
      <dgm:prSet presAssocID="{BF8853B2-D3D4-4F59-BA74-F8203978914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A6501-42B1-44E9-B121-0B1F6896054E}" type="pres">
      <dgm:prSet presAssocID="{72C6FECB-18A4-4A48-9BDA-CE14E6398F6E}" presName="spacer" presStyleCnt="0"/>
      <dgm:spPr/>
    </dgm:pt>
    <dgm:pt modelId="{9DA22AF4-6521-4267-8979-1BE18E1000FC}" type="pres">
      <dgm:prSet presAssocID="{A7A9BB11-8BAD-46E6-AA7F-20ADC67C789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C58404-F3E4-44BD-A49D-BA4F9B00B570}" type="presOf" srcId="{8D3AE85C-F226-4856-9D0F-4A79230CA85A}" destId="{4B107C44-5AF4-423C-BF5B-5F853DFA530E}" srcOrd="0" destOrd="0" presId="urn:microsoft.com/office/officeart/2005/8/layout/vList2"/>
    <dgm:cxn modelId="{E4C7886F-E62C-4706-85C3-8A68E91DD61C}" srcId="{0C90BA5E-BAB9-4836-A4C1-82D3298FC39E}" destId="{C4F97CD4-FFB8-424B-BC56-30E41FC204B1}" srcOrd="0" destOrd="0" parTransId="{1A24E1D5-E3FF-42DD-B366-ABF218CB4325}" sibTransId="{9F7EE4CB-8E38-4329-8893-0B409C2B4F70}"/>
    <dgm:cxn modelId="{C785C308-3DC8-49DB-90CB-755E7DF2E7D8}" type="presOf" srcId="{D65DDC4C-BE98-4241-A966-E1818A84EB55}" destId="{AC875827-4987-4796-ABEA-3229587A8DF5}" srcOrd="0" destOrd="0" presId="urn:microsoft.com/office/officeart/2005/8/layout/vList2"/>
    <dgm:cxn modelId="{4688F20B-AFD0-4DB6-8080-7953F83EA978}" srcId="{0C90BA5E-BAB9-4836-A4C1-82D3298FC39E}" destId="{BF8853B2-D3D4-4F59-BA74-F82039789142}" srcOrd="3" destOrd="0" parTransId="{26CC8164-6CF9-4887-99D0-D0465AB3CE52}" sibTransId="{72C6FECB-18A4-4A48-9BDA-CE14E6398F6E}"/>
    <dgm:cxn modelId="{C839978F-493F-475C-B4CC-1B07B9CBB486}" type="presOf" srcId="{BF8853B2-D3D4-4F59-BA74-F82039789142}" destId="{B41D81E7-9F2E-491D-8697-99B0ECEE59F4}" srcOrd="0" destOrd="0" presId="urn:microsoft.com/office/officeart/2005/8/layout/vList2"/>
    <dgm:cxn modelId="{1CDF53F6-8D4B-4C27-A9B4-38EB482D43BD}" srcId="{0C90BA5E-BAB9-4836-A4C1-82D3298FC39E}" destId="{A7A9BB11-8BAD-46E6-AA7F-20ADC67C7896}" srcOrd="4" destOrd="0" parTransId="{6CEDD23B-EC76-4DC2-9493-1CAB41DDE6B1}" sibTransId="{1B06C3D7-DAE0-489A-8D76-D0D1C670E97F}"/>
    <dgm:cxn modelId="{10AE432A-249D-4227-89D3-2AF0D7F21A4C}" type="presOf" srcId="{A7A9BB11-8BAD-46E6-AA7F-20ADC67C7896}" destId="{9DA22AF4-6521-4267-8979-1BE18E1000FC}" srcOrd="0" destOrd="0" presId="urn:microsoft.com/office/officeart/2005/8/layout/vList2"/>
    <dgm:cxn modelId="{797E8AF0-B1C4-4CEF-9848-4EBCA32417EC}" type="presOf" srcId="{C4F97CD4-FFB8-424B-BC56-30E41FC204B1}" destId="{8335F800-492E-4728-98FA-DF67A635D8D7}" srcOrd="0" destOrd="0" presId="urn:microsoft.com/office/officeart/2005/8/layout/vList2"/>
    <dgm:cxn modelId="{AEDC670B-5EC7-421F-8FC4-D6F8099EE4C7}" srcId="{0C90BA5E-BAB9-4836-A4C1-82D3298FC39E}" destId="{8D3AE85C-F226-4856-9D0F-4A79230CA85A}" srcOrd="1" destOrd="0" parTransId="{741B5451-0E20-4CC8-8CE5-0F55EAE75441}" sibTransId="{6DFD0239-62B4-4E39-AF13-43E68A123DE6}"/>
    <dgm:cxn modelId="{F3B52531-7759-4834-A6FA-F689FC3B77A1}" type="presOf" srcId="{0C90BA5E-BAB9-4836-A4C1-82D3298FC39E}" destId="{DB70AEA7-8D22-4874-A329-C8AC7B9D32CB}" srcOrd="0" destOrd="0" presId="urn:microsoft.com/office/officeart/2005/8/layout/vList2"/>
    <dgm:cxn modelId="{DBF6CA86-1D55-4653-BD3B-D8A696F9EA1D}" srcId="{0C90BA5E-BAB9-4836-A4C1-82D3298FC39E}" destId="{D65DDC4C-BE98-4241-A966-E1818A84EB55}" srcOrd="2" destOrd="0" parTransId="{3E624F84-48B4-43DF-8436-51F9DC38F76E}" sibTransId="{8A6189AC-F5AF-4B39-B69C-9D87995BC793}"/>
    <dgm:cxn modelId="{0771BA7F-DCC6-42A1-9C1D-9F2A0EB8C42D}" type="presParOf" srcId="{DB70AEA7-8D22-4874-A329-C8AC7B9D32CB}" destId="{8335F800-492E-4728-98FA-DF67A635D8D7}" srcOrd="0" destOrd="0" presId="urn:microsoft.com/office/officeart/2005/8/layout/vList2"/>
    <dgm:cxn modelId="{20B07890-08BD-4793-9352-ACD2374EA746}" type="presParOf" srcId="{DB70AEA7-8D22-4874-A329-C8AC7B9D32CB}" destId="{84D6F3DA-A454-4D3F-8B39-3EF1F36A93C2}" srcOrd="1" destOrd="0" presId="urn:microsoft.com/office/officeart/2005/8/layout/vList2"/>
    <dgm:cxn modelId="{E30707D0-946D-41EA-AE03-F5D0D46228C2}" type="presParOf" srcId="{DB70AEA7-8D22-4874-A329-C8AC7B9D32CB}" destId="{4B107C44-5AF4-423C-BF5B-5F853DFA530E}" srcOrd="2" destOrd="0" presId="urn:microsoft.com/office/officeart/2005/8/layout/vList2"/>
    <dgm:cxn modelId="{84C7EC9C-E811-4C88-ABF0-16FA697C625D}" type="presParOf" srcId="{DB70AEA7-8D22-4874-A329-C8AC7B9D32CB}" destId="{516FFB0D-CAAC-4872-A5A5-6B58CFBE30CD}" srcOrd="3" destOrd="0" presId="urn:microsoft.com/office/officeart/2005/8/layout/vList2"/>
    <dgm:cxn modelId="{2C84BB3C-9D5F-44FE-A72C-DAC34142751B}" type="presParOf" srcId="{DB70AEA7-8D22-4874-A329-C8AC7B9D32CB}" destId="{AC875827-4987-4796-ABEA-3229587A8DF5}" srcOrd="4" destOrd="0" presId="urn:microsoft.com/office/officeart/2005/8/layout/vList2"/>
    <dgm:cxn modelId="{67417844-4047-414B-94E3-66259962FC44}" type="presParOf" srcId="{DB70AEA7-8D22-4874-A329-C8AC7B9D32CB}" destId="{2B7926EA-301C-4B00-B487-759B963F78F0}" srcOrd="5" destOrd="0" presId="urn:microsoft.com/office/officeart/2005/8/layout/vList2"/>
    <dgm:cxn modelId="{5DBDE458-E97A-4F01-9A3F-6B20E4624482}" type="presParOf" srcId="{DB70AEA7-8D22-4874-A329-C8AC7B9D32CB}" destId="{B41D81E7-9F2E-491D-8697-99B0ECEE59F4}" srcOrd="6" destOrd="0" presId="urn:microsoft.com/office/officeart/2005/8/layout/vList2"/>
    <dgm:cxn modelId="{A0C1CD1D-E140-48B0-87DF-CBFA748D121D}" type="presParOf" srcId="{DB70AEA7-8D22-4874-A329-C8AC7B9D32CB}" destId="{036A6501-42B1-44E9-B121-0B1F6896054E}" srcOrd="7" destOrd="0" presId="urn:microsoft.com/office/officeart/2005/8/layout/vList2"/>
    <dgm:cxn modelId="{B1707D05-085B-474E-87C1-F1B5CBC3FCAF}" type="presParOf" srcId="{DB70AEA7-8D22-4874-A329-C8AC7B9D32CB}" destId="{9DA22AF4-6521-4267-8979-1BE18E1000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6308B-F542-4419-B3D6-F7FD3D3C6BDE}" type="doc">
      <dgm:prSet loTypeId="urn:microsoft.com/office/officeart/2005/8/layout/vList2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D08F4D0-6B23-4448-96F0-B01040EC54BF}">
      <dgm:prSet phldrT="[Текст]" custT="1"/>
      <dgm:spPr/>
      <dgm:t>
        <a:bodyPr/>
        <a:lstStyle/>
        <a:p>
          <a:r>
            <a:rPr lang="ru-RU" sz="4700" dirty="0" smtClean="0"/>
            <a:t>1</a:t>
          </a:r>
          <a:r>
            <a:rPr lang="ru-RU" sz="3200" b="1" dirty="0" smtClean="0"/>
            <a:t>) </a:t>
          </a:r>
          <a:r>
            <a:rPr lang="en-US" sz="3200" b="1" dirty="0" smtClean="0"/>
            <a:t>TCP/IP</a:t>
          </a:r>
          <a:r>
            <a:rPr lang="ru-RU" sz="3200" b="1" smtClean="0"/>
            <a:t> - протокол передачи данных </a:t>
          </a:r>
          <a:endParaRPr lang="ru-RU" sz="3200" b="1" dirty="0"/>
        </a:p>
      </dgm:t>
    </dgm:pt>
    <dgm:pt modelId="{85B1B41F-E796-434F-875A-384360A499BC}" type="parTrans" cxnId="{4D49C284-859C-4C9E-B21E-00AA9013A5CC}">
      <dgm:prSet/>
      <dgm:spPr/>
      <dgm:t>
        <a:bodyPr/>
        <a:lstStyle/>
        <a:p>
          <a:endParaRPr lang="ru-RU"/>
        </a:p>
      </dgm:t>
    </dgm:pt>
    <dgm:pt modelId="{B06D0283-BB98-45E6-A09B-617F4DA7D4E0}" type="sibTrans" cxnId="{4D49C284-859C-4C9E-B21E-00AA9013A5CC}">
      <dgm:prSet/>
      <dgm:spPr/>
      <dgm:t>
        <a:bodyPr/>
        <a:lstStyle/>
        <a:p>
          <a:endParaRPr lang="ru-RU"/>
        </a:p>
      </dgm:t>
    </dgm:pt>
    <dgm:pt modelId="{67B39F99-DADF-4B6C-A7A4-1D28AE10F9AE}">
      <dgm:prSet phldrT="[Текст]" custT="1"/>
      <dgm:spPr/>
      <dgm:t>
        <a:bodyPr/>
        <a:lstStyle/>
        <a:p>
          <a:r>
            <a:rPr lang="en-US" sz="3200" b="1" smtClean="0"/>
            <a:t>2) HTTP –</a:t>
          </a:r>
          <a:r>
            <a:rPr lang="ru-RU" sz="3200" b="1" smtClean="0"/>
            <a:t> прикладной протокол передачи гипертекста для службы </a:t>
          </a:r>
          <a:r>
            <a:rPr lang="en-US" sz="3200" b="1" smtClean="0"/>
            <a:t>WWW</a:t>
          </a:r>
          <a:endParaRPr lang="ru-RU" sz="3200" b="1" dirty="0"/>
        </a:p>
      </dgm:t>
    </dgm:pt>
    <dgm:pt modelId="{E132EB17-F513-4E8C-B45C-B6A319A46CDD}" type="parTrans" cxnId="{A61856CA-5A04-4CC6-BEB8-7DB55AFA4441}">
      <dgm:prSet/>
      <dgm:spPr/>
      <dgm:t>
        <a:bodyPr/>
        <a:lstStyle/>
        <a:p>
          <a:endParaRPr lang="ru-RU"/>
        </a:p>
      </dgm:t>
    </dgm:pt>
    <dgm:pt modelId="{39990E02-4D37-4FA8-9047-A23712117E6F}" type="sibTrans" cxnId="{A61856CA-5A04-4CC6-BEB8-7DB55AFA4441}">
      <dgm:prSet/>
      <dgm:spPr/>
      <dgm:t>
        <a:bodyPr/>
        <a:lstStyle/>
        <a:p>
          <a:endParaRPr lang="ru-RU"/>
        </a:p>
      </dgm:t>
    </dgm:pt>
    <dgm:pt modelId="{7E782BB3-2722-4E2A-9B3D-2F1F5278D3C7}">
      <dgm:prSet custT="1"/>
      <dgm:spPr/>
      <dgm:t>
        <a:bodyPr/>
        <a:lstStyle/>
        <a:p>
          <a:r>
            <a:rPr lang="en-US" sz="3200" b="1" smtClean="0"/>
            <a:t>3) FTP – </a:t>
          </a:r>
          <a:r>
            <a:rPr lang="ru-RU" sz="3200" b="1" smtClean="0"/>
            <a:t>протокол передачи файлов</a:t>
          </a:r>
          <a:endParaRPr lang="ru-RU" sz="3200" b="1" dirty="0"/>
        </a:p>
      </dgm:t>
    </dgm:pt>
    <dgm:pt modelId="{88C20E66-E098-42B1-A313-3C7F1E268EB1}" type="parTrans" cxnId="{2DAD8649-54BB-4796-9E1D-A2AACF3A7690}">
      <dgm:prSet/>
      <dgm:spPr/>
      <dgm:t>
        <a:bodyPr/>
        <a:lstStyle/>
        <a:p>
          <a:endParaRPr lang="ru-RU"/>
        </a:p>
      </dgm:t>
    </dgm:pt>
    <dgm:pt modelId="{0BA9B783-3918-4E8B-AA05-E3D181799572}" type="sibTrans" cxnId="{2DAD8649-54BB-4796-9E1D-A2AACF3A7690}">
      <dgm:prSet/>
      <dgm:spPr/>
      <dgm:t>
        <a:bodyPr/>
        <a:lstStyle/>
        <a:p>
          <a:endParaRPr lang="ru-RU"/>
        </a:p>
      </dgm:t>
    </dgm:pt>
    <dgm:pt modelId="{FEEED144-A2A0-4603-8A63-428279E4F190}">
      <dgm:prSet custT="1"/>
      <dgm:spPr/>
      <dgm:t>
        <a:bodyPr/>
        <a:lstStyle/>
        <a:p>
          <a:r>
            <a:rPr lang="ru-RU" sz="3200" b="1" smtClean="0"/>
            <a:t>4) </a:t>
          </a:r>
          <a:r>
            <a:rPr lang="en-US" sz="3200" b="1" smtClean="0"/>
            <a:t>SMTP –</a:t>
          </a:r>
          <a:r>
            <a:rPr lang="ru-RU" sz="3200" b="1" smtClean="0"/>
            <a:t>протокол передачи электронной почты</a:t>
          </a:r>
          <a:endParaRPr lang="ru-RU" sz="3200" b="1" dirty="0"/>
        </a:p>
      </dgm:t>
    </dgm:pt>
    <dgm:pt modelId="{1A456C1B-5C02-4B17-AD79-C39673B34C77}" type="parTrans" cxnId="{AD8CE697-B47D-4FF5-9256-C0DD761126F3}">
      <dgm:prSet/>
      <dgm:spPr/>
      <dgm:t>
        <a:bodyPr/>
        <a:lstStyle/>
        <a:p>
          <a:endParaRPr lang="ru-RU"/>
        </a:p>
      </dgm:t>
    </dgm:pt>
    <dgm:pt modelId="{7AC14E00-44EE-42A1-8F33-9870350565FA}" type="sibTrans" cxnId="{AD8CE697-B47D-4FF5-9256-C0DD761126F3}">
      <dgm:prSet/>
      <dgm:spPr/>
      <dgm:t>
        <a:bodyPr/>
        <a:lstStyle/>
        <a:p>
          <a:endParaRPr lang="ru-RU"/>
        </a:p>
      </dgm:t>
    </dgm:pt>
    <dgm:pt modelId="{50C29486-D489-4395-AAB8-DFC601DCAE78}" type="pres">
      <dgm:prSet presAssocID="{7A66308B-F542-4419-B3D6-F7FD3D3C6B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317B00-7943-4744-BB55-137B7829471A}" type="pres">
      <dgm:prSet presAssocID="{DD08F4D0-6B23-4448-96F0-B01040EC54B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9C50D-9558-4138-A60F-A71CB5A3E7F5}" type="pres">
      <dgm:prSet presAssocID="{B06D0283-BB98-45E6-A09B-617F4DA7D4E0}" presName="spacer" presStyleCnt="0"/>
      <dgm:spPr/>
    </dgm:pt>
    <dgm:pt modelId="{6B29FC12-3F85-49D7-B4E4-908D9CF690FB}" type="pres">
      <dgm:prSet presAssocID="{67B39F99-DADF-4B6C-A7A4-1D28AE10F9A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149BA-20AA-443B-AB3B-9D1FCF80E090}" type="pres">
      <dgm:prSet presAssocID="{39990E02-4D37-4FA8-9047-A23712117E6F}" presName="spacer" presStyleCnt="0"/>
      <dgm:spPr/>
    </dgm:pt>
    <dgm:pt modelId="{6421E887-A353-44AD-BB71-DDC701BE7543}" type="pres">
      <dgm:prSet presAssocID="{7E782BB3-2722-4E2A-9B3D-2F1F5278D3C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A4168-88A8-419D-9A73-E8D3D3B1E001}" type="pres">
      <dgm:prSet presAssocID="{0BA9B783-3918-4E8B-AA05-E3D181799572}" presName="spacer" presStyleCnt="0"/>
      <dgm:spPr/>
    </dgm:pt>
    <dgm:pt modelId="{CB911B20-E372-4300-89E5-3DF2C1264424}" type="pres">
      <dgm:prSet presAssocID="{FEEED144-A2A0-4603-8A63-428279E4F19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2AD5C-B126-4713-8C95-ADABFF2D1DB3}" type="presOf" srcId="{7A66308B-F542-4419-B3D6-F7FD3D3C6BDE}" destId="{50C29486-D489-4395-AAB8-DFC601DCAE78}" srcOrd="0" destOrd="0" presId="urn:microsoft.com/office/officeart/2005/8/layout/vList2"/>
    <dgm:cxn modelId="{EE088003-F232-4A0E-B217-97AE103D5BDD}" type="presOf" srcId="{67B39F99-DADF-4B6C-A7A4-1D28AE10F9AE}" destId="{6B29FC12-3F85-49D7-B4E4-908D9CF690FB}" srcOrd="0" destOrd="0" presId="urn:microsoft.com/office/officeart/2005/8/layout/vList2"/>
    <dgm:cxn modelId="{4D49C284-859C-4C9E-B21E-00AA9013A5CC}" srcId="{7A66308B-F542-4419-B3D6-F7FD3D3C6BDE}" destId="{DD08F4D0-6B23-4448-96F0-B01040EC54BF}" srcOrd="0" destOrd="0" parTransId="{85B1B41F-E796-434F-875A-384360A499BC}" sibTransId="{B06D0283-BB98-45E6-A09B-617F4DA7D4E0}"/>
    <dgm:cxn modelId="{A61856CA-5A04-4CC6-BEB8-7DB55AFA4441}" srcId="{7A66308B-F542-4419-B3D6-F7FD3D3C6BDE}" destId="{67B39F99-DADF-4B6C-A7A4-1D28AE10F9AE}" srcOrd="1" destOrd="0" parTransId="{E132EB17-F513-4E8C-B45C-B6A319A46CDD}" sibTransId="{39990E02-4D37-4FA8-9047-A23712117E6F}"/>
    <dgm:cxn modelId="{4FCE2F9E-6494-419A-B8CF-2F5DB3660536}" type="presOf" srcId="{FEEED144-A2A0-4603-8A63-428279E4F190}" destId="{CB911B20-E372-4300-89E5-3DF2C1264424}" srcOrd="0" destOrd="0" presId="urn:microsoft.com/office/officeart/2005/8/layout/vList2"/>
    <dgm:cxn modelId="{AD8CE697-B47D-4FF5-9256-C0DD761126F3}" srcId="{7A66308B-F542-4419-B3D6-F7FD3D3C6BDE}" destId="{FEEED144-A2A0-4603-8A63-428279E4F190}" srcOrd="3" destOrd="0" parTransId="{1A456C1B-5C02-4B17-AD79-C39673B34C77}" sibTransId="{7AC14E00-44EE-42A1-8F33-9870350565FA}"/>
    <dgm:cxn modelId="{2DAD8649-54BB-4796-9E1D-A2AACF3A7690}" srcId="{7A66308B-F542-4419-B3D6-F7FD3D3C6BDE}" destId="{7E782BB3-2722-4E2A-9B3D-2F1F5278D3C7}" srcOrd="2" destOrd="0" parTransId="{88C20E66-E098-42B1-A313-3C7F1E268EB1}" sibTransId="{0BA9B783-3918-4E8B-AA05-E3D181799572}"/>
    <dgm:cxn modelId="{AB185DCF-7EBF-4DCD-A0E7-82F2C3720F47}" type="presOf" srcId="{DD08F4D0-6B23-4448-96F0-B01040EC54BF}" destId="{24317B00-7943-4744-BB55-137B7829471A}" srcOrd="0" destOrd="0" presId="urn:microsoft.com/office/officeart/2005/8/layout/vList2"/>
    <dgm:cxn modelId="{7D952C52-3316-4F07-B485-45E7EDFC4380}" type="presOf" srcId="{7E782BB3-2722-4E2A-9B3D-2F1F5278D3C7}" destId="{6421E887-A353-44AD-BB71-DDC701BE7543}" srcOrd="0" destOrd="0" presId="urn:microsoft.com/office/officeart/2005/8/layout/vList2"/>
    <dgm:cxn modelId="{74FED892-25F9-41A3-BF76-D1FA86DCA70B}" type="presParOf" srcId="{50C29486-D489-4395-AAB8-DFC601DCAE78}" destId="{24317B00-7943-4744-BB55-137B7829471A}" srcOrd="0" destOrd="0" presId="urn:microsoft.com/office/officeart/2005/8/layout/vList2"/>
    <dgm:cxn modelId="{7EF1CDD0-789D-4A08-85EC-7510BEE9E3B8}" type="presParOf" srcId="{50C29486-D489-4395-AAB8-DFC601DCAE78}" destId="{0C79C50D-9558-4138-A60F-A71CB5A3E7F5}" srcOrd="1" destOrd="0" presId="urn:microsoft.com/office/officeart/2005/8/layout/vList2"/>
    <dgm:cxn modelId="{C5633717-24EC-4BDA-8410-6D5EC58721C2}" type="presParOf" srcId="{50C29486-D489-4395-AAB8-DFC601DCAE78}" destId="{6B29FC12-3F85-49D7-B4E4-908D9CF690FB}" srcOrd="2" destOrd="0" presId="urn:microsoft.com/office/officeart/2005/8/layout/vList2"/>
    <dgm:cxn modelId="{656511ED-E44B-47DE-B724-F31AF0A64DE4}" type="presParOf" srcId="{50C29486-D489-4395-AAB8-DFC601DCAE78}" destId="{F90149BA-20AA-443B-AB3B-9D1FCF80E090}" srcOrd="3" destOrd="0" presId="urn:microsoft.com/office/officeart/2005/8/layout/vList2"/>
    <dgm:cxn modelId="{4F1D50CF-136D-4E83-92BC-26F8281323B3}" type="presParOf" srcId="{50C29486-D489-4395-AAB8-DFC601DCAE78}" destId="{6421E887-A353-44AD-BB71-DDC701BE7543}" srcOrd="4" destOrd="0" presId="urn:microsoft.com/office/officeart/2005/8/layout/vList2"/>
    <dgm:cxn modelId="{C9F4C95E-52CA-47DF-9647-9E55FFF17F6B}" type="presParOf" srcId="{50C29486-D489-4395-AAB8-DFC601DCAE78}" destId="{82BA4168-88A8-419D-9A73-E8D3D3B1E001}" srcOrd="5" destOrd="0" presId="urn:microsoft.com/office/officeart/2005/8/layout/vList2"/>
    <dgm:cxn modelId="{F37EFF2E-7947-4CE3-86CA-BD202EADB4A3}" type="presParOf" srcId="{50C29486-D489-4395-AAB8-DFC601DCAE78}" destId="{CB911B20-E372-4300-89E5-3DF2C12644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5F800-492E-4728-98FA-DF67A635D8D7}">
      <dsp:nvSpPr>
        <dsp:cNvPr id="0" name=""/>
        <dsp:cNvSpPr/>
      </dsp:nvSpPr>
      <dsp:spPr>
        <a:xfrm>
          <a:off x="0" y="86340"/>
          <a:ext cx="7858180" cy="1034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1) </a:t>
          </a:r>
          <a:r>
            <a:rPr lang="ru-RU" sz="2600" b="1" kern="1200" smtClean="0"/>
            <a:t>Персональный компьютер </a:t>
          </a:r>
          <a:r>
            <a:rPr lang="ru-RU" sz="2600" kern="1200" smtClean="0"/>
            <a:t>(его называют клиентом или рабочей станцией)</a:t>
          </a:r>
          <a:endParaRPr lang="ru-RU" sz="2600" kern="1200" dirty="0"/>
        </a:p>
      </dsp:txBody>
      <dsp:txXfrm>
        <a:off x="50489" y="136829"/>
        <a:ext cx="7757202" cy="933302"/>
      </dsp:txXfrm>
    </dsp:sp>
    <dsp:sp modelId="{4B107C44-5AF4-423C-BF5B-5F853DFA530E}">
      <dsp:nvSpPr>
        <dsp:cNvPr id="0" name=""/>
        <dsp:cNvSpPr/>
      </dsp:nvSpPr>
      <dsp:spPr>
        <a:xfrm>
          <a:off x="0" y="1195500"/>
          <a:ext cx="7858180" cy="1034280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2)</a:t>
          </a:r>
          <a:r>
            <a:rPr lang="ru-RU" sz="2600" b="1" kern="1200" smtClean="0"/>
            <a:t>Сервер</a:t>
          </a:r>
          <a:r>
            <a:rPr lang="ru-RU" sz="2600" kern="1200" smtClean="0"/>
            <a:t>. Обычно это высокопроизводительный компьютер, он играет роль центрального узла.</a:t>
          </a:r>
          <a:endParaRPr lang="ru-RU" sz="2600" kern="1200" dirty="0"/>
        </a:p>
      </dsp:txBody>
      <dsp:txXfrm>
        <a:off x="50489" y="1245989"/>
        <a:ext cx="7757202" cy="933302"/>
      </dsp:txXfrm>
    </dsp:sp>
    <dsp:sp modelId="{AC875827-4987-4796-ABEA-3229587A8DF5}">
      <dsp:nvSpPr>
        <dsp:cNvPr id="0" name=""/>
        <dsp:cNvSpPr/>
      </dsp:nvSpPr>
      <dsp:spPr>
        <a:xfrm>
          <a:off x="0" y="2304660"/>
          <a:ext cx="7858180" cy="103428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3) </a:t>
          </a:r>
          <a:r>
            <a:rPr lang="ru-RU" sz="2600" b="1" kern="1200" smtClean="0"/>
            <a:t>Сетевая карта</a:t>
          </a:r>
          <a:r>
            <a:rPr lang="ru-RU" sz="2600" kern="1200" smtClean="0"/>
            <a:t>. Связывают компьютер с сетевым кабелем.</a:t>
          </a:r>
          <a:endParaRPr lang="ru-RU" sz="2600" kern="1200" dirty="0"/>
        </a:p>
      </dsp:txBody>
      <dsp:txXfrm>
        <a:off x="50489" y="2355149"/>
        <a:ext cx="7757202" cy="933302"/>
      </dsp:txXfrm>
    </dsp:sp>
    <dsp:sp modelId="{B41D81E7-9F2E-491D-8697-99B0ECEE59F4}">
      <dsp:nvSpPr>
        <dsp:cNvPr id="0" name=""/>
        <dsp:cNvSpPr/>
      </dsp:nvSpPr>
      <dsp:spPr>
        <a:xfrm>
          <a:off x="0" y="3413821"/>
          <a:ext cx="7858180" cy="1034280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4) </a:t>
          </a:r>
          <a:r>
            <a:rPr lang="ru-RU" sz="2600" b="1" kern="1200" smtClean="0"/>
            <a:t>Сетевой кабель</a:t>
          </a:r>
          <a:r>
            <a:rPr lang="ru-RU" sz="2600" kern="1200" smtClean="0"/>
            <a:t>. Связывают друг с другом компьютеры и серверы.</a:t>
          </a:r>
          <a:endParaRPr lang="ru-RU" sz="2600" kern="1200" dirty="0"/>
        </a:p>
      </dsp:txBody>
      <dsp:txXfrm>
        <a:off x="50489" y="3464310"/>
        <a:ext cx="7757202" cy="933302"/>
      </dsp:txXfrm>
    </dsp:sp>
    <dsp:sp modelId="{9DA22AF4-6521-4267-8979-1BE18E1000FC}">
      <dsp:nvSpPr>
        <dsp:cNvPr id="0" name=""/>
        <dsp:cNvSpPr/>
      </dsp:nvSpPr>
      <dsp:spPr>
        <a:xfrm>
          <a:off x="0" y="4522981"/>
          <a:ext cx="7858180" cy="10342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5) </a:t>
          </a:r>
          <a:r>
            <a:rPr lang="ru-RU" sz="2600" b="1" kern="1200" dirty="0" smtClean="0"/>
            <a:t>Сетевое программное обеспечение</a:t>
          </a:r>
          <a:endParaRPr lang="ru-RU" sz="2600" b="1" kern="1200" dirty="0"/>
        </a:p>
      </dsp:txBody>
      <dsp:txXfrm>
        <a:off x="50489" y="4573470"/>
        <a:ext cx="7757202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17B00-7943-4744-BB55-137B7829471A}">
      <dsp:nvSpPr>
        <dsp:cNvPr id="0" name=""/>
        <dsp:cNvSpPr/>
      </dsp:nvSpPr>
      <dsp:spPr>
        <a:xfrm>
          <a:off x="0" y="36569"/>
          <a:ext cx="8715436" cy="12714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1</a:t>
          </a:r>
          <a:r>
            <a:rPr lang="ru-RU" sz="3200" b="1" kern="1200" dirty="0" smtClean="0"/>
            <a:t>) </a:t>
          </a:r>
          <a:r>
            <a:rPr lang="en-US" sz="3200" b="1" kern="1200" dirty="0" smtClean="0"/>
            <a:t>TCP/IP</a:t>
          </a:r>
          <a:r>
            <a:rPr lang="ru-RU" sz="3200" b="1" kern="1200" smtClean="0"/>
            <a:t> - протокол передачи данных </a:t>
          </a:r>
          <a:endParaRPr lang="ru-RU" sz="3200" b="1" kern="1200" dirty="0"/>
        </a:p>
      </dsp:txBody>
      <dsp:txXfrm>
        <a:off x="62069" y="98638"/>
        <a:ext cx="8591298" cy="1147359"/>
      </dsp:txXfrm>
    </dsp:sp>
    <dsp:sp modelId="{6B29FC12-3F85-49D7-B4E4-908D9CF690FB}">
      <dsp:nvSpPr>
        <dsp:cNvPr id="0" name=""/>
        <dsp:cNvSpPr/>
      </dsp:nvSpPr>
      <dsp:spPr>
        <a:xfrm>
          <a:off x="0" y="1374307"/>
          <a:ext cx="8715436" cy="12714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2) HTTP –</a:t>
          </a:r>
          <a:r>
            <a:rPr lang="ru-RU" sz="3200" b="1" kern="1200" smtClean="0"/>
            <a:t> прикладной протокол передачи гипертекста для службы </a:t>
          </a:r>
          <a:r>
            <a:rPr lang="en-US" sz="3200" b="1" kern="1200" smtClean="0"/>
            <a:t>WWW</a:t>
          </a:r>
          <a:endParaRPr lang="ru-RU" sz="3200" b="1" kern="1200" dirty="0"/>
        </a:p>
      </dsp:txBody>
      <dsp:txXfrm>
        <a:off x="62069" y="1436376"/>
        <a:ext cx="8591298" cy="1147359"/>
      </dsp:txXfrm>
    </dsp:sp>
    <dsp:sp modelId="{6421E887-A353-44AD-BB71-DDC701BE7543}">
      <dsp:nvSpPr>
        <dsp:cNvPr id="0" name=""/>
        <dsp:cNvSpPr/>
      </dsp:nvSpPr>
      <dsp:spPr>
        <a:xfrm>
          <a:off x="0" y="2712045"/>
          <a:ext cx="8715436" cy="12714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3) FTP – </a:t>
          </a:r>
          <a:r>
            <a:rPr lang="ru-RU" sz="3200" b="1" kern="1200" smtClean="0"/>
            <a:t>протокол передачи файлов</a:t>
          </a:r>
          <a:endParaRPr lang="ru-RU" sz="3200" b="1" kern="1200" dirty="0"/>
        </a:p>
      </dsp:txBody>
      <dsp:txXfrm>
        <a:off x="62069" y="2774114"/>
        <a:ext cx="8591298" cy="1147359"/>
      </dsp:txXfrm>
    </dsp:sp>
    <dsp:sp modelId="{CB911B20-E372-4300-89E5-3DF2C1264424}">
      <dsp:nvSpPr>
        <dsp:cNvPr id="0" name=""/>
        <dsp:cNvSpPr/>
      </dsp:nvSpPr>
      <dsp:spPr>
        <a:xfrm>
          <a:off x="0" y="4049782"/>
          <a:ext cx="8715436" cy="12714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4) </a:t>
          </a:r>
          <a:r>
            <a:rPr lang="en-US" sz="3200" b="1" kern="1200" smtClean="0"/>
            <a:t>SMTP –</a:t>
          </a:r>
          <a:r>
            <a:rPr lang="ru-RU" sz="3200" b="1" kern="1200" smtClean="0"/>
            <a:t>протокол передачи электронной почты</a:t>
          </a:r>
          <a:endParaRPr lang="ru-RU" sz="3200" b="1" kern="1200" dirty="0"/>
        </a:p>
      </dsp:txBody>
      <dsp:txXfrm>
        <a:off x="62069" y="4111851"/>
        <a:ext cx="8591298" cy="1147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BEB58-BD44-43A0-9550-3DA4286FBB1E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9551-6756-4C42-A546-8FBF866ABE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7237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BCF70-E34C-4332-8EF3-764865F5C9AF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34100-592C-468D-B6E3-76DB48D6F8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3211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05E5-45F8-403A-9A8D-BF02CD427CD2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3E64-B775-4EC2-B4B7-2928ACE6A92D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1AA-F3B2-4CAB-94FF-DB3D524B02C7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541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925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15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637486-1BE0-4529-A4F3-5AFA433AAF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05E5-45F8-403A-9A8D-BF02CD427CD2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23FE-527B-41AC-AE36-3DF586A2148D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939F-7CDE-4F86-9622-679EC122E8C9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F4F2-FC52-4985-827C-7506FED560E6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6226-4A15-4FEA-9C5A-4A7892E4D413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180-86B5-409F-A48F-63B62F0EFB21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6B71-15B1-4A64-B003-2EEFB45DD977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23FE-527B-41AC-AE36-3DF586A2148D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F613-3891-4F85-A802-A5403F9855E3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CD66-DBBC-4561-BD65-45D6A95F4C52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3E64-B775-4EC2-B4B7-2928ACE6A92D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1AA-F3B2-4CAB-94FF-DB3D524B02C7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05E5-45F8-403A-9A8D-BF02CD427CD2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23FE-527B-41AC-AE36-3DF586A2148D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939F-7CDE-4F86-9622-679EC122E8C9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F4F2-FC52-4985-827C-7506FED560E6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6226-4A15-4FEA-9C5A-4A7892E4D413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180-86B5-409F-A48F-63B62F0EFB21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939F-7CDE-4F86-9622-679EC122E8C9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6B71-15B1-4A64-B003-2EEFB45DD977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F613-3891-4F85-A802-A5403F9855E3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CD66-DBBC-4561-BD65-45D6A95F4C52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3E64-B775-4EC2-B4B7-2928ACE6A92D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1AA-F3B2-4CAB-94FF-DB3D524B02C7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F4F2-FC52-4985-827C-7506FED560E6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6226-4A15-4FEA-9C5A-4A7892E4D413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180-86B5-409F-A48F-63B62F0EFB21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6B71-15B1-4A64-B003-2EEFB45DD977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F613-3891-4F85-A802-A5403F9855E3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CD66-DBBC-4561-BD65-45D6A95F4C52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8062-7CF4-4BEA-A99D-B7036DE8A349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BD8062-7CF4-4BEA-A99D-B7036DE8A349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BD8062-7CF4-4BEA-A99D-B7036DE8A349}" type="datetime1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25;&#1083;&#1103;\Desktop\&#1050;&#1091;&#1088;&#1100;&#1103;&#1085;&#1086;&#1074;&#1072;\&#1051;&#1086;&#1082;&#1072;&#1083;&#1100;&#1085;&#1099;&#1077;%20&#1080;%20&#1075;&#1083;&#1086;&#1073;&#1072;&#1083;&#1100;&#1085;&#1099;&#1077;%20&#1082;&#1086;&#1084;&#1087;&#1100;&#1102;&#1090;&#1077;&#1088;&#1085;&#1099;&#1077;%20&#1089;&#1077;&#1090;&#1080;.%20&#1058;&#1086;&#1087;&#1086;&#1083;&#1086;&#1075;&#1080;&#1103;%20&#1089;&#1077;&#1090;&#1077;&#1081;.%2010%20&#1082;&#1083;&#1072;&#1089;&#1089;\Network%20topology.mp4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25;&#1083;&#1103;\Desktop\&#1050;&#1091;&#1088;&#1100;&#1103;&#1085;&#1086;&#1074;&#1072;\&#1051;&#1086;&#1082;&#1072;&#1083;&#1100;&#1085;&#1099;&#1077;%20&#1080;%20&#1075;&#1083;&#1086;&#1073;&#1072;&#1083;&#1100;&#1085;&#1099;&#1077;%20&#1082;&#1086;&#1084;&#1087;&#1100;&#1102;&#1090;&#1077;&#1088;&#1085;&#1099;&#1077;%20&#1089;&#1077;&#1090;&#1080;.%20&#1058;&#1086;&#1087;&#1086;&#1083;&#1086;&#1075;&#1080;&#1103;%20&#1089;&#1077;&#1090;&#1077;&#1081;.%2010%20&#1082;&#1083;&#1072;&#1089;&#1089;\ring%20topology.mp4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25;&#1083;&#1103;\Desktop\&#1050;&#1091;&#1088;&#1100;&#1103;&#1085;&#1086;&#1074;&#1072;\&#1051;&#1086;&#1082;&#1072;&#1083;&#1100;&#1085;&#1099;&#1077;%20&#1080;%20&#1075;&#1083;&#1086;&#1073;&#1072;&#1083;&#1100;&#1085;&#1099;&#1077;%20&#1082;&#1086;&#1084;&#1087;&#1100;&#1102;&#1090;&#1077;&#1088;&#1085;&#1099;&#1077;%20&#1089;&#1077;&#1090;&#1080;.%20&#1058;&#1086;&#1087;&#1086;&#1083;&#1086;&#1075;&#1080;&#1103;%20&#1089;&#1077;&#1090;&#1077;&#1081;.%2010%20&#1082;&#1083;&#1072;&#1089;&#1089;\Network%20topology%20bus.mp4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wikia.com/science/ru/images/0/02/Optical_fiber_cable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egion.com.ua/files/tovars/WP.jp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upload.wikimedia.org/wikipedia/commons/thumb/f/f4/Coaxial_cable_cutaway.svg/500px-Coaxial_cable_cutaway.svg.png" TargetMode="Externa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-14000" contrast="20000"/>
          </a:blip>
          <a:srcRect/>
          <a:stretch>
            <a:fillRect/>
          </a:stretch>
        </p:blipFill>
        <p:spPr bwMode="auto">
          <a:xfrm>
            <a:off x="4572000" y="3890718"/>
            <a:ext cx="3600400" cy="269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76672"/>
            <a:ext cx="5688632" cy="126188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 z="114300"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Компьютерные сети</a:t>
            </a:r>
            <a:endParaRPr lang="ru-RU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772400" cy="1431925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Характеристики линий связи</a:t>
            </a:r>
          </a:p>
        </p:txBody>
      </p:sp>
      <p:graphicFrame>
        <p:nvGraphicFramePr>
          <p:cNvPr id="57695" name="Group 351"/>
          <p:cNvGraphicFramePr>
            <a:graphicFrameLocks noGrp="1"/>
          </p:cNvGraphicFramePr>
          <p:nvPr>
            <p:ph type="tbl" idx="1"/>
          </p:nvPr>
        </p:nvGraphicFramePr>
        <p:xfrm>
          <a:off x="142844" y="1857364"/>
          <a:ext cx="8572560" cy="43319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99974"/>
                <a:gridCol w="2409403"/>
                <a:gridCol w="3163183"/>
              </a:tblGrid>
              <a:tr h="960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Тип связи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Скорость, Мбит\с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Помехоустойчивость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960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Витая пара проводов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10 - 100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Низкая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36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Коаксиальный кабель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До 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Высокая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90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Телефонная линия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1 - 2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Низкая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82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Оптоволокно</a:t>
                      </a: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10 - 200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Абсолютная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83568" y="1484784"/>
            <a:ext cx="7848872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Терминатор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предотвращает отражение электрических сигналов. Все концы сетевого кабеля должны быть подключены к чему-нибудь (компьютеру или к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барелл-коннектору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для увеличения длины кабеля).</a:t>
            </a:r>
          </a:p>
          <a:p>
            <a:pPr>
              <a:spcBef>
                <a:spcPct val="50000"/>
              </a:spcBef>
            </a:pP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Хаб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(свитч) –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это сетевой концентратор, позволяющий объединить компьютеры в сеть.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69269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Сетевые термины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9512" y="404664"/>
            <a:ext cx="874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Общая схема соединения компьютеров в локальной сети называется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475656" y="908720"/>
            <a:ext cx="5761037" cy="719137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топологией сети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70080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Все сети строятся на основе 3-х базовых топологий: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504" y="2564904"/>
            <a:ext cx="25922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шина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кольцо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звезда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23720" y="2852936"/>
            <a:ext cx="252028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Кроме базовых топологий существуют топологии: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древовидная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ячеистая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полносвязанная</a:t>
            </a:r>
            <a:endParaRPr lang="ru-RU" sz="2000" dirty="0"/>
          </a:p>
        </p:txBody>
      </p:sp>
      <p:pic>
        <p:nvPicPr>
          <p:cNvPr id="14" name="Рисунок 13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5517232"/>
            <a:ext cx="1224136" cy="726591"/>
          </a:xfrm>
          <a:prstGeom prst="rect">
            <a:avLst/>
          </a:prstGeom>
        </p:spPr>
      </p:pic>
      <p:pic>
        <p:nvPicPr>
          <p:cNvPr id="15" name="Рисунок 14" descr="token%20r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933056"/>
            <a:ext cx="1224136" cy="769441"/>
          </a:xfrm>
          <a:prstGeom prst="rect">
            <a:avLst/>
          </a:prstGeom>
        </p:spPr>
      </p:pic>
      <p:pic>
        <p:nvPicPr>
          <p:cNvPr id="18" name="Рисунок 17" descr="8323_8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3933056"/>
            <a:ext cx="1224136" cy="792088"/>
          </a:xfrm>
          <a:prstGeom prst="rect">
            <a:avLst/>
          </a:prstGeom>
        </p:spPr>
      </p:pic>
      <p:pic>
        <p:nvPicPr>
          <p:cNvPr id="19" name="Рисунок 18" descr="032810_1318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2204864"/>
            <a:ext cx="1224135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4" cstate="print">
            <a:lum bright="-18000"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79512" y="116632"/>
            <a:ext cx="3600400" cy="4333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strike="noStrike" kern="1200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Шина</a:t>
            </a:r>
            <a:endParaRPr kumimoji="0" lang="ru-RU" sz="4800" b="1" i="0" strike="noStrike" kern="1200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851920" y="1124744"/>
            <a:ext cx="475290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Используется один кабель вдоль которого подключены все компьютеры сети. Терминатор необходим для поглощения передаваемого сигнала на концах.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23528" y="4725144"/>
            <a:ext cx="36004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>
                <a:latin typeface="Comic Sans MS" pitchFamily="66" charset="0"/>
              </a:rPr>
              <a:t>Простота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>
                <a:latin typeface="Comic Sans MS" pitchFamily="66" charset="0"/>
              </a:rPr>
              <a:t>При выходе одного компьютера из строя это не скажется на работе остальных</a:t>
            </a:r>
          </a:p>
        </p:txBody>
      </p:sp>
      <p:sp>
        <p:nvSpPr>
          <p:cNvPr id="13" name="WordArt 31"/>
          <p:cNvSpPr>
            <a:spLocks noChangeArrowheads="1" noChangeShapeType="1" noTextEdit="1"/>
          </p:cNvSpPr>
          <p:nvPr/>
        </p:nvSpPr>
        <p:spPr bwMode="auto">
          <a:xfrm rot="21365657">
            <a:off x="421698" y="3918723"/>
            <a:ext cx="2590800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Преимущества</a:t>
            </a: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4427984" y="4553768"/>
            <a:ext cx="47160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>
                <a:latin typeface="Comic Sans MS" pitchFamily="66" charset="0"/>
              </a:rPr>
              <a:t>В каждый момент времени только один компьютер может вести передачу данных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>
                <a:latin typeface="Comic Sans MS" pitchFamily="66" charset="0"/>
              </a:rPr>
              <a:t>Разрыв кабеля приводит к прекращению работы сети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>
                <a:latin typeface="Comic Sans MS" pitchFamily="66" charset="0"/>
              </a:rPr>
              <a:t>При большом количестве компьютеров сеть работает медленно</a:t>
            </a:r>
          </a:p>
        </p:txBody>
      </p:sp>
      <p:sp>
        <p:nvSpPr>
          <p:cNvPr id="15" name="WordArt 30"/>
          <p:cNvSpPr>
            <a:spLocks noChangeArrowheads="1" noChangeShapeType="1" noTextEdit="1"/>
          </p:cNvSpPr>
          <p:nvPr/>
        </p:nvSpPr>
        <p:spPr bwMode="auto">
          <a:xfrm>
            <a:off x="5219700" y="3933056"/>
            <a:ext cx="2590800" cy="6477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Недостатки:</a:t>
            </a:r>
          </a:p>
        </p:txBody>
      </p:sp>
      <p:pic>
        <p:nvPicPr>
          <p:cNvPr id="16" name="Рисунок 15" descr="1_1.png"/>
          <p:cNvPicPr>
            <a:picLocks noChangeAspect="1"/>
          </p:cNvPicPr>
          <p:nvPr/>
        </p:nvPicPr>
        <p:blipFill>
          <a:blip r:embed="rId5" cstate="print">
            <a:lum bright="-19000"/>
          </a:blip>
          <a:stretch>
            <a:fillRect/>
          </a:stretch>
        </p:blipFill>
        <p:spPr>
          <a:xfrm>
            <a:off x="3995936" y="0"/>
            <a:ext cx="3168352" cy="826829"/>
          </a:xfrm>
          <a:prstGeom prst="rect">
            <a:avLst/>
          </a:prstGeom>
        </p:spPr>
      </p:pic>
      <p:pic>
        <p:nvPicPr>
          <p:cNvPr id="17" name="Network topolog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7" y="836712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4" cstate="print">
            <a:lum bright="-18000"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683568" y="260648"/>
            <a:ext cx="2663825" cy="549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Кольцо</a:t>
            </a:r>
            <a:endParaRPr kumimoji="0" lang="ru-RU" sz="3600" b="1" i="0" u="none" strike="noStrike" kern="1200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563888" y="2060848"/>
            <a:ext cx="4104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Comic Sans MS" pitchFamily="66" charset="0"/>
              </a:rPr>
              <a:t>Сигналы передаются по кольцу в одном направлении и проходят через каждый компьютер.</a:t>
            </a: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468313" y="3429000"/>
            <a:ext cx="2590800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Преимущества: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WordArt 14"/>
          <p:cNvSpPr>
            <a:spLocks noChangeArrowheads="1" noChangeShapeType="1" noTextEdit="1"/>
          </p:cNvSpPr>
          <p:nvPr/>
        </p:nvSpPr>
        <p:spPr bwMode="auto">
          <a:xfrm>
            <a:off x="5292725" y="3502025"/>
            <a:ext cx="2590800" cy="6477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Недостатки: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0" y="4192587"/>
            <a:ext cx="4032250" cy="153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700" b="1" dirty="0">
                <a:latin typeface="Comic Sans MS" pitchFamily="66" charset="0"/>
              </a:rPr>
              <a:t>У кабеля нет свободного конца и поэтому не нужен терминатор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700" b="1" dirty="0">
                <a:latin typeface="Comic Sans MS" pitchFamily="66" charset="0"/>
              </a:rPr>
              <a:t>Каждый компьютер усиливает сигналы передавая их следующему компьютеру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499992" y="4293096"/>
            <a:ext cx="424916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1700" b="1" dirty="0">
                <a:latin typeface="Comic Sans MS" pitchFamily="66" charset="0"/>
              </a:rPr>
              <a:t>При выходе из строя одного компьютера прекращает функционировать вся сеть</a:t>
            </a:r>
          </a:p>
          <a:p>
            <a:pPr marL="342900" indent="-342900">
              <a:spcBef>
                <a:spcPct val="50000"/>
              </a:spcBef>
            </a:pPr>
            <a:endParaRPr lang="ru-RU" sz="2000" dirty="0"/>
          </a:p>
        </p:txBody>
      </p:sp>
      <p:pic>
        <p:nvPicPr>
          <p:cNvPr id="13" name="Рисунок 12" descr="1_3.png"/>
          <p:cNvPicPr>
            <a:picLocks noChangeAspect="1"/>
          </p:cNvPicPr>
          <p:nvPr/>
        </p:nvPicPr>
        <p:blipFill>
          <a:blip r:embed="rId5" cstate="print">
            <a:lum bright="-19000"/>
          </a:blip>
          <a:stretch>
            <a:fillRect/>
          </a:stretch>
        </p:blipFill>
        <p:spPr>
          <a:xfrm>
            <a:off x="4139952" y="0"/>
            <a:ext cx="2808312" cy="2010496"/>
          </a:xfrm>
          <a:prstGeom prst="rect">
            <a:avLst/>
          </a:prstGeom>
        </p:spPr>
      </p:pic>
      <p:pic>
        <p:nvPicPr>
          <p:cNvPr id="15" name="ring topolog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7" y="908720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4" cstate="print">
            <a:lum bright="-14000" contrast="-12000"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39552" y="188640"/>
            <a:ext cx="2663825" cy="549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  <a:ea typeface="+mj-ea"/>
                <a:cs typeface="+mj-cs"/>
              </a:rPr>
              <a:t>ЗВЕЗДА</a:t>
            </a:r>
            <a:endParaRPr kumimoji="0" lang="ru-RU" sz="3600" b="1" i="0" u="none" strike="noStrike" kern="1200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635896" y="1700808"/>
            <a:ext cx="38164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 компьютеры сети присоединены к центральному узлу (коммутатор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Hub)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), образуя физический сегмент сети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468313" y="3429000"/>
            <a:ext cx="2590800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Преимущества: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WordArt 14"/>
          <p:cNvSpPr>
            <a:spLocks noChangeArrowheads="1" noChangeShapeType="1" noTextEdit="1"/>
          </p:cNvSpPr>
          <p:nvPr/>
        </p:nvSpPr>
        <p:spPr bwMode="auto">
          <a:xfrm>
            <a:off x="5292725" y="3502025"/>
            <a:ext cx="2590800" cy="6477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Недостатки: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23528" y="4221088"/>
            <a:ext cx="331152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latin typeface="Comic Sans MS" pitchFamily="66" charset="0"/>
              </a:rPr>
              <a:t>Управление сетью централизовано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latin typeface="Comic Sans MS" pitchFamily="66" charset="0"/>
              </a:rPr>
              <a:t>При выходе из строя одного компьютера сеть остается работоспособной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139878" y="4294113"/>
            <a:ext cx="46799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latin typeface="Comic Sans MS" pitchFamily="66" charset="0"/>
              </a:rPr>
              <a:t>При выходе из строя сервера сеть прекращает функционировать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latin typeface="Comic Sans MS" pitchFamily="66" charset="0"/>
              </a:rPr>
              <a:t>Для больших сетей значительно увеличивается расход кабеля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959424" y="6581001"/>
            <a:ext cx="51845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rgbClr val="CC3300"/>
                </a:solidFill>
              </a:rPr>
              <a:t>Сегме́нт сети</a:t>
            </a:r>
            <a:r>
              <a:rPr lang="ru-RU" sz="1200" dirty="0" smtClean="0">
                <a:solidFill>
                  <a:srgbClr val="CC3300"/>
                </a:solidFill>
              </a:rPr>
              <a:t> — логически или физически обособленная часть сети.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Рисунок 19" descr="1_2.png"/>
          <p:cNvPicPr>
            <a:picLocks noChangeAspect="1"/>
          </p:cNvPicPr>
          <p:nvPr/>
        </p:nvPicPr>
        <p:blipFill>
          <a:blip r:embed="rId5" cstate="print">
            <a:lum bright="-19000"/>
          </a:blip>
          <a:stretch>
            <a:fillRect/>
          </a:stretch>
        </p:blipFill>
        <p:spPr>
          <a:xfrm>
            <a:off x="4211960" y="0"/>
            <a:ext cx="2376263" cy="1772815"/>
          </a:xfrm>
          <a:prstGeom prst="rect">
            <a:avLst/>
          </a:prstGeom>
        </p:spPr>
      </p:pic>
      <p:pic>
        <p:nvPicPr>
          <p:cNvPr id="15" name="Network topology bu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836712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 bright="-21000" contrast="24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1259632" y="116632"/>
            <a:ext cx="7428309" cy="5762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Объединение компьютерных сетей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71600" y="692696"/>
            <a:ext cx="2304256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 dirty="0">
                <a:solidFill>
                  <a:srgbClr val="D60093"/>
                </a:solidFill>
                <a:latin typeface="Comic Sans MS" pitchFamily="66" charset="0"/>
              </a:rPr>
              <a:t>Региональные сети </a:t>
            </a:r>
            <a:r>
              <a:rPr lang="ru-RU" sz="1700" dirty="0">
                <a:latin typeface="Comic Sans MS" pitchFamily="66" charset="0"/>
              </a:rPr>
              <a:t>– объединяют компьютеры в пределах одного региона (города, страны, континента).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372200" y="1772816"/>
            <a:ext cx="255577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 dirty="0">
                <a:solidFill>
                  <a:srgbClr val="D60093"/>
                </a:solidFill>
                <a:latin typeface="Comic Sans MS" pitchFamily="66" charset="0"/>
              </a:rPr>
              <a:t>Корпоративные сети</a:t>
            </a:r>
            <a:r>
              <a:rPr lang="ru-RU" sz="1700" dirty="0">
                <a:latin typeface="Comic Sans MS" pitchFamily="66" charset="0"/>
              </a:rPr>
              <a:t> – объединяют компьютеры одной организации в различных странах и городах, защищая их от несанкционированного доступа ( например </a:t>
            </a:r>
            <a:r>
              <a:rPr lang="en-US" sz="1700" dirty="0" err="1">
                <a:latin typeface="Comic Sans MS" pitchFamily="66" charset="0"/>
              </a:rPr>
              <a:t>MicroSoft</a:t>
            </a:r>
            <a:r>
              <a:rPr lang="en-US" sz="1700" dirty="0">
                <a:latin typeface="Comic Sans MS" pitchFamily="66" charset="0"/>
              </a:rPr>
              <a:t> Network)</a:t>
            </a:r>
            <a:r>
              <a:rPr lang="ru-RU" sz="1700" dirty="0">
                <a:latin typeface="Comic Sans MS" pitchFamily="66" charset="0"/>
              </a:rPr>
              <a:t>.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043608" y="3573016"/>
            <a:ext cx="2232248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 dirty="0">
                <a:solidFill>
                  <a:srgbClr val="D60093"/>
                </a:solidFill>
                <a:latin typeface="Comic Sans MS" pitchFamily="66" charset="0"/>
              </a:rPr>
              <a:t>Глобальная компьютерная сеть</a:t>
            </a:r>
            <a:r>
              <a:rPr lang="ru-RU" sz="1700" dirty="0">
                <a:latin typeface="Comic Sans MS" pitchFamily="66" charset="0"/>
              </a:rPr>
              <a:t> – объединяет многие локальные, региональные и корпоративные сети и включающая сотни миллионов компьютеров (</a:t>
            </a:r>
            <a:r>
              <a:rPr lang="en-US" sz="1700" b="1" dirty="0">
                <a:solidFill>
                  <a:srgbClr val="D60093"/>
                </a:solidFill>
                <a:latin typeface="Comic Sans MS" pitchFamily="66" charset="0"/>
              </a:rPr>
              <a:t>INTERNET</a:t>
            </a:r>
            <a:r>
              <a:rPr lang="en-US" sz="1700" dirty="0">
                <a:latin typeface="Comic Sans MS" pitchFamily="66" charset="0"/>
              </a:rPr>
              <a:t>)</a:t>
            </a:r>
            <a:r>
              <a:rPr lang="ru-RU" sz="1700" dirty="0">
                <a:latin typeface="Comic Sans MS" pitchFamily="66" charset="0"/>
              </a:rPr>
              <a:t>.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203848" y="3789040"/>
            <a:ext cx="3167584" cy="2577629"/>
          </a:xfrm>
          <a:prstGeom prst="rect">
            <a:avLst/>
          </a:prstGeom>
          <a:solidFill>
            <a:srgbClr val="FFFF99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 dirty="0">
                <a:solidFill>
                  <a:srgbClr val="D60093"/>
                </a:solidFill>
                <a:latin typeface="Comic Sans MS" pitchFamily="66" charset="0"/>
              </a:rPr>
              <a:t>Internet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ru-RU" sz="1700" dirty="0">
                <a:solidFill>
                  <a:srgbClr val="000000"/>
                </a:solidFill>
                <a:latin typeface="Comic Sans MS" pitchFamily="66" charset="0"/>
              </a:rPr>
              <a:t>в переводе с английского –</a:t>
            </a:r>
            <a:r>
              <a:rPr lang="ru-RU" sz="1700" dirty="0">
                <a:latin typeface="Comic Sans MS" pitchFamily="66" charset="0"/>
              </a:rPr>
              <a:t> </a:t>
            </a:r>
            <a:r>
              <a:rPr lang="ru-RU" sz="1700" b="1" i="1" dirty="0">
                <a:solidFill>
                  <a:srgbClr val="D60093"/>
                </a:solidFill>
                <a:latin typeface="Comic Sans MS" pitchFamily="66" charset="0"/>
              </a:rPr>
              <a:t>между сетей</a:t>
            </a:r>
            <a:r>
              <a:rPr lang="ru-RU" sz="1700" dirty="0">
                <a:solidFill>
                  <a:srgbClr val="000000"/>
                </a:solidFill>
                <a:latin typeface="Comic Sans MS" pitchFamily="66" charset="0"/>
              </a:rPr>
              <a:t>) –</a:t>
            </a:r>
            <a:r>
              <a:rPr lang="ru-RU" sz="1700" dirty="0">
                <a:latin typeface="Comic Sans MS" pitchFamily="66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omic Sans MS" pitchFamily="66" charset="0"/>
              </a:rPr>
              <a:t>гигантская всемирная компьютерная сеть.</a:t>
            </a:r>
          </a:p>
          <a:p>
            <a:pPr>
              <a:spcBef>
                <a:spcPct val="50000"/>
              </a:spcBef>
            </a:pPr>
            <a:r>
              <a:rPr lang="ru-RU" sz="1700" dirty="0">
                <a:solidFill>
                  <a:srgbClr val="000000"/>
                </a:solidFill>
                <a:latin typeface="Comic Sans MS" pitchFamily="66" charset="0"/>
              </a:rPr>
              <a:t>Ее назначение – обеспечить любому желающему постоянный доступ к любой информации.</a:t>
            </a:r>
          </a:p>
        </p:txBody>
      </p:sp>
      <p:pic>
        <p:nvPicPr>
          <p:cNvPr id="10" name="Рисунок 9" descr="US-Internet-Topolo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3392" y="126876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29642" cy="542928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-адрес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уникальный адрес, который получает каждый компьютер, подключенный к Интернет, состоящий их четырех чисел, разделенных точками. Каждое число от 0 до 255.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212.98.167.35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500042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IP</a:t>
            </a:r>
            <a:r>
              <a:rPr lang="ru-RU" sz="5400" b="1" dirty="0" smtClean="0"/>
              <a:t>-адреса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Доменная система имен (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DNS)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DNS </a:t>
            </a:r>
            <a:r>
              <a:rPr lang="ru-RU" sz="2800" dirty="0" smtClean="0"/>
              <a:t>позволяет давать серверам в интернете осмысленные, </a:t>
            </a:r>
            <a:r>
              <a:rPr lang="ru-RU" sz="2800" u="sng" dirty="0" smtClean="0"/>
              <a:t>легко запоминающиеся имена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Пример </a:t>
            </a:r>
            <a:r>
              <a:rPr lang="en-US" sz="2800" dirty="0" smtClean="0"/>
              <a:t>DNS</a:t>
            </a:r>
            <a:r>
              <a:rPr lang="ru-RU" sz="2800" dirty="0" smtClean="0"/>
              <a:t>-имени: </a:t>
            </a:r>
            <a:r>
              <a:rPr lang="en-US" sz="2800" dirty="0" smtClean="0">
                <a:solidFill>
                  <a:schemeClr val="accent3"/>
                </a:solidFill>
              </a:rPr>
              <a:t>kuzma.anitex.by</a:t>
            </a:r>
          </a:p>
          <a:p>
            <a:r>
              <a:rPr lang="ru-RU" sz="2800" dirty="0" smtClean="0"/>
              <a:t>Имя состоит из 3-частей: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by</a:t>
            </a:r>
            <a:r>
              <a:rPr lang="en-US" sz="2800" dirty="0" smtClean="0"/>
              <a:t> – </a:t>
            </a:r>
            <a:r>
              <a:rPr lang="ru-RU" sz="2800" dirty="0" smtClean="0"/>
              <a:t>это имя домена верхнего уровня (высшего или первого);</a:t>
            </a:r>
          </a:p>
          <a:p>
            <a:r>
              <a:rPr lang="en-US" sz="2800" dirty="0" err="1" smtClean="0">
                <a:solidFill>
                  <a:schemeClr val="accent3"/>
                </a:solidFill>
              </a:rPr>
              <a:t>anitex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smtClean="0"/>
              <a:t>– </a:t>
            </a:r>
            <a:r>
              <a:rPr lang="ru-RU" sz="2800" dirty="0" smtClean="0"/>
              <a:t>домен второго уровня, он принадлежит коммерческой организации;</a:t>
            </a:r>
          </a:p>
          <a:p>
            <a:r>
              <a:rPr lang="en-US" sz="2800" dirty="0" err="1" smtClean="0">
                <a:solidFill>
                  <a:schemeClr val="accent3"/>
                </a:solidFill>
              </a:rPr>
              <a:t>kuzma</a:t>
            </a:r>
            <a:r>
              <a:rPr lang="en-US" sz="2800" dirty="0" smtClean="0"/>
              <a:t> – </a:t>
            </a:r>
            <a:r>
              <a:rPr lang="ru-RU" sz="2800" dirty="0" smtClean="0"/>
              <a:t>домен третьего уровня.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000108"/>
            <a:ext cx="8286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kuzma.ucoz.ru </a:t>
            </a:r>
            <a:endParaRPr lang="ru-RU" sz="2800" dirty="0" smtClean="0">
              <a:solidFill>
                <a:schemeClr val="accent3"/>
              </a:solidFill>
            </a:endParaRPr>
          </a:p>
          <a:p>
            <a:endParaRPr lang="ru-RU" sz="2800" dirty="0" smtClean="0">
              <a:solidFill>
                <a:schemeClr val="accent3"/>
              </a:solidFill>
            </a:endParaRPr>
          </a:p>
          <a:p>
            <a:r>
              <a:rPr lang="ru-RU" sz="2800" dirty="0" smtClean="0"/>
              <a:t>Доменные адреса </a:t>
            </a:r>
            <a:r>
              <a:rPr lang="ru-RU" sz="2800" b="1" dirty="0" smtClean="0"/>
              <a:t>второго уровня </a:t>
            </a:r>
            <a:r>
              <a:rPr lang="ru-RU" sz="2800" dirty="0" smtClean="0"/>
              <a:t>выдают специальные организации – регистраторы доменных имен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(</a:t>
            </a:r>
            <a:r>
              <a:rPr lang="en-US" sz="2800" dirty="0" err="1" smtClean="0">
                <a:solidFill>
                  <a:schemeClr val="accent3"/>
                </a:solidFill>
              </a:rPr>
              <a:t>ucoz</a:t>
            </a:r>
            <a:r>
              <a:rPr lang="en-US" sz="2800" dirty="0" smtClean="0">
                <a:solidFill>
                  <a:schemeClr val="accent3"/>
                </a:solidFill>
              </a:rPr>
              <a:t>)</a:t>
            </a:r>
            <a:endParaRPr lang="ru-RU" sz="2800" dirty="0" smtClean="0">
              <a:solidFill>
                <a:schemeClr val="accent3"/>
              </a:solidFill>
            </a:endParaRPr>
          </a:p>
          <a:p>
            <a:endParaRPr lang="ru-RU" sz="2800" dirty="0" smtClean="0"/>
          </a:p>
          <a:p>
            <a:r>
              <a:rPr lang="ru-RU" sz="2800" dirty="0" smtClean="0"/>
              <a:t>Доменные адреса </a:t>
            </a:r>
            <a:r>
              <a:rPr lang="ru-RU" sz="2800" b="1" dirty="0" smtClean="0"/>
              <a:t>более низкого уровня</a:t>
            </a:r>
            <a:r>
              <a:rPr lang="ru-RU" sz="2800" dirty="0" smtClean="0"/>
              <a:t> (третьего и ниже) владельцы доменного имени второго уровня заводят самостоятельно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(</a:t>
            </a:r>
            <a:r>
              <a:rPr lang="en-US" sz="2800" dirty="0" err="1" smtClean="0">
                <a:solidFill>
                  <a:schemeClr val="accent3"/>
                </a:solidFill>
              </a:rPr>
              <a:t>kuzma</a:t>
            </a:r>
            <a:r>
              <a:rPr lang="en-US" sz="2800" dirty="0" smtClean="0">
                <a:solidFill>
                  <a:schemeClr val="accent3"/>
                </a:solidFill>
              </a:rPr>
              <a:t>)</a:t>
            </a:r>
            <a:endParaRPr lang="ru-RU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etworkofNetworks_w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59832" y="3284984"/>
            <a:ext cx="5195664" cy="3292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1700808"/>
            <a:ext cx="7452320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</a:t>
            </a: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ь</a:t>
            </a:r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</a:t>
            </a: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ь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это система компьютеров, связанная каналами передачи информации.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48680"/>
            <a:ext cx="5580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Определение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8472518" cy="221457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Географические (2-буквенные)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Административные (3-буквенные)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00010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Домены верхнего уровня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472518" cy="221457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устройство, преобразующее аналоговые сигналы в цифровые и обратно.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Используется для подключения ПК к сети через телефонную линию.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329510" cy="115327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Домены верхнего уровня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940675"/>
          <a:ext cx="8215370" cy="463159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78430"/>
                <a:gridCol w="6736940"/>
              </a:tblGrid>
              <a:tr h="6840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3"/>
                          </a:solidFill>
                        </a:rPr>
                        <a:t>Домен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3"/>
                          </a:solidFill>
                        </a:rPr>
                        <a:t>Род деятельности</a:t>
                      </a:r>
                    </a:p>
                  </a:txBody>
                  <a:tcPr marL="0" marR="0" marT="0" marB="0"/>
                </a:tc>
              </a:tr>
              <a:tr h="388377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com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Коммерческие организации</a:t>
                      </a:r>
                    </a:p>
                  </a:txBody>
                  <a:tcPr marL="0" marR="0" marT="0" marB="0"/>
                </a:tc>
              </a:tr>
              <a:tr h="68402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edu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Образовательные учреждения</a:t>
                      </a:r>
                    </a:p>
                  </a:txBody>
                  <a:tcPr marL="0" marR="0" marT="0" marB="0"/>
                </a:tc>
              </a:tr>
              <a:tr h="68402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gov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Правительственные организации</a:t>
                      </a:r>
                    </a:p>
                  </a:txBody>
                  <a:tcPr marL="0" marR="0" marT="0" marB="0"/>
                </a:tc>
              </a:tr>
              <a:tr h="388377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mil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Военные организации</a:t>
                      </a:r>
                    </a:p>
                  </a:txBody>
                  <a:tcPr marL="0" marR="0" marT="0" marB="0"/>
                </a:tc>
              </a:tr>
              <a:tr h="1026029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net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Организации, имеющие, как правило, отношение к сетевым услугам</a:t>
                      </a:r>
                    </a:p>
                  </a:txBody>
                  <a:tcPr marL="0" marR="0" marT="0" marB="0"/>
                </a:tc>
              </a:tr>
              <a:tr h="388377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org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Общественные организации</a:t>
                      </a:r>
                    </a:p>
                  </a:txBody>
                  <a:tcPr marL="0" marR="0" marT="0" marB="0"/>
                </a:tc>
              </a:tr>
              <a:tr h="3883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inf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Информационные сайты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85795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Домены верхнего уровня (географический признак)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2500306"/>
          <a:ext cx="7929618" cy="40402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89054"/>
                <a:gridCol w="6640564"/>
              </a:tblGrid>
              <a:tr h="3531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3"/>
                          </a:solidFill>
                        </a:rPr>
                        <a:t>Домен</a:t>
                      </a:r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/>
                          </a:solidFill>
                        </a:rPr>
                        <a:t>Страна</a:t>
                      </a:r>
                      <a:endParaRPr lang="ru-RU" sz="2400" dirty="0">
                        <a:solidFill>
                          <a:schemeClr val="accent3"/>
                        </a:solidFill>
                      </a:endParaRPr>
                    </a:p>
                  </a:txBody>
                  <a:tcPr marL="21617" marR="21617" marT="10809" marB="10809"/>
                </a:tc>
              </a:tr>
              <a:tr h="622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.am</a:t>
                      </a:r>
                      <a:endParaRPr lang="en-US" sz="2400" dirty="0"/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Армения</a:t>
                      </a:r>
                      <a:endParaRPr lang="ru-RU" sz="2400" dirty="0"/>
                    </a:p>
                  </a:txBody>
                  <a:tcPr marL="21617" marR="21617" marT="10809" marB="10809"/>
                </a:tc>
              </a:tr>
              <a:tr h="622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.at</a:t>
                      </a:r>
                      <a:endParaRPr lang="ru-RU" sz="2400" dirty="0"/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Австрия</a:t>
                      </a:r>
                      <a:endParaRPr lang="ru-RU" sz="2400" dirty="0"/>
                    </a:p>
                  </a:txBody>
                  <a:tcPr marL="21617" marR="21617" marT="10809" marB="10809"/>
                </a:tc>
              </a:tr>
              <a:tr h="3617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.au</a:t>
                      </a:r>
                      <a:endParaRPr lang="en-US" sz="2400" dirty="0"/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Австралия</a:t>
                      </a:r>
                      <a:endParaRPr lang="ru-RU" sz="2400" dirty="0"/>
                    </a:p>
                  </a:txBody>
                  <a:tcPr marL="21617" marR="21617" marT="10809" marB="10809"/>
                </a:tc>
              </a:tr>
              <a:tr h="3617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.by</a:t>
                      </a:r>
                      <a:endParaRPr lang="en-US" sz="2400" dirty="0"/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Бельгия</a:t>
                      </a:r>
                      <a:endParaRPr lang="ru-RU" sz="2400" dirty="0"/>
                    </a:p>
                  </a:txBody>
                  <a:tcPr marL="21617" marR="21617" marT="10809" marB="10809"/>
                </a:tc>
              </a:tr>
              <a:tr h="3617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</a:t>
                      </a:r>
                      <a:r>
                        <a:rPr lang="en-US" sz="2400" dirty="0" err="1" smtClean="0"/>
                        <a:t>ru</a:t>
                      </a:r>
                      <a:endParaRPr lang="en-US" sz="2400" dirty="0"/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Россия</a:t>
                      </a:r>
                      <a:endParaRPr lang="ru-RU" sz="2400" dirty="0"/>
                    </a:p>
                  </a:txBody>
                  <a:tcPr marL="21617" marR="21617" marT="10809" marB="10809"/>
                </a:tc>
              </a:tr>
              <a:tr h="622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</a:t>
                      </a:r>
                      <a:r>
                        <a:rPr lang="en-US" sz="2400" dirty="0" err="1" smtClean="0"/>
                        <a:t>eu</a:t>
                      </a:r>
                      <a:endParaRPr lang="en-US" sz="2400" dirty="0"/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Евросоюз</a:t>
                      </a:r>
                      <a:endParaRPr lang="ru-RU" sz="2400" dirty="0"/>
                    </a:p>
                  </a:txBody>
                  <a:tcPr marL="21617" marR="21617" marT="10809" marB="10809"/>
                </a:tc>
              </a:tr>
              <a:tr h="622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</a:t>
                      </a:r>
                      <a:r>
                        <a:rPr lang="en-US" sz="2400" dirty="0" err="1" smtClean="0"/>
                        <a:t>tr</a:t>
                      </a:r>
                      <a:endParaRPr lang="ru-RU" sz="2400" dirty="0"/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Турция</a:t>
                      </a:r>
                      <a:endParaRPr lang="ru-RU" sz="2400" dirty="0"/>
                    </a:p>
                  </a:txBody>
                  <a:tcPr marL="21617" marR="21617" marT="10809" marB="1080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ВСЕМИРНАЯ ПАУТИНА (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WWW)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14488"/>
            <a:ext cx="81439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Всемирная паутина (</a:t>
            </a:r>
            <a:r>
              <a:rPr lang="en-US" sz="2400" b="1" dirty="0" smtClean="0"/>
              <a:t>WWW - World Wide Web)</a:t>
            </a:r>
            <a:r>
              <a:rPr lang="ru-RU" sz="2400" b="1" dirty="0" smtClean="0"/>
              <a:t> </a:t>
            </a:r>
            <a:r>
              <a:rPr lang="ru-RU" sz="2400" dirty="0" smtClean="0"/>
              <a:t>– это совокупность серверов, предоставляющих пользователям доступ к документам, содержащим гипертекстовую разметку.</a:t>
            </a:r>
          </a:p>
          <a:p>
            <a:endParaRPr lang="ru-RU" sz="2400" dirty="0" smtClean="0"/>
          </a:p>
          <a:p>
            <a:r>
              <a:rPr lang="ru-RU" sz="2400" dirty="0" smtClean="0"/>
              <a:t>Основой </a:t>
            </a:r>
            <a:r>
              <a:rPr lang="en-US" sz="2400" dirty="0" smtClean="0"/>
              <a:t>WWW</a:t>
            </a:r>
            <a:r>
              <a:rPr lang="ru-RU" sz="2400" dirty="0" smtClean="0"/>
              <a:t> является </a:t>
            </a:r>
            <a:r>
              <a:rPr lang="ru-RU" sz="2400" b="1" dirty="0" smtClean="0"/>
              <a:t>язык </a:t>
            </a:r>
            <a:r>
              <a:rPr lang="en-US" sz="2400" b="1" dirty="0" smtClean="0"/>
              <a:t>HTML </a:t>
            </a:r>
            <a:r>
              <a:rPr lang="ru-RU" sz="2400" dirty="0" smtClean="0"/>
              <a:t>– язык гипертекстовой разметки электронных документов. Важная особенность </a:t>
            </a:r>
            <a:r>
              <a:rPr lang="en-US" sz="2400" dirty="0" smtClean="0"/>
              <a:t>HTML </a:t>
            </a:r>
            <a:r>
              <a:rPr lang="ru-RU" sz="2400" dirty="0" smtClean="0"/>
              <a:t>– способность связывать различные электронные документы между собой (</a:t>
            </a:r>
            <a:r>
              <a:rPr lang="en-US" sz="2400" dirty="0" smtClean="0"/>
              <a:t>Web-</a:t>
            </a:r>
            <a:r>
              <a:rPr lang="ru-RU" sz="2400" dirty="0" smtClean="0"/>
              <a:t>страницы).</a:t>
            </a:r>
          </a:p>
          <a:p>
            <a:endParaRPr lang="ru-RU" sz="2400" dirty="0" smtClean="0"/>
          </a:p>
          <a:p>
            <a:r>
              <a:rPr lang="en-US" sz="2400" b="1" dirty="0" smtClean="0"/>
              <a:t>Web-</a:t>
            </a:r>
            <a:r>
              <a:rPr lang="ru-RU" sz="2400" b="1" dirty="0" smtClean="0"/>
              <a:t>сайт </a:t>
            </a:r>
            <a:r>
              <a:rPr lang="ru-RU" sz="2400" dirty="0" smtClean="0"/>
              <a:t>– совокупность </a:t>
            </a:r>
            <a:r>
              <a:rPr lang="en-US" sz="2400" dirty="0" smtClean="0"/>
              <a:t>web-</a:t>
            </a:r>
            <a:r>
              <a:rPr lang="ru-RU" sz="2400" dirty="0" smtClean="0"/>
              <a:t>страниц, имеющая общую логическую структуру.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URL-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792961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Единый указатель ресурса </a:t>
            </a:r>
            <a:r>
              <a:rPr lang="en-US" sz="2000" dirty="0" smtClean="0"/>
              <a:t>URL (</a:t>
            </a:r>
            <a:r>
              <a:rPr lang="ru-RU" sz="2000" dirty="0" smtClean="0"/>
              <a:t>сокращенно </a:t>
            </a:r>
            <a:r>
              <a:rPr lang="en-US" sz="2000" dirty="0" smtClean="0"/>
              <a:t>URL-</a:t>
            </a:r>
            <a:r>
              <a:rPr lang="ru-RU" sz="2000" dirty="0" smtClean="0"/>
              <a:t>адрес) – это адрес </a:t>
            </a:r>
            <a:r>
              <a:rPr lang="en-US" sz="2000" dirty="0" smtClean="0"/>
              <a:t>web-</a:t>
            </a:r>
            <a:r>
              <a:rPr lang="ru-RU" sz="2000" dirty="0" smtClean="0"/>
              <a:t>страницы.</a:t>
            </a:r>
          </a:p>
          <a:p>
            <a:endParaRPr lang="ru-RU" dirty="0" smtClean="0"/>
          </a:p>
          <a:p>
            <a:pPr algn="ctr"/>
            <a:r>
              <a:rPr lang="en-US" sz="3200" b="1" dirty="0" smtClean="0"/>
              <a:t>http://moisait.ru/images/34/jpg</a:t>
            </a:r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ru-RU" sz="3200" b="1" dirty="0"/>
          </a:p>
        </p:txBody>
      </p:sp>
      <p:sp>
        <p:nvSpPr>
          <p:cNvPr id="4" name="Овал 3"/>
          <p:cNvSpPr/>
          <p:nvPr/>
        </p:nvSpPr>
        <p:spPr>
          <a:xfrm>
            <a:off x="1071538" y="2571744"/>
            <a:ext cx="1071570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71736" y="2500306"/>
            <a:ext cx="2071702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14876" y="2500306"/>
            <a:ext cx="2928958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714348" y="3429000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3000364" y="3714752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5857884" y="3714752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282" y="428625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тип протокола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428860" y="435769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доменное имя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0694" y="4429133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путь и имя файла </a:t>
            </a:r>
            <a:r>
              <a:rPr lang="en-US" sz="2000" dirty="0" smtClean="0"/>
              <a:t>web-</a:t>
            </a:r>
            <a:r>
              <a:rPr lang="ru-RU" sz="2000" dirty="0" smtClean="0"/>
              <a:t>страницы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14348" y="5429264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Правило записи пути доступа к файлу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Протокол</a:t>
            </a:r>
            <a:r>
              <a:rPr lang="en-US" sz="2000" dirty="0" smtClean="0"/>
              <a:t>://</a:t>
            </a:r>
            <a:r>
              <a:rPr lang="ru-RU" sz="2000" dirty="0" smtClean="0"/>
              <a:t>сервер</a:t>
            </a:r>
            <a:r>
              <a:rPr lang="en-US" sz="2000" dirty="0" smtClean="0"/>
              <a:t>/</a:t>
            </a:r>
            <a:r>
              <a:rPr lang="ru-RU" sz="2000" dirty="0" smtClean="0"/>
              <a:t>файл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6000768"/>
            <a:ext cx="3071834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Протоколы Интернет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14488"/>
            <a:ext cx="7715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Протокол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это набор правил, который полностью определяет все параметры обмена данными между компьютерами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от скорости передачи данных до методов адресации при транспортировке сообщений.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Протоколы Интернет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357298"/>
          <a:ext cx="871543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записи адреса электронной почты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928802"/>
            <a:ext cx="79296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 smtClean="0"/>
              <a:t>Логин</a:t>
            </a:r>
            <a:r>
              <a:rPr lang="en-US" sz="3200" b="1" dirty="0" smtClean="0"/>
              <a:t>@</a:t>
            </a:r>
            <a:r>
              <a:rPr lang="ru-RU" sz="3200" b="1" dirty="0" smtClean="0"/>
              <a:t>имя сервера</a:t>
            </a:r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ru-RU" sz="3200" b="1" dirty="0"/>
          </a:p>
        </p:txBody>
      </p:sp>
      <p:sp>
        <p:nvSpPr>
          <p:cNvPr id="4" name="Овал 3"/>
          <p:cNvSpPr/>
          <p:nvPr/>
        </p:nvSpPr>
        <p:spPr>
          <a:xfrm>
            <a:off x="2500298" y="2214554"/>
            <a:ext cx="1500198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57686" y="2071678"/>
            <a:ext cx="3000396" cy="928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1857356" y="2928934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3714744" y="3143248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6286512" y="3357562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4286256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имя ящика</a:t>
            </a:r>
          </a:p>
          <a:p>
            <a:pPr algn="ctr"/>
            <a:r>
              <a:rPr lang="ru-RU" sz="2000" dirty="0" smtClean="0"/>
              <a:t>(пользователь задает сам латинскими буквами без пробелов)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1736" y="371475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разделитель </a:t>
            </a:r>
            <a:r>
              <a:rPr lang="ru-RU" sz="2000" dirty="0" smtClean="0"/>
              <a:t>«собака»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4429133"/>
            <a:ext cx="4429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доменное имя почтового сервера</a:t>
            </a:r>
          </a:p>
          <a:p>
            <a:pPr algn="ctr"/>
            <a:r>
              <a:rPr lang="ru-RU" sz="2000" dirty="0" smtClean="0"/>
              <a:t>(может состоять из нескольких имен, разделенных точками. Заканчивается доменом верхнего уровня)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обозреватели (браузеры)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7500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Браузеры</a:t>
            </a:r>
            <a:r>
              <a:rPr lang="ru-RU" sz="2400" dirty="0" smtClean="0"/>
              <a:t> – это специальные программы для просмотра сайтов, осуществляющие переход от одной </a:t>
            </a:r>
            <a:r>
              <a:rPr lang="en-US" sz="2400" dirty="0" smtClean="0"/>
              <a:t>web</a:t>
            </a:r>
            <a:r>
              <a:rPr lang="ru-RU" sz="2400" dirty="0" smtClean="0"/>
              <a:t>-страницы к другой.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Популярные </a:t>
            </a:r>
            <a:r>
              <a:rPr lang="en-US" sz="2400" b="1" dirty="0" smtClean="0"/>
              <a:t>web-</a:t>
            </a:r>
            <a:r>
              <a:rPr lang="ru-RU" sz="2400" b="1" dirty="0" smtClean="0"/>
              <a:t>браузеры: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Microsoft Internet Explorer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Google Chrome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Opera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Safari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Mozilla Firefox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0"/>
            <a:ext cx="61206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  Виды сетей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251520" y="1268760"/>
            <a:ext cx="2952328" cy="2232248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ungsuhChe" pitchFamily="49" charset="-127"/>
                <a:ea typeface="GungsuhChe" pitchFamily="49" charset="-127"/>
              </a:rPr>
              <a:t>Локальные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3491880" y="1268760"/>
            <a:ext cx="3168352" cy="2232248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ungsuhChe" pitchFamily="49" charset="-127"/>
                <a:ea typeface="GungsuhChe" pitchFamily="49" charset="-127"/>
              </a:rPr>
              <a:t>Глобальные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2769096" cy="207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501008"/>
            <a:ext cx="3269667" cy="196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 стрелкой 15"/>
          <p:cNvCxnSpPr/>
          <p:nvPr/>
        </p:nvCxnSpPr>
        <p:spPr>
          <a:xfrm>
            <a:off x="0" y="1196752"/>
            <a:ext cx="6876256" cy="0"/>
          </a:xfrm>
          <a:prstGeom prst="straightConnector1">
            <a:avLst/>
          </a:prstGeom>
          <a:ln w="66675" cap="rnd" cmpd="sng"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tailEnd type="stealth" w="lg" len="lg"/>
          </a:ln>
          <a:effectLst>
            <a:innerShdw blurRad="63500" dist="50800" dir="54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>
                <a:lumMod val="75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 bright="9000" contrast="33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32656"/>
            <a:ext cx="673224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 Локальные сети</a:t>
            </a:r>
            <a:endParaRPr lang="ru-RU" sz="5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772816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Это сети небольшие по масштабам и работают в пределах одного помещения, здания , предприятия. Они объединяет относительно небольшое количество компьютеров (до 1000 штук).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-9000" contrast="-3000"/>
          </a:blip>
          <a:srcRect/>
          <a:stretch>
            <a:fillRect/>
          </a:stretch>
        </p:blipFill>
        <p:spPr bwMode="auto">
          <a:xfrm>
            <a:off x="5459849" y="3933056"/>
            <a:ext cx="3684151" cy="2924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32656"/>
            <a:ext cx="673224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 Назначение ЛС</a:t>
            </a:r>
            <a:endParaRPr lang="ru-RU" sz="5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700808"/>
            <a:ext cx="60486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chemeClr val="tx1"/>
              </a:buClr>
              <a:buFontTx/>
              <a:buAutoNum type="arabicParenR"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Обмен файлами между пользователями сети</a:t>
            </a:r>
          </a:p>
          <a:p>
            <a:pPr marL="609600" indent="-609600">
              <a:buClr>
                <a:schemeClr val="tx1"/>
              </a:buClr>
              <a:buFontTx/>
              <a:buAutoNum type="arabicParenR"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Эффективное использование общедоступных ресурсов: большее пространство дисковой памяти, принтер, сканер, программное обеспечение и т.д.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" name="Рисунок 9" descr="32411216.gif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5508104" y="1340768"/>
            <a:ext cx="3333750" cy="14192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79512" y="1268760"/>
            <a:ext cx="8712968" cy="0"/>
          </a:xfrm>
          <a:prstGeom prst="line">
            <a:avLst/>
          </a:prstGeom>
          <a:ln w="82550" cmpd="tri">
            <a:prstDash val="solid"/>
            <a:bevel/>
            <a:headEnd type="oval"/>
            <a:tailEnd type="triangle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88640"/>
            <a:ext cx="8892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Batang" pitchFamily="18" charset="-127"/>
              </a:rPr>
              <a:t>Основные свойства ЛС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ea typeface="Batang" pitchFamily="18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628800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Высокая скорость передачи, большая пропускная способность;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Низкий уровень ошибок передачи;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Ограниченное, точно определенное число компьютеров, подключаемых к сети;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Имеет один или несколько взаимосвязанных центров управления.</a:t>
            </a:r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9512" y="1268760"/>
            <a:ext cx="8712968" cy="0"/>
          </a:xfrm>
          <a:prstGeom prst="line">
            <a:avLst/>
          </a:prstGeom>
          <a:ln w="82550" cmpd="tri">
            <a:prstDash val="solid"/>
            <a:bevel/>
            <a:headEnd type="oval"/>
            <a:tailEnd type="triangle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48105672_1251533176_033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916832"/>
            <a:ext cx="1956217" cy="1800200"/>
          </a:xfrm>
          <a:prstGeom prst="rect">
            <a:avLst/>
          </a:prstGeom>
        </p:spPr>
      </p:pic>
      <p:pic>
        <p:nvPicPr>
          <p:cNvPr id="13" name="Рисунок 12" descr="48104611_1251530704_012_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797152"/>
            <a:ext cx="1452161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836712"/>
            <a:ext cx="8567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локальных сетей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Batang" pitchFamily="18" charset="-127"/>
            </a:endParaRPr>
          </a:p>
        </p:txBody>
      </p:sp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4" cstate="print">
            <a:lum bright="-13000"/>
          </a:blip>
          <a:stretch>
            <a:fillRect/>
          </a:stretch>
        </p:blipFill>
        <p:spPr>
          <a:xfrm>
            <a:off x="251520" y="4005064"/>
            <a:ext cx="3112938" cy="2457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2.JPG"/>
          <p:cNvPicPr>
            <a:picLocks noChangeAspect="1"/>
          </p:cNvPicPr>
          <p:nvPr/>
        </p:nvPicPr>
        <p:blipFill>
          <a:blip r:embed="rId5" cstate="print">
            <a:lum bright="-13000"/>
          </a:blip>
          <a:stretch>
            <a:fillRect/>
          </a:stretch>
        </p:blipFill>
        <p:spPr>
          <a:xfrm>
            <a:off x="4571999" y="3933056"/>
            <a:ext cx="3037963" cy="255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Выноска со стрелкой вверх 17"/>
          <p:cNvSpPr/>
          <p:nvPr/>
        </p:nvSpPr>
        <p:spPr>
          <a:xfrm>
            <a:off x="323528" y="1556792"/>
            <a:ext cx="2952328" cy="2448272"/>
          </a:xfrm>
          <a:prstGeom prst="up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Одноранговые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Все компьютеры равноправны. Всего не более 10 компьютеров</a:t>
            </a:r>
          </a:p>
          <a:p>
            <a:pPr algn="ctr"/>
            <a:endParaRPr lang="ru-RU" dirty="0"/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4572000" y="1556792"/>
            <a:ext cx="3168352" cy="2376264"/>
          </a:xfrm>
          <a:prstGeom prst="up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Gisha" pitchFamily="34" charset="-79"/>
              </a:rPr>
              <a:t>Сеть на основе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Gisha" pitchFamily="34" charset="-79"/>
              </a:rPr>
              <a:t>сервера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Gisha" pitchFamily="34" charset="-79"/>
              </a:rPr>
              <a:t>Один компьютер специально выделяется для хранения файлов и программных приложений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28662" y="142852"/>
            <a:ext cx="80033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Компоненты локальной сети</a:t>
            </a:r>
            <a:endParaRPr lang="ru-RU" sz="4000" b="1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857224" y="785794"/>
          <a:ext cx="785818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42976" y="142852"/>
            <a:ext cx="762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/>
              <a:t>Типы сетевого кабеля</a:t>
            </a:r>
            <a:endParaRPr lang="ru-RU" sz="5400" b="1" dirty="0"/>
          </a:p>
        </p:txBody>
      </p:sp>
      <p:pic>
        <p:nvPicPr>
          <p:cNvPr id="7176" name="Picture 8" descr="Картинка 3 из 4334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214554"/>
            <a:ext cx="1584176" cy="1108923"/>
          </a:xfrm>
          <a:prstGeom prst="rect">
            <a:avLst/>
          </a:prstGeom>
          <a:noFill/>
        </p:spPr>
      </p:pic>
      <p:pic>
        <p:nvPicPr>
          <p:cNvPr id="7178" name="Picture 10" descr="Картинка 9 из 8865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-26000"/>
          </a:blip>
          <a:srcRect/>
          <a:stretch>
            <a:fillRect/>
          </a:stretch>
        </p:blipFill>
        <p:spPr bwMode="auto">
          <a:xfrm>
            <a:off x="3643306" y="2285992"/>
            <a:ext cx="1595055" cy="1052736"/>
          </a:xfrm>
          <a:prstGeom prst="rect">
            <a:avLst/>
          </a:prstGeom>
          <a:noFill/>
        </p:spPr>
      </p:pic>
      <p:pic>
        <p:nvPicPr>
          <p:cNvPr id="7186" name="Picture 18" descr="Картинка 4 из 963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-20000"/>
          </a:blip>
          <a:srcRect/>
          <a:stretch>
            <a:fillRect/>
          </a:stretch>
        </p:blipFill>
        <p:spPr bwMode="auto">
          <a:xfrm>
            <a:off x="6072198" y="2285992"/>
            <a:ext cx="2459990" cy="1015381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357290" y="1785926"/>
            <a:ext cx="20162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коаксиальный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43306" y="1785926"/>
            <a:ext cx="15841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витая пара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86446" y="1785926"/>
            <a:ext cx="22565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оптоволоконный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71604" y="4214818"/>
            <a:ext cx="6600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В зависимости от типа сетевого адаптера и типа кабеля скорость передачи информации по локальной сети обычно находится в диапазоне от 10 до 100 Мбит</a:t>
            </a:r>
            <a:r>
              <a:rPr lang="en-US" sz="2400" b="1" dirty="0" smtClean="0"/>
              <a:t>/c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1050</Words>
  <Application>Microsoft Office PowerPoint</Application>
  <PresentationFormat>Экран (4:3)</PresentationFormat>
  <Paragraphs>189</Paragraphs>
  <Slides>29</Slides>
  <Notes>15</Notes>
  <HiddenSlides>3</HiddenSlides>
  <MMClips>3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Поток</vt:lpstr>
      <vt:lpstr>1_Поток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Характеристики линий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IP-адрес – это уникальный адрес, который получает каждый компьютер, подключенный к Интернет, состоящий их четырех чисел, разделенных точками. Каждое число от 0 до 255. Например: 212.98.167.35</vt:lpstr>
      <vt:lpstr>Доменная система имен (DNS)</vt:lpstr>
      <vt:lpstr>Презентация PowerPoint</vt:lpstr>
      <vt:lpstr>  1. Географические (2-буквенные) 2. Административные (3-буквенные) </vt:lpstr>
      <vt:lpstr>  Модем – это устройство, преобразующее аналоговые сигналы в цифровые и обратно.   Используется для подключения ПК к сети через телефонную линию.</vt:lpstr>
      <vt:lpstr>Домены верхнего уровня</vt:lpstr>
      <vt:lpstr>Презентация PowerPoint</vt:lpstr>
      <vt:lpstr>ВСЕМИРНАЯ ПАУТИНА (WWW)</vt:lpstr>
      <vt:lpstr>URL-адрес</vt:lpstr>
      <vt:lpstr>Протоколы Интернет</vt:lpstr>
      <vt:lpstr>Протоколы Интернет</vt:lpstr>
      <vt:lpstr>Форма записи адреса электронной почты</vt:lpstr>
      <vt:lpstr>Web-обозреватели (браузеры)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Viktor</dc:creator>
  <cp:lastModifiedBy>Гимнзия №1</cp:lastModifiedBy>
  <cp:revision>99</cp:revision>
  <dcterms:created xsi:type="dcterms:W3CDTF">2012-01-17T09:02:46Z</dcterms:created>
  <dcterms:modified xsi:type="dcterms:W3CDTF">2014-03-25T07:27:28Z</dcterms:modified>
</cp:coreProperties>
</file>