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7" r:id="rId2"/>
    <p:sldId id="258" r:id="rId3"/>
    <p:sldId id="265" r:id="rId4"/>
    <p:sldId id="256" r:id="rId5"/>
    <p:sldId id="260" r:id="rId6"/>
    <p:sldId id="266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9" autoAdjust="0"/>
    <p:restoredTop sz="94660"/>
  </p:normalViewPr>
  <p:slideViewPr>
    <p:cSldViewPr>
      <p:cViewPr>
        <p:scale>
          <a:sx n="66" d="100"/>
          <a:sy n="66" d="100"/>
        </p:scale>
        <p:origin x="-151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5C823-2D45-41FE-B0A2-4FDF4F194DFD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F3E76E-AC3A-412A-96FB-8631D0A422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3E76E-AC3A-412A-96FB-8631D0A4229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07.10.2013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kern="1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4806940" scaled="1"/>
                </a:gradFill>
                <a:latin typeface="Impact"/>
              </a:rPr>
              <a:t>Площади плоских геометрических фигур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МБОУ «Авиловская СОШ»</a:t>
            </a:r>
          </a:p>
          <a:p>
            <a:r>
              <a:rPr lang="ru-RU" dirty="0" smtClean="0"/>
              <a:t>Учитель математики Ткаченко И.А.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1556792"/>
            <a:ext cx="302433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auto">
          <a:xfrm>
            <a:off x="2123728" y="2060848"/>
            <a:ext cx="1872208" cy="129614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476672"/>
            <a:ext cx="1872208" cy="151216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Oval 5"/>
          <p:cNvSpPr>
            <a:spLocks noChangeArrowheads="1"/>
          </p:cNvSpPr>
          <p:nvPr/>
        </p:nvSpPr>
        <p:spPr bwMode="auto">
          <a:xfrm>
            <a:off x="5292080" y="2348880"/>
            <a:ext cx="1575470" cy="1360041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848872" cy="6480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kern="1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Площадь прямоугольника</a:t>
            </a:r>
            <a:endParaRPr lang="ru-RU" kern="10" dirty="0">
              <a:ln w="19050">
                <a:solidFill>
                  <a:schemeClr val="hlink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268760"/>
            <a:ext cx="302433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611560" y="1124744"/>
          <a:ext cx="2741447" cy="1008112"/>
        </p:xfrm>
        <a:graphic>
          <a:graphicData uri="http://schemas.openxmlformats.org/presentationml/2006/ole">
            <p:oleObj spid="_x0000_s1026" name="Формула" r:id="rId4" imgW="520560" imgH="17748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68344" y="1628800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12160" y="2420888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b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67544" y="2060848"/>
            <a:ext cx="331236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latin typeface="Arial" charset="0"/>
              </a:rPr>
              <a:t>Площадь прямоугольника</a:t>
            </a:r>
          </a:p>
          <a:p>
            <a:r>
              <a:rPr lang="ru-RU" dirty="0" smtClean="0">
                <a:latin typeface="Arial" charset="0"/>
              </a:rPr>
              <a:t>равна произведению двух</a:t>
            </a:r>
          </a:p>
          <a:p>
            <a:r>
              <a:rPr lang="ru-RU" dirty="0" smtClean="0">
                <a:latin typeface="Arial" charset="0"/>
              </a:rPr>
              <a:t>его смежных сторон.</a:t>
            </a:r>
            <a:endParaRPr lang="ru-RU" dirty="0"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8064" y="4149080"/>
            <a:ext cx="1872208" cy="1512168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7020272" y="4869160"/>
            <a:ext cx="4320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i="1" dirty="0" smtClean="0">
                <a:solidFill>
                  <a:srgbClr val="FF0000"/>
                </a:solidFill>
              </a:rPr>
              <a:t>a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611560" y="3861048"/>
          <a:ext cx="2417316" cy="1223851"/>
        </p:xfrm>
        <a:graphic>
          <a:graphicData uri="http://schemas.openxmlformats.org/presentationml/2006/ole">
            <p:oleObj spid="_x0000_s1027" name="Формула" r:id="rId5" imgW="431640" imgH="203040" progId="Equation.3">
              <p:embed/>
            </p:oleObj>
          </a:graphicData>
        </a:graphic>
      </p:graphicFrame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611560" y="5157192"/>
            <a:ext cx="309634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dk1"/>
                </a:solidFill>
                <a:latin typeface="Arial" charset="0"/>
              </a:rPr>
              <a:t>Площадь квадрата равна квадрату его стороны.</a:t>
            </a: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11560" y="3212976"/>
            <a:ext cx="801357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700" b="1" kern="1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Площадь квадрата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AutoShape 5"/>
          <p:cNvSpPr>
            <a:spLocks noChangeArrowheads="1"/>
          </p:cNvSpPr>
          <p:nvPr/>
        </p:nvSpPr>
        <p:spPr bwMode="auto">
          <a:xfrm>
            <a:off x="1619672" y="4797152"/>
            <a:ext cx="1872208" cy="129614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0422" name="AutoShape 6"/>
          <p:cNvSpPr>
            <a:spLocks noChangeArrowheads="1"/>
          </p:cNvSpPr>
          <p:nvPr/>
        </p:nvSpPr>
        <p:spPr bwMode="auto">
          <a:xfrm>
            <a:off x="1043608" y="1484785"/>
            <a:ext cx="2448272" cy="1080120"/>
          </a:xfrm>
          <a:prstGeom prst="triangle">
            <a:avLst>
              <a:gd name="adj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60435" name="AutoShape 19"/>
          <p:cNvCxnSpPr>
            <a:cxnSpLocks noChangeShapeType="1"/>
            <a:stCxn id="60422" idx="0"/>
            <a:endCxn id="60422" idx="3"/>
          </p:cNvCxnSpPr>
          <p:nvPr/>
        </p:nvCxnSpPr>
        <p:spPr bwMode="auto">
          <a:xfrm>
            <a:off x="2267744" y="1484785"/>
            <a:ext cx="0" cy="1080120"/>
          </a:xfrm>
          <a:prstGeom prst="straightConnector1">
            <a:avLst/>
          </a:prstGeom>
          <a:noFill/>
          <a:ln w="31750">
            <a:solidFill>
              <a:srgbClr val="FFFF00"/>
            </a:solidFill>
            <a:round/>
            <a:headEnd/>
            <a:tailEnd/>
          </a:ln>
          <a:effectLst/>
        </p:spPr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539552" y="404664"/>
            <a:ext cx="8013576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3700" b="1" kern="1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Площадь </a:t>
            </a:r>
            <a:r>
              <a:rPr lang="ru-RU" sz="3700" b="1" kern="1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треугольника</a:t>
            </a:r>
            <a:endParaRPr lang="ru-RU" sz="3700" b="1" kern="10" dirty="0" smtClean="0">
              <a:ln w="19050">
                <a:solidFill>
                  <a:schemeClr val="hlink"/>
                </a:solidFill>
                <a:round/>
                <a:headEnd/>
                <a:tailEnd/>
              </a:ln>
              <a:solidFill>
                <a:schemeClr val="dk1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923928" y="4941168"/>
            <a:ext cx="482453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Площадь правильного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треугольника вычисляется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формуле</a:t>
            </a:r>
            <a:endParaRPr lang="ru-RU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79912" y="1268760"/>
            <a:ext cx="4896544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Площадь треугольника равна половине произведения его стороны на проведённую к ней высоту.</a:t>
            </a:r>
            <a:endParaRPr lang="ru-R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483768" y="59492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67744" y="184482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Прямая соединительная линия 20"/>
          <p:cNvCxnSpPr>
            <a:stCxn id="60422" idx="2"/>
            <a:endCxn id="60422" idx="4"/>
          </p:cNvCxnSpPr>
          <p:nvPr/>
        </p:nvCxnSpPr>
        <p:spPr>
          <a:xfrm>
            <a:off x="1043608" y="2564905"/>
            <a:ext cx="2448272" cy="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907704" y="256490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5940152" y="5589240"/>
          <a:ext cx="1712169" cy="1071426"/>
        </p:xfrm>
        <a:graphic>
          <a:graphicData uri="http://schemas.openxmlformats.org/presentationml/2006/ole">
            <p:oleObj spid="_x0000_s4098" name="Формула" r:id="rId3" imgW="647640" imgH="431640" progId="Equation.3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5148064" y="2276872"/>
          <a:ext cx="2360687" cy="781174"/>
        </p:xfrm>
        <a:graphic>
          <a:graphicData uri="http://schemas.openxmlformats.org/presentationml/2006/ole">
            <p:oleObj spid="_x0000_s4099" name="Формула" r:id="rId4" imgW="647640" imgH="393480" progId="Equation.3">
              <p:embed/>
            </p:oleObj>
          </a:graphicData>
        </a:graphic>
      </p:graphicFrame>
      <p:cxnSp>
        <p:nvCxnSpPr>
          <p:cNvPr id="32" name="Прямая соединительная линия 31"/>
          <p:cNvCxnSpPr/>
          <p:nvPr/>
        </p:nvCxnSpPr>
        <p:spPr>
          <a:xfrm flipV="1">
            <a:off x="1043608" y="3140968"/>
            <a:ext cx="1440160" cy="648072"/>
          </a:xfrm>
          <a:prstGeom prst="line">
            <a:avLst/>
          </a:prstGeom>
          <a:ln w="3175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2483768" y="3140968"/>
            <a:ext cx="792088" cy="720080"/>
          </a:xfrm>
          <a:prstGeom prst="line">
            <a:avLst/>
          </a:prstGeom>
          <a:ln w="3175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43608" y="3789040"/>
            <a:ext cx="2232248" cy="72008"/>
          </a:xfrm>
          <a:prstGeom prst="line">
            <a:avLst/>
          </a:prstGeom>
          <a:ln w="31750" cmpd="sng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3851920" y="3068960"/>
            <a:ext cx="4968552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Площадь треугольника равна половине произведения двух его сторон на синус угла между ними.</a:t>
            </a:r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5652120" y="4009626"/>
          <a:ext cx="2058930" cy="787526"/>
        </p:xfrm>
        <a:graphic>
          <a:graphicData uri="http://schemas.openxmlformats.org/presentationml/2006/ole">
            <p:oleObj spid="_x0000_s4101" name="Формула" r:id="rId5" imgW="9651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10" name="AutoShape 6"/>
          <p:cNvSpPr>
            <a:spLocks noChangeArrowheads="1"/>
          </p:cNvSpPr>
          <p:nvPr/>
        </p:nvSpPr>
        <p:spPr bwMode="auto">
          <a:xfrm>
            <a:off x="539553" y="1484784"/>
            <a:ext cx="2448271" cy="1008062"/>
          </a:xfrm>
          <a:prstGeom prst="parallelogram">
            <a:avLst>
              <a:gd name="adj" fmla="val 85709"/>
            </a:avLst>
          </a:prstGeom>
          <a:solidFill>
            <a:srgbClr val="31A6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>
            <a:off x="2268538" y="25654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14" name="Text Box 10"/>
          <p:cNvSpPr txBox="1">
            <a:spLocks noChangeArrowheads="1"/>
          </p:cNvSpPr>
          <p:nvPr/>
        </p:nvSpPr>
        <p:spPr bwMode="auto">
          <a:xfrm>
            <a:off x="2176463" y="35925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5" name="AutoShape 11"/>
          <p:cNvSpPr>
            <a:spLocks noChangeArrowheads="1"/>
          </p:cNvSpPr>
          <p:nvPr/>
        </p:nvSpPr>
        <p:spPr bwMode="auto">
          <a:xfrm>
            <a:off x="539552" y="3356992"/>
            <a:ext cx="1944216" cy="647625"/>
          </a:xfrm>
          <a:prstGeom prst="parallelogram">
            <a:avLst>
              <a:gd name="adj" fmla="val 78125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l-GR" sz="3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19" name="Line 15"/>
          <p:cNvSpPr>
            <a:spLocks noChangeShapeType="1"/>
          </p:cNvSpPr>
          <p:nvPr/>
        </p:nvSpPr>
        <p:spPr bwMode="auto">
          <a:xfrm>
            <a:off x="395288" y="45085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22" name="Text Box 18"/>
          <p:cNvSpPr txBox="1">
            <a:spLocks noChangeArrowheads="1"/>
          </p:cNvSpPr>
          <p:nvPr/>
        </p:nvSpPr>
        <p:spPr bwMode="auto">
          <a:xfrm>
            <a:off x="1042988" y="55165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1800" b="0" i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47123" name="AutoShape 19"/>
          <p:cNvSpPr>
            <a:spLocks noChangeArrowheads="1"/>
          </p:cNvSpPr>
          <p:nvPr/>
        </p:nvSpPr>
        <p:spPr bwMode="auto">
          <a:xfrm>
            <a:off x="323851" y="5229225"/>
            <a:ext cx="2231926" cy="936079"/>
          </a:xfrm>
          <a:prstGeom prst="parallelogram">
            <a:avLst>
              <a:gd name="adj" fmla="val 74775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7140" name="Line 36"/>
          <p:cNvSpPr>
            <a:spLocks noChangeShapeType="1"/>
          </p:cNvSpPr>
          <p:nvPr/>
        </p:nvSpPr>
        <p:spPr bwMode="auto">
          <a:xfrm>
            <a:off x="1403648" y="1484784"/>
            <a:ext cx="0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42" name="Text Box 38"/>
          <p:cNvSpPr txBox="1">
            <a:spLocks noChangeArrowheads="1"/>
          </p:cNvSpPr>
          <p:nvPr/>
        </p:nvSpPr>
        <p:spPr bwMode="auto">
          <a:xfrm>
            <a:off x="4284663" y="1992313"/>
            <a:ext cx="5953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ru-RU" sz="2000">
              <a:solidFill>
                <a:srgbClr val="34A1CC"/>
              </a:solidFill>
              <a:latin typeface="Arial Black" pitchFamily="34" charset="0"/>
            </a:endParaRPr>
          </a:p>
        </p:txBody>
      </p:sp>
      <p:sp>
        <p:nvSpPr>
          <p:cNvPr id="47161" name="Line 57"/>
          <p:cNvSpPr>
            <a:spLocks noChangeShapeType="1"/>
          </p:cNvSpPr>
          <p:nvPr/>
        </p:nvSpPr>
        <p:spPr bwMode="auto">
          <a:xfrm>
            <a:off x="1043609" y="5229200"/>
            <a:ext cx="864096" cy="936104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7165" name="Line 61"/>
          <p:cNvSpPr>
            <a:spLocks noChangeShapeType="1"/>
          </p:cNvSpPr>
          <p:nvPr/>
        </p:nvSpPr>
        <p:spPr bwMode="auto">
          <a:xfrm flipV="1">
            <a:off x="323528" y="5229200"/>
            <a:ext cx="2304256" cy="935484"/>
          </a:xfrm>
          <a:prstGeom prst="line">
            <a:avLst/>
          </a:prstGeom>
          <a:noFill/>
          <a:ln w="31750">
            <a:solidFill>
              <a:srgbClr val="00B05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827584" y="476672"/>
            <a:ext cx="784887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0" cap="none" spc="0" normalizeH="0" baseline="0" noProof="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Площадь параллелограмма</a:t>
            </a:r>
            <a:endParaRPr kumimoji="0" lang="ru-RU" sz="4100" b="1" i="0" u="none" strike="noStrike" kern="10" cap="none" spc="0" normalizeH="0" baseline="0" noProof="0" dirty="0">
              <a:ln w="19050">
                <a:solidFill>
                  <a:schemeClr val="hlink"/>
                </a:solidFill>
                <a:round/>
                <a:headEnd/>
                <a:tailEnd/>
              </a:ln>
              <a:solidFill>
                <a:schemeClr val="dk1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580112" y="1340768"/>
            <a:ext cx="2952328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параллелограмма равна произведению его стороны на проведённую к ней высоту.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80112" y="3140968"/>
            <a:ext cx="2952328" cy="147732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параллелограмма равна произведению двух его смежных сторон на синус угла между ними.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652120" y="4941168"/>
            <a:ext cx="2808312" cy="175432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параллелограмма равна половине произведения его диагоналей на синус угла между ними.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475656" y="19888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15616" y="249289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" name="Объект 2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347864" y="1628800"/>
          <a:ext cx="1557106" cy="720080"/>
        </p:xfrm>
        <a:graphic>
          <a:graphicData uri="http://schemas.openxmlformats.org/presentationml/2006/ole">
            <p:oleObj spid="_x0000_s3075" name="Формула" r:id="rId4" imgW="520560" imgH="177480" progId="Equation.3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2555776" y="3356992"/>
          <a:ext cx="2898775" cy="576510"/>
        </p:xfrm>
        <a:graphic>
          <a:graphicData uri="http://schemas.openxmlformats.org/presentationml/2006/ole">
            <p:oleObj spid="_x0000_s3076" name="Формула" r:id="rId5" imgW="838080" imgH="177480" progId="Equation.3">
              <p:embed/>
            </p:oleObj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115616" y="4077072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95536" y="321297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5576" y="364502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sz="2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4"/>
          <p:cNvGraphicFramePr>
            <a:graphicFrameLocks noChangeAspect="1"/>
          </p:cNvGraphicFramePr>
          <p:nvPr/>
        </p:nvGraphicFramePr>
        <p:xfrm>
          <a:off x="2699793" y="5445224"/>
          <a:ext cx="2664296" cy="529877"/>
        </p:xfrm>
        <a:graphic>
          <a:graphicData uri="http://schemas.openxmlformats.org/presentationml/2006/ole">
            <p:oleObj spid="_x0000_s3077" name="Формула" r:id="rId6" imgW="838080" imgH="177480" progId="Equation.3">
              <p:embed/>
            </p:oleObj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1115616" y="573325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59632" y="522920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Line 10"/>
          <p:cNvSpPr>
            <a:spLocks noChangeShapeType="1"/>
          </p:cNvSpPr>
          <p:nvPr/>
        </p:nvSpPr>
        <p:spPr bwMode="auto">
          <a:xfrm>
            <a:off x="1331913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971550" y="4437063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4000" i="0">
              <a:latin typeface="Arial Black" pitchFamily="34" charset="0"/>
            </a:endParaRPr>
          </a:p>
        </p:txBody>
      </p:sp>
      <p:sp>
        <p:nvSpPr>
          <p:cNvPr id="51219" name="AutoShape 19"/>
          <p:cNvSpPr>
            <a:spLocks noChangeArrowheads="1"/>
          </p:cNvSpPr>
          <p:nvPr/>
        </p:nvSpPr>
        <p:spPr bwMode="auto">
          <a:xfrm>
            <a:off x="323850" y="4221163"/>
            <a:ext cx="2654300" cy="1728787"/>
          </a:xfrm>
          <a:prstGeom prst="diamond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30" name="Text Box 30"/>
          <p:cNvSpPr txBox="1">
            <a:spLocks noChangeArrowheads="1"/>
          </p:cNvSpPr>
          <p:nvPr/>
        </p:nvSpPr>
        <p:spPr bwMode="auto">
          <a:xfrm>
            <a:off x="1527175" y="2259013"/>
            <a:ext cx="184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 sz="4000" i="0">
              <a:latin typeface="Arial Black" pitchFamily="34" charset="0"/>
            </a:endParaRPr>
          </a:p>
        </p:txBody>
      </p:sp>
      <p:sp>
        <p:nvSpPr>
          <p:cNvPr id="51231" name="AutoShape 31"/>
          <p:cNvSpPr>
            <a:spLocks noChangeArrowheads="1"/>
          </p:cNvSpPr>
          <p:nvPr/>
        </p:nvSpPr>
        <p:spPr bwMode="auto">
          <a:xfrm>
            <a:off x="467545" y="1772817"/>
            <a:ext cx="2376264" cy="936104"/>
          </a:xfrm>
          <a:prstGeom prst="flowChartDecision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/>
          </a:p>
        </p:txBody>
      </p:sp>
      <p:cxnSp>
        <p:nvCxnSpPr>
          <p:cNvPr id="51234" name="AutoShape 34"/>
          <p:cNvCxnSpPr>
            <a:cxnSpLocks noChangeShapeType="1"/>
            <a:stCxn id="51219" idx="0"/>
            <a:endCxn id="51219" idx="0"/>
          </p:cNvCxnSpPr>
          <p:nvPr/>
        </p:nvCxnSpPr>
        <p:spPr bwMode="auto">
          <a:xfrm>
            <a:off x="1651000" y="422116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51237" name="AutoShape 37"/>
          <p:cNvCxnSpPr>
            <a:cxnSpLocks noChangeShapeType="1"/>
            <a:stCxn id="51219" idx="1"/>
            <a:endCxn id="51219" idx="3"/>
          </p:cNvCxnSpPr>
          <p:nvPr/>
        </p:nvCxnSpPr>
        <p:spPr bwMode="auto">
          <a:xfrm>
            <a:off x="323850" y="5086350"/>
            <a:ext cx="2654300" cy="0"/>
          </a:xfrm>
          <a:prstGeom prst="straightConnector1">
            <a:avLst/>
          </a:prstGeom>
          <a:ln>
            <a:headEnd/>
            <a:tailEnd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238" name="AutoShape 38"/>
          <p:cNvCxnSpPr>
            <a:cxnSpLocks noChangeShapeType="1"/>
          </p:cNvCxnSpPr>
          <p:nvPr/>
        </p:nvCxnSpPr>
        <p:spPr bwMode="auto">
          <a:xfrm>
            <a:off x="1619672" y="4221088"/>
            <a:ext cx="0" cy="1728787"/>
          </a:xfrm>
          <a:prstGeom prst="straightConnector1">
            <a:avLst/>
          </a:prstGeom>
          <a:solidFill>
            <a:schemeClr val="accent2"/>
          </a:solidFill>
          <a:ln w="31750" cmpd="sng">
            <a:solidFill>
              <a:srgbClr val="FFFF00"/>
            </a:solidFill>
            <a:miter lim="800000"/>
            <a:headEnd/>
            <a:tailEnd/>
          </a:ln>
          <a:effectLst/>
        </p:spPr>
      </p:cxnSp>
      <p:sp>
        <p:nvSpPr>
          <p:cNvPr id="51241" name="Text Box 41"/>
          <p:cNvSpPr txBox="1">
            <a:spLocks noChangeArrowheads="1"/>
          </p:cNvSpPr>
          <p:nvPr/>
        </p:nvSpPr>
        <p:spPr bwMode="auto">
          <a:xfrm>
            <a:off x="1455738" y="2533650"/>
            <a:ext cx="18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827584" y="476672"/>
            <a:ext cx="784887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0" cap="none" spc="0" normalizeH="0" baseline="0" noProof="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Площадь ромба</a:t>
            </a:r>
            <a:endParaRPr kumimoji="0" lang="ru-RU" sz="4100" b="1" i="0" u="none" strike="noStrike" kern="10" cap="none" spc="0" normalizeH="0" baseline="0" noProof="0" dirty="0">
              <a:ln w="19050">
                <a:solidFill>
                  <a:schemeClr val="hlink"/>
                </a:solidFill>
                <a:round/>
                <a:headEnd/>
                <a:tailEnd/>
              </a:ln>
              <a:solidFill>
                <a:schemeClr val="dk1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724128" y="1484784"/>
            <a:ext cx="295232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ромба равна квадрату его стороны на синус угла между ними.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5868144" y="4653136"/>
            <a:ext cx="295232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ромба равна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половине произведения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его диагоналей .</a:t>
            </a:r>
            <a:endParaRPr lang="ru-RU" dirty="0">
              <a:solidFill>
                <a:schemeClr val="tx1"/>
              </a:solidFill>
              <a:latin typeface="Arial" charset="0"/>
            </a:endParaRPr>
          </a:p>
        </p:txBody>
      </p:sp>
      <p:graphicFrame>
        <p:nvGraphicFramePr>
          <p:cNvPr id="22" name="Object 2"/>
          <p:cNvGraphicFramePr>
            <a:graphicFrameLocks noChangeAspect="1"/>
          </p:cNvGraphicFramePr>
          <p:nvPr/>
        </p:nvGraphicFramePr>
        <p:xfrm>
          <a:off x="3275856" y="1772816"/>
          <a:ext cx="2303463" cy="576263"/>
        </p:xfrm>
        <a:graphic>
          <a:graphicData uri="http://schemas.openxmlformats.org/presentationml/2006/ole">
            <p:oleObj spid="_x0000_s5123" name="Формула" r:id="rId3" imgW="761760" imgH="20304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3275856" y="4653136"/>
          <a:ext cx="2275012" cy="870012"/>
        </p:xfrm>
        <a:graphic>
          <a:graphicData uri="http://schemas.openxmlformats.org/presentationml/2006/ole">
            <p:oleObj spid="_x0000_s5124" name="Формула" r:id="rId4" imgW="965160" imgH="39348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39552" y="234888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5576" y="1988840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α</a:t>
            </a:r>
            <a:endParaRPr lang="ru-RU" sz="20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259632" y="450912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835696" y="508518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b="1" i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AutoShape 5"/>
          <p:cNvSpPr>
            <a:spLocks noChangeArrowheads="1"/>
          </p:cNvSpPr>
          <p:nvPr/>
        </p:nvSpPr>
        <p:spPr bwMode="auto">
          <a:xfrm rot="10800000">
            <a:off x="827584" y="2348880"/>
            <a:ext cx="3528194" cy="1367854"/>
          </a:xfrm>
          <a:custGeom>
            <a:avLst/>
            <a:gdLst>
              <a:gd name="G0" fmla="+- 5400 0 0"/>
              <a:gd name="G1" fmla="+- 21600 0 5400"/>
              <a:gd name="G2" fmla="*/ 5400 1 2"/>
              <a:gd name="G3" fmla="+- 21600 0 G2"/>
              <a:gd name="G4" fmla="+/ 5400 21600 2"/>
              <a:gd name="G5" fmla="+/ G1 0 2"/>
              <a:gd name="G6" fmla="*/ 21600 21600 5400"/>
              <a:gd name="G7" fmla="*/ G6 1 2"/>
              <a:gd name="G8" fmla="+- 21600 0 G7"/>
              <a:gd name="G9" fmla="*/ 21600 1 2"/>
              <a:gd name="G10" fmla="+- 5400 0 G9"/>
              <a:gd name="G11" fmla="?: G10 G8 0"/>
              <a:gd name="G12" fmla="?: G10 G7 21600"/>
              <a:gd name="T0" fmla="*/ 18900 w 21600"/>
              <a:gd name="T1" fmla="*/ 10800 h 21600"/>
              <a:gd name="T2" fmla="*/ 10800 w 21600"/>
              <a:gd name="T3" fmla="*/ 21600 h 21600"/>
              <a:gd name="T4" fmla="*/ 2700 w 21600"/>
              <a:gd name="T5" fmla="*/ 10800 h 21600"/>
              <a:gd name="T6" fmla="*/ 10800 w 21600"/>
              <a:gd name="T7" fmla="*/ 0 h 21600"/>
              <a:gd name="T8" fmla="*/ 4500 w 21600"/>
              <a:gd name="T9" fmla="*/ 4500 h 21600"/>
              <a:gd name="T10" fmla="*/ 17100 w 21600"/>
              <a:gd name="T11" fmla="*/ 171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31A6C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6329" name="Line 9"/>
          <p:cNvSpPr>
            <a:spLocks noChangeShapeType="1"/>
          </p:cNvSpPr>
          <p:nvPr/>
        </p:nvSpPr>
        <p:spPr bwMode="auto">
          <a:xfrm>
            <a:off x="1691680" y="2348880"/>
            <a:ext cx="298" cy="1367854"/>
          </a:xfrm>
          <a:prstGeom prst="line">
            <a:avLst/>
          </a:prstGeom>
          <a:noFill/>
          <a:ln w="31750" cmpd="sng">
            <a:solidFill>
              <a:srgbClr val="FFFF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827584" y="476672"/>
            <a:ext cx="784887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0" cap="none" spc="0" normalizeH="0" baseline="0" noProof="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Площадь </a:t>
            </a:r>
            <a:r>
              <a:rPr lang="ru-RU" sz="4100" b="1" kern="1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трапеции</a:t>
            </a:r>
            <a:endParaRPr kumimoji="0" lang="ru-RU" sz="4100" b="1" i="0" u="none" strike="noStrike" kern="10" cap="none" spc="0" normalizeH="0" baseline="0" noProof="0" dirty="0">
              <a:ln w="19050">
                <a:solidFill>
                  <a:schemeClr val="hlink"/>
                </a:solidFill>
                <a:round/>
                <a:headEnd/>
                <a:tailEnd/>
              </a:ln>
              <a:solidFill>
                <a:schemeClr val="dk1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Impact"/>
              <a:ea typeface="+mn-ea"/>
              <a:cs typeface="+mn-cs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5940152" y="2996952"/>
          <a:ext cx="2274888" cy="869950"/>
        </p:xfrm>
        <a:graphic>
          <a:graphicData uri="http://schemas.openxmlformats.org/presentationml/2006/ole">
            <p:oleObj spid="_x0000_s6146" name="Формула" r:id="rId3" imgW="965160" imgH="39348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724128" y="1484784"/>
            <a:ext cx="2952328" cy="92333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Площадь трапеции равна </a:t>
            </a:r>
            <a:r>
              <a:rPr lang="ru-RU" dirty="0" err="1" smtClean="0">
                <a:solidFill>
                  <a:schemeClr val="tx1"/>
                </a:solidFill>
                <a:latin typeface="Arial" charset="0"/>
              </a:rPr>
              <a:t>полусумме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 его оснований на высоту.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827584" y="3717032"/>
            <a:ext cx="3528392" cy="0"/>
          </a:xfrm>
          <a:prstGeom prst="line">
            <a:avLst/>
          </a:prstGeom>
          <a:noFill/>
          <a:ln w="31750" cmpd="sng">
            <a:solidFill>
              <a:srgbClr val="00B050"/>
            </a:solidFill>
            <a:round/>
            <a:headEnd/>
            <a:tailEnd/>
          </a:ln>
          <a:effectLst/>
        </p:spPr>
      </p:cxnSp>
      <p:cxnSp>
        <p:nvCxnSpPr>
          <p:cNvPr id="15" name="Прямая соединительная линия 14"/>
          <p:cNvCxnSpPr>
            <a:stCxn id="56329" idx="0"/>
          </p:cNvCxnSpPr>
          <p:nvPr/>
        </p:nvCxnSpPr>
        <p:spPr>
          <a:xfrm>
            <a:off x="1691680" y="2348880"/>
            <a:ext cx="1800200" cy="0"/>
          </a:xfrm>
          <a:prstGeom prst="line">
            <a:avLst/>
          </a:prstGeom>
          <a:noFill/>
          <a:ln w="31750" cmpd="sng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691680" y="285293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ru-RU" sz="2400" b="1" i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11760" y="3789040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b="1" i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67744" y="1772816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endParaRPr lang="ru-RU" sz="2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Oval 5"/>
          <p:cNvSpPr>
            <a:spLocks noChangeArrowheads="1"/>
          </p:cNvSpPr>
          <p:nvPr/>
        </p:nvSpPr>
        <p:spPr bwMode="auto">
          <a:xfrm>
            <a:off x="323850" y="2060575"/>
            <a:ext cx="4176713" cy="3889375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043608" y="620688"/>
            <a:ext cx="7848872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100" b="1" i="0" u="none" strike="noStrike" kern="10" cap="none" spc="0" normalizeH="0" baseline="0" noProof="0" dirty="0" smtClean="0">
                <a:ln w="19050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chemeClr val="dk1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uLnTx/>
                <a:uFillTx/>
                <a:latin typeface="Impact"/>
                <a:ea typeface="+mn-ea"/>
                <a:cs typeface="+mn-cs"/>
              </a:rPr>
              <a:t>Площадь круга</a:t>
            </a:r>
            <a:endParaRPr kumimoji="0" lang="ru-RU" sz="4100" b="1" i="0" u="none" strike="noStrike" kern="10" cap="none" spc="0" normalizeH="0" baseline="0" noProof="0" dirty="0">
              <a:ln w="19050">
                <a:solidFill>
                  <a:schemeClr val="hlink"/>
                </a:solidFill>
                <a:round/>
                <a:headEnd/>
                <a:tailEnd/>
              </a:ln>
              <a:solidFill>
                <a:schemeClr val="dk1"/>
              </a:solidFill>
              <a:effectLst>
                <a:outerShdw dist="35921" dir="2700000" algn="ctr" rotWithShape="0">
                  <a:srgbClr val="990000"/>
                </a:outerShdw>
              </a:effectLst>
              <a:uLnTx/>
              <a:uFillTx/>
              <a:latin typeface="Impact"/>
              <a:ea typeface="+mn-ea"/>
              <a:cs typeface="+mn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60032" y="1988840"/>
            <a:ext cx="374441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Площадь круга вычисляется по </a:t>
            </a:r>
          </a:p>
          <a:p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формуле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050" name="Формула" r:id="rId3" imgW="114120" imgH="215640" progId="Equation.3">
              <p:embed/>
            </p:oleObj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5076056" y="2780928"/>
          <a:ext cx="3076575" cy="1152525"/>
        </p:xfrm>
        <a:graphic>
          <a:graphicData uri="http://schemas.openxmlformats.org/presentationml/2006/ole">
            <p:oleObj spid="_x0000_s2051" name="Формула" r:id="rId4" imgW="583920" imgH="203040" progId="Equation.3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076056" y="3933056"/>
            <a:ext cx="3744416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 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радиус круга,</a:t>
            </a:r>
            <a:r>
              <a: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Franklin Gothic Book"/>
                <a:cs typeface="Arial" pitchFamily="34" charset="0"/>
              </a:rPr>
              <a:t></a:t>
            </a:r>
            <a:r>
              <a:rPr lang="ru-R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≈ 3,14</a:t>
            </a:r>
            <a:r>
              <a:rPr lang="ru-RU" dirty="0" smtClean="0">
                <a:solidFill>
                  <a:schemeClr val="tx1"/>
                </a:solidFill>
                <a:cs typeface="Times New Roman" pitchFamily="18" charset="0"/>
              </a:rPr>
              <a:t>.</a:t>
            </a:r>
            <a:endParaRPr lang="ru-RU" baseline="30000" dirty="0">
              <a:solidFill>
                <a:schemeClr val="tx1"/>
              </a:solidFill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>
            <a:stCxn id="70661" idx="0"/>
          </p:cNvCxnSpPr>
          <p:nvPr/>
        </p:nvCxnSpPr>
        <p:spPr>
          <a:xfrm flipH="1">
            <a:off x="2411760" y="2060575"/>
            <a:ext cx="447" cy="2016497"/>
          </a:xfrm>
          <a:prstGeom prst="line">
            <a:avLst/>
          </a:prstGeom>
          <a:ln w="31750">
            <a:solidFill>
              <a:srgbClr val="FF0000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55776" y="2996952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r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108</TotalTime>
  <Words>181</Words>
  <Application>Microsoft Office PowerPoint</Application>
  <PresentationFormat>Экран (4:3)</PresentationFormat>
  <Paragraphs>50</Paragraphs>
  <Slides>7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Трек</vt:lpstr>
      <vt:lpstr>Формула</vt:lpstr>
      <vt:lpstr>Площади плоских геометрических фигур</vt:lpstr>
      <vt:lpstr>Площадь прямоугольника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Площади плоских геометрических фигур</dc:title>
  <dc:creator>Иманго</dc:creator>
  <cp:lastModifiedBy>Иманго</cp:lastModifiedBy>
  <cp:revision>31</cp:revision>
  <dcterms:created xsi:type="dcterms:W3CDTF">2013-10-06T17:54:11Z</dcterms:created>
  <dcterms:modified xsi:type="dcterms:W3CDTF">2013-10-07T11:28:37Z</dcterms:modified>
</cp:coreProperties>
</file>