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1" r:id="rId3"/>
    <p:sldId id="264" r:id="rId4"/>
    <p:sldId id="266" r:id="rId5"/>
    <p:sldId id="274" r:id="rId6"/>
    <p:sldId id="278" r:id="rId7"/>
    <p:sldId id="277" r:id="rId8"/>
    <p:sldId id="279" r:id="rId9"/>
    <p:sldId id="272" r:id="rId10"/>
    <p:sldId id="276" r:id="rId11"/>
    <p:sldId id="273" r:id="rId12"/>
    <p:sldId id="270" r:id="rId13"/>
    <p:sldId id="262" r:id="rId14"/>
    <p:sldId id="263" r:id="rId15"/>
    <p:sldId id="267" r:id="rId16"/>
    <p:sldId id="268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Тетраэдр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МБОУ «Авиловская СОШ</a:t>
            </a:r>
            <a:r>
              <a:rPr lang="ru-RU" dirty="0" smtClean="0"/>
              <a:t>» </a:t>
            </a:r>
            <a:endParaRPr lang="ru-RU" dirty="0" smtClean="0"/>
          </a:p>
          <a:p>
            <a:r>
              <a:rPr lang="ru-RU" dirty="0" smtClean="0"/>
              <a:t>Учитель </a:t>
            </a:r>
            <a:r>
              <a:rPr lang="ru-RU" dirty="0" smtClean="0"/>
              <a:t>математики Ткаченко И.А.</a:t>
            </a:r>
          </a:p>
          <a:p>
            <a:endParaRPr lang="ru-RU" dirty="0" smtClean="0"/>
          </a:p>
        </p:txBody>
      </p:sp>
      <p:pic>
        <p:nvPicPr>
          <p:cNvPr id="51201" name="Picture 1" descr="C:\Users\Иманго\Desktop\1geo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1838325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Правильный тетраэдр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Тетраэдр, все четыре грани которого — равные правильные треугольники, называется правильным тетраэдром 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Правильный тетраэдр — это частный случай правильной треугольной пирамиды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Содержимое 3" descr="Tetrahedron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59226" y="1916832"/>
            <a:ext cx="3888432" cy="388843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200800" cy="187220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Все четыре грани </a:t>
            </a:r>
            <a:r>
              <a:rPr lang="ru-RU" sz="2400" b="1" u="sng" dirty="0" smtClean="0"/>
              <a:t>правильного тетраэдра </a:t>
            </a:r>
            <a:r>
              <a:rPr lang="ru-RU" sz="2400" dirty="0" smtClean="0"/>
              <a:t>– правильные треугольники.</a:t>
            </a:r>
            <a:br>
              <a:rPr lang="ru-RU" sz="2400" dirty="0" smtClean="0"/>
            </a:br>
            <a:r>
              <a:rPr lang="ru-RU" sz="2400" dirty="0" smtClean="0"/>
              <a:t>Если длину ребра правильного тетраэдра обозначить </a:t>
            </a:r>
            <a:r>
              <a:rPr lang="en-US" sz="2400" dirty="0" smtClean="0">
                <a:solidFill>
                  <a:srgbClr val="FFFF00"/>
                </a:solidFill>
              </a:rPr>
              <a:t>a</a:t>
            </a:r>
            <a:r>
              <a:rPr lang="en-US" sz="2400" dirty="0" smtClean="0"/>
              <a:t>, </a:t>
            </a:r>
            <a:r>
              <a:rPr lang="ru-RU" sz="2400" dirty="0" smtClean="0"/>
              <a:t> то можно вычислить: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3068960"/>
          <a:ext cx="7200800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  <a:gridCol w="1800200"/>
                <a:gridCol w="1800200"/>
              </a:tblGrid>
              <a:tr h="100811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Площадь полной поверхности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Радиус описанной сферы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Объем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Угол наклона ребра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81379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Высоту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Угол наклона грани</a:t>
                      </a:r>
                    </a:p>
                  </a:txBody>
                  <a:tcPr marL="47625" marR="47625" marT="47625" marB="47625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solidFill>
                      <a:srgbClr val="7030A0"/>
                    </a:solidFill>
                  </a:tcPr>
                </a:tc>
              </a:tr>
              <a:tr h="813792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Радиус вписанной сферы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Телесный угол при вершине</a:t>
                      </a:r>
                    </a:p>
                  </a:txBody>
                  <a:tcPr marL="47625" marR="47625" marT="47625" marB="47625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627784" y="3284984"/>
          <a:ext cx="1008062" cy="647700"/>
        </p:xfrm>
        <a:graphic>
          <a:graphicData uri="http://schemas.openxmlformats.org/presentationml/2006/ole">
            <p:oleObj spid="_x0000_s24578" name="Формула" r:id="rId3" imgW="355320" imgH="228600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627784" y="4077072"/>
          <a:ext cx="1080120" cy="720080"/>
        </p:xfrm>
        <a:graphic>
          <a:graphicData uri="http://schemas.openxmlformats.org/presentationml/2006/ole">
            <p:oleObj spid="_x0000_s24579" name="Формула" r:id="rId4" imgW="406080" imgH="431640" progId="Equation.3">
              <p:embed/>
            </p:oleObj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2627784" y="4941168"/>
          <a:ext cx="936104" cy="662744"/>
        </p:xfrm>
        <a:graphic>
          <a:graphicData uri="http://schemas.openxmlformats.org/presentationml/2006/ole">
            <p:oleObj spid="_x0000_s24580" name="Формула" r:id="rId5" imgW="368280" imgH="431640" progId="Equation.3">
              <p:embed/>
            </p:oleObj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627784" y="5733256"/>
          <a:ext cx="864096" cy="611763"/>
        </p:xfrm>
        <a:graphic>
          <a:graphicData uri="http://schemas.openxmlformats.org/presentationml/2006/ole">
            <p:oleObj spid="_x0000_s24581" name="Формула" r:id="rId6" imgW="368280" imgH="431640" progId="Equation.3">
              <p:embed/>
            </p:oleObj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300192" y="3212976"/>
          <a:ext cx="1080120" cy="764704"/>
        </p:xfrm>
        <a:graphic>
          <a:graphicData uri="http://schemas.openxmlformats.org/presentationml/2006/ole">
            <p:oleObj spid="_x0000_s24582" name="Формула" r:id="rId7" imgW="368280" imgH="43164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6300192" y="4221088"/>
          <a:ext cx="1315868" cy="555588"/>
        </p:xfrm>
        <a:graphic>
          <a:graphicData uri="http://schemas.openxmlformats.org/presentationml/2006/ole">
            <p:oleObj spid="_x0000_s24583" name="Формула" r:id="rId8" imgW="571320" imgH="24120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6228184" y="4941168"/>
          <a:ext cx="1492250" cy="555625"/>
        </p:xfrm>
        <a:graphic>
          <a:graphicData uri="http://schemas.openxmlformats.org/presentationml/2006/ole">
            <p:oleObj spid="_x0000_s24584" name="Формула" r:id="rId9" imgW="647640" imgH="24120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6300192" y="5805264"/>
          <a:ext cx="1260140" cy="504056"/>
        </p:xfrm>
        <a:graphic>
          <a:graphicData uri="http://schemas.openxmlformats.org/presentationml/2006/ole">
            <p:oleObj spid="_x0000_s24585" name="Формула" r:id="rId10" imgW="571320" imgH="228600" progId="Equation.3">
              <p:embed/>
            </p:oleObj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467544" y="188640"/>
            <a:ext cx="82296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Правильный тетраэдр</a:t>
            </a:r>
            <a:endParaRPr kumimoji="0" lang="ru-RU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Прямоугольный тетраэдр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Тетраэдр , у которого в одной вершине сходятся три прямых угла называют прямоугольным. Такой тетраэдр можно получить, разрезав куб.</a:t>
            </a:r>
            <a:endParaRPr lang="ru-RU" dirty="0"/>
          </a:p>
        </p:txBody>
      </p:sp>
      <p:pic>
        <p:nvPicPr>
          <p:cNvPr id="5" name="Содержимое 4" descr="1234561430_image00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8563" y="2666206"/>
            <a:ext cx="3333750" cy="2733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Тетраэдры в живой природе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3747616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Некоторые плоды, находясь вчетвером на одной кисти, располагаются в вершинах тетраэдра, близкого к правильному. Такая конструкция обусловлена тем, что центры четырёх одинаковых шаров, касающихся друг друга, находятся в вершинах правильного тетраэдра. Поэтому похожие на шар плоды образуют подобное взаимное расположение. Например, таким образом могут располагаться грецкие орехи.</a:t>
            </a:r>
            <a:endParaRPr lang="ru-RU" dirty="0"/>
          </a:p>
        </p:txBody>
      </p:sp>
      <p:pic>
        <p:nvPicPr>
          <p:cNvPr id="5" name="Содержимое 4" descr="TetrNut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6138" y="2013744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Тетраэдры в строительстве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Тетраэдр образует жёсткую, статически определимую конструкцию. Тетраэдр, выполненный из стержней, часто используется в качестве основы для пространственных несущих конструкций пролётов зданий, перекрытий, балок, ферм, мостов и т. д. Стержни испытывают только продольные нагрузки.</a:t>
            </a:r>
            <a:endParaRPr lang="ru-RU" dirty="0"/>
          </a:p>
        </p:txBody>
      </p:sp>
      <p:pic>
        <p:nvPicPr>
          <p:cNvPr id="5" name="Содержимое 4" descr="untitled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6138" y="2518569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Тетраэдр в оптике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Прямоугольный тетраэдр используется в оптике. Если грани, имеющие прямой угол, покрыть светоотражающим составом или весь тетраэдр выполнить из материала с сильным светопреломлением, чтобы возникал эффект полного внутреннего отражения, то свет, направленный в грань, противоположную вершине с прямыми углами, будет отражаться в том же направлении, откуда он пришёл. Это свойство используется для создания уголковых отражателей, </a:t>
            </a:r>
            <a:r>
              <a:rPr lang="ru-RU" dirty="0" err="1" smtClean="0"/>
              <a:t>катафотов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220px-Corner_reflect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060848"/>
            <a:ext cx="4026595" cy="30199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Тетраэдры в микромире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83560"/>
            <a:ext cx="3513584" cy="45720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Молекула метана СН</a:t>
            </a:r>
            <a:r>
              <a:rPr lang="ru-RU" baseline="-25000" dirty="0" smtClean="0"/>
              <a:t>4</a:t>
            </a:r>
            <a:endParaRPr lang="ru-RU" dirty="0" smtClean="0"/>
          </a:p>
          <a:p>
            <a:r>
              <a:rPr lang="ru-RU" dirty="0" smtClean="0"/>
              <a:t>Молекула аммиака NH</a:t>
            </a:r>
            <a:r>
              <a:rPr lang="ru-RU" baseline="-25000" dirty="0" smtClean="0"/>
              <a:t>3</a:t>
            </a:r>
            <a:endParaRPr lang="ru-RU" dirty="0" smtClean="0"/>
          </a:p>
          <a:p>
            <a:r>
              <a:rPr lang="ru-RU" dirty="0" smtClean="0"/>
              <a:t>Алмаз C — тетраэдр с ребром равным 2,5220 </a:t>
            </a:r>
            <a:r>
              <a:rPr lang="ru-RU" sz="3100" dirty="0" smtClean="0"/>
              <a:t>ангстрем</a:t>
            </a:r>
          </a:p>
          <a:p>
            <a:r>
              <a:rPr lang="ru-RU" sz="3100" dirty="0" smtClean="0"/>
              <a:t>Флюорит CaF2, тетраэдр с ребром равным 3, 8626 ангстрем</a:t>
            </a:r>
          </a:p>
          <a:p>
            <a:r>
              <a:rPr lang="ru-RU" sz="3100" dirty="0" smtClean="0"/>
              <a:t>Сфалерит, </a:t>
            </a:r>
            <a:r>
              <a:rPr lang="ru-RU" sz="3100" dirty="0" err="1" smtClean="0"/>
              <a:t>ZnS</a:t>
            </a:r>
            <a:r>
              <a:rPr lang="ru-RU" sz="3100" dirty="0" smtClean="0"/>
              <a:t>, тетраэдр с ребром равным 3,823 ангстрем</a:t>
            </a:r>
          </a:p>
          <a:p>
            <a:r>
              <a:rPr lang="ru-RU" sz="3100" dirty="0" smtClean="0"/>
              <a:t>Комплексные ионы [BF4] -, [ZnCl4]2-, [</a:t>
            </a:r>
            <a:r>
              <a:rPr lang="ru-RU" sz="3100" dirty="0" err="1" smtClean="0"/>
              <a:t>Hg</a:t>
            </a:r>
            <a:r>
              <a:rPr lang="ru-RU" sz="3100" dirty="0" smtClean="0"/>
              <a:t>(CN)4]2-, [</a:t>
            </a:r>
            <a:r>
              <a:rPr lang="ru-RU" sz="3100" dirty="0" err="1" smtClean="0"/>
              <a:t>Zn</a:t>
            </a:r>
            <a:r>
              <a:rPr lang="ru-RU" sz="3100" dirty="0" smtClean="0"/>
              <a:t>(NH3)4]2+</a:t>
            </a:r>
          </a:p>
          <a:p>
            <a:r>
              <a:rPr lang="ru-RU" sz="3100" dirty="0" smtClean="0"/>
              <a:t>Силикаты, в </a:t>
            </a:r>
            <a:r>
              <a:rPr lang="ru-RU" dirty="0" smtClean="0"/>
              <a:t>основе структур которых лежит кремнекислородный тетраэдр [SiO</a:t>
            </a:r>
            <a:r>
              <a:rPr lang="ru-RU" baseline="-25000" dirty="0" smtClean="0"/>
              <a:t>4</a:t>
            </a:r>
            <a:r>
              <a:rPr lang="ru-RU" dirty="0" smtClean="0"/>
              <a:t>]</a:t>
            </a:r>
            <a:r>
              <a:rPr lang="ru-RU" baseline="30000" dirty="0" smtClean="0"/>
              <a:t>4-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6" descr="molekula-metana-0000373752-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556792"/>
            <a:ext cx="3012091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Тетраэдры в производстве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4038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Форму тетраэдра нельзя назвать удобной, но и у нее есть применение, например, при изготовлении пакетов для молока. Оказалось, что на конвейере удобно склеивать подобные тетраэдры, отрезая заготовки для них от картонного “шланга”.</a:t>
            </a:r>
            <a:endParaRPr lang="ru-RU" dirty="0"/>
          </a:p>
        </p:txBody>
      </p:sp>
      <p:pic>
        <p:nvPicPr>
          <p:cNvPr id="5" name="Содержимое 4" descr="milk-tetraed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18063" y="2366169"/>
            <a:ext cx="3714750" cy="3333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Понятие тетраэдра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3568" y="1052736"/>
            <a:ext cx="4752528" cy="5302824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Пирамида, в основании которой лежит треугольник, называется треугольной пирамидой или тетраэдром. Слово «тетраэдр» образовано из двух греческих слов: </a:t>
            </a:r>
            <a:r>
              <a:rPr lang="ru-RU" sz="3200" dirty="0" err="1" smtClean="0"/>
              <a:t>tetra</a:t>
            </a:r>
            <a:r>
              <a:rPr lang="ru-RU" sz="3200" dirty="0" smtClean="0"/>
              <a:t> - «четыре» и </a:t>
            </a:r>
            <a:r>
              <a:rPr lang="ru-RU" sz="3200" dirty="0" err="1" smtClean="0"/>
              <a:t>hedra</a:t>
            </a:r>
            <a:r>
              <a:rPr lang="ru-RU" sz="3200" dirty="0" smtClean="0"/>
              <a:t> - «основание», «грань».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Тетраэдр - многогранник, имеющий 4 треугольные грани, 6 рёбер и 4 вершины, в каждой из которых сходятся 3 ребра.</a:t>
            </a:r>
            <a:endParaRPr lang="en-US" sz="3200" dirty="0" smtClean="0"/>
          </a:p>
        </p:txBody>
      </p:sp>
      <p:pic>
        <p:nvPicPr>
          <p:cNvPr id="7" name="Рисунок 6" descr="1geo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412776"/>
            <a:ext cx="3672408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Построение тетраэдра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813792"/>
          </a:xfr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r>
              <a:rPr lang="ru-RU" dirty="0" smtClean="0"/>
              <a:t>Изображают обычно тетраэдр как четырехугольник с диагоналями, одну из которых (соответствующую невидимому ребру) изображают пунктирно.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483768" y="4005064"/>
            <a:ext cx="1368152" cy="17281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851920" y="4005064"/>
            <a:ext cx="2160240" cy="15841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483768" y="5589240"/>
            <a:ext cx="3528392" cy="144016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3851920" y="4005064"/>
            <a:ext cx="576064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483768" y="5733256"/>
            <a:ext cx="1944216" cy="5760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427984" y="5589240"/>
            <a:ext cx="1584176" cy="7200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07704" y="544522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609329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4168" y="530120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11960" y="37170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Тетраэдр</a:t>
            </a:r>
            <a:endParaRPr lang="ru-R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355976" y="4077072"/>
            <a:ext cx="4337968" cy="2219392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/>
              <a:t>DАВС</a:t>
            </a:r>
            <a:r>
              <a:rPr lang="en-US" i="1" dirty="0" smtClean="0"/>
              <a:t> </a:t>
            </a:r>
            <a:r>
              <a:rPr lang="ru-RU" dirty="0" smtClean="0"/>
              <a:t>– тетраэдр</a:t>
            </a:r>
          </a:p>
          <a:p>
            <a:r>
              <a:rPr lang="ru-RU" i="1" dirty="0" smtClean="0"/>
              <a:t>А, В, С, D</a:t>
            </a:r>
            <a:r>
              <a:rPr lang="en-US" i="1" dirty="0" smtClean="0"/>
              <a:t> </a:t>
            </a:r>
            <a:r>
              <a:rPr lang="ru-RU" dirty="0" smtClean="0"/>
              <a:t>– вершины</a:t>
            </a:r>
          </a:p>
          <a:p>
            <a:r>
              <a:rPr lang="ru-RU" i="1" dirty="0" smtClean="0"/>
              <a:t>АВС</a:t>
            </a:r>
            <a:r>
              <a:rPr lang="ru-RU" dirty="0" smtClean="0"/>
              <a:t> – основание</a:t>
            </a:r>
          </a:p>
          <a:p>
            <a:r>
              <a:rPr lang="ru-RU" i="1" dirty="0" smtClean="0"/>
              <a:t>АD, ВD, СD, 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     </a:t>
            </a:r>
            <a:r>
              <a:rPr lang="ru-RU" i="1" dirty="0" smtClean="0"/>
              <a:t>АС, АВ, ВС</a:t>
            </a:r>
            <a:r>
              <a:rPr lang="ru-RU" dirty="0" smtClean="0"/>
              <a:t>– ребра</a:t>
            </a:r>
            <a:endParaRPr lang="en-US" dirty="0" smtClean="0"/>
          </a:p>
          <a:p>
            <a:r>
              <a:rPr lang="ru-RU" i="1" dirty="0" smtClean="0"/>
              <a:t>А</a:t>
            </a:r>
            <a:r>
              <a:rPr lang="en-US" i="1" dirty="0" smtClean="0"/>
              <a:t>H – </a:t>
            </a:r>
            <a:r>
              <a:rPr lang="ru-RU" i="1" dirty="0" smtClean="0"/>
              <a:t>высота тетраэдра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259632" y="2348880"/>
            <a:ext cx="864096" cy="24482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123728" y="2348880"/>
            <a:ext cx="720080" cy="3240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23728" y="2348880"/>
            <a:ext cx="1800200" cy="23762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259632" y="4725144"/>
            <a:ext cx="2664296" cy="7200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843808" y="4725144"/>
            <a:ext cx="1080120" cy="8640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1259632" y="4797152"/>
            <a:ext cx="1584176" cy="7920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51920" y="407707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C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68" y="465313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A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43808" y="573325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B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9712" y="170080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D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123728" y="2348880"/>
            <a:ext cx="324036" cy="2736304"/>
          </a:xfrm>
          <a:prstGeom prst="line">
            <a:avLst/>
          </a:prstGeom>
          <a:ln w="25400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79712" y="479715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H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1412776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Два ребра тетраэдра, которые не имеют общих вершин, называются противоположными. Например, </a:t>
            </a:r>
          </a:p>
          <a:p>
            <a:r>
              <a:rPr lang="ru-RU" sz="2000" i="1" dirty="0" smtClean="0"/>
              <a:t>АD и ВС ,</a:t>
            </a:r>
          </a:p>
          <a:p>
            <a:r>
              <a:rPr lang="ru-RU" sz="2000" i="1" dirty="0" smtClean="0"/>
              <a:t>ВD и АС,  </a:t>
            </a:r>
            <a:endParaRPr lang="en-US" sz="2000" i="1" dirty="0" smtClean="0"/>
          </a:p>
          <a:p>
            <a:pPr>
              <a:buNone/>
            </a:pPr>
            <a:r>
              <a:rPr lang="ru-RU" sz="2000" i="1" dirty="0" smtClean="0"/>
              <a:t> АВ и СD.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Определения медианы, </a:t>
            </a:r>
            <a:r>
              <a:rPr lang="ru-RU" sz="3200" b="1" dirty="0" err="1" smtClean="0"/>
              <a:t>бимедианы</a:t>
            </a:r>
            <a:r>
              <a:rPr lang="ru-RU" sz="3200" b="1" dirty="0" smtClean="0"/>
              <a:t> и высоты тетраэдра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Отрезок, соединяющий вершину тетраэдра с точкой пересечения медиан противоположной грани, называется его </a:t>
            </a:r>
            <a:r>
              <a:rPr lang="ru-RU" sz="3200" b="1" dirty="0" smtClean="0">
                <a:solidFill>
                  <a:srgbClr val="FFFF00"/>
                </a:solidFill>
              </a:rPr>
              <a:t>медианой</a:t>
            </a:r>
            <a:r>
              <a:rPr lang="ru-RU" dirty="0" smtClean="0"/>
              <a:t>, опущенной из данной вершины.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Отрезок, соединяющий середины скрещивающихся рёбер тетраэдра, называется его </a:t>
            </a:r>
            <a:r>
              <a:rPr lang="ru-RU" b="1" dirty="0" err="1" smtClean="0">
                <a:solidFill>
                  <a:srgbClr val="FFFF00"/>
                </a:solidFill>
              </a:rPr>
              <a:t>бимедианой</a:t>
            </a:r>
            <a:r>
              <a:rPr lang="ru-RU" dirty="0" smtClean="0"/>
              <a:t>, соединяющей данные рёбра.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Отрезок, соединяющий вершину с точкой противоположной грани и перпендикулярный этой грани, называется его </a:t>
            </a:r>
            <a:r>
              <a:rPr lang="ru-RU" b="1" dirty="0" smtClean="0">
                <a:solidFill>
                  <a:srgbClr val="FFFF00"/>
                </a:solidFill>
              </a:rPr>
              <a:t>высотой</a:t>
            </a:r>
            <a:r>
              <a:rPr lang="ru-RU" dirty="0" smtClean="0"/>
              <a:t>, опущенной из данной вершины.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Элементы симметрии тетраэдра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Тетраэдр имеет три оси симметрии, которые проходят через середины скрещивающихся рёбер. </a:t>
            </a:r>
          </a:p>
          <a:p>
            <a:r>
              <a:rPr lang="ru-RU" dirty="0" smtClean="0"/>
              <a:t>Тетраэдр имеет 6 плоскостей симметрии, каждая из которых проходит через ребро тетраэдра перпендикулярно скрещивающемуся с ним ребру.</a:t>
            </a:r>
          </a:p>
        </p:txBody>
      </p:sp>
      <p:pic>
        <p:nvPicPr>
          <p:cNvPr id="5" name="Содержимое 4" descr="clip_image015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28184" y="3933056"/>
            <a:ext cx="1905000" cy="2057400"/>
          </a:xfrm>
        </p:spPr>
      </p:pic>
      <p:pic>
        <p:nvPicPr>
          <p:cNvPr id="7" name="Рисунок 6" descr="tet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556792"/>
            <a:ext cx="1990725" cy="21526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Объем пирамиды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2924944"/>
            <a:ext cx="4035400" cy="19442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где </a:t>
            </a:r>
            <a:r>
              <a:rPr lang="ru-RU" i="1" dirty="0" smtClean="0"/>
              <a:t>S</a:t>
            </a:r>
            <a:r>
              <a:rPr lang="ru-RU" i="1" baseline="-25000" dirty="0" smtClean="0"/>
              <a:t>ОСН</a:t>
            </a:r>
            <a:r>
              <a:rPr lang="ru-RU" dirty="0" smtClean="0"/>
              <a:t> - площадь основания, </a:t>
            </a:r>
          </a:p>
          <a:p>
            <a:pPr>
              <a:buNone/>
            </a:pPr>
            <a:r>
              <a:rPr lang="ru-RU" i="1" dirty="0" err="1" smtClean="0"/>
              <a:t>h</a:t>
            </a:r>
            <a:r>
              <a:rPr lang="ru-RU" dirty="0" smtClean="0"/>
              <a:t> - высота.</a:t>
            </a:r>
            <a:endParaRPr lang="ru-RU" dirty="0"/>
          </a:p>
        </p:txBody>
      </p:sp>
      <p:pic>
        <p:nvPicPr>
          <p:cNvPr id="8" name="Содержимое 7" descr="pyramid3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556792"/>
            <a:ext cx="3358877" cy="3005311"/>
          </a:xfrm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83568" y="1484784"/>
          <a:ext cx="3842956" cy="1296144"/>
        </p:xfrm>
        <a:graphic>
          <a:graphicData uri="http://schemas.openxmlformats.org/presentationml/2006/ole">
            <p:oleObj spid="_x0000_s45059" name="Формула" r:id="rId4" imgW="863280" imgH="39348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16216" y="28529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Площадь поверхности пирамиды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1547813" y="1341438"/>
          <a:ext cx="6096000" cy="1306512"/>
        </p:xfrm>
        <a:graphic>
          <a:graphicData uri="http://schemas.openxmlformats.org/presentationml/2006/ole">
            <p:oleObj spid="_x0000_s46082" name="Формула" r:id="rId3" imgW="1066680" imgH="228600" progId="Equation.3">
              <p:embed/>
            </p:oleObj>
          </a:graphicData>
        </a:graphic>
      </p:graphicFrame>
      <p:pic>
        <p:nvPicPr>
          <p:cNvPr id="5" name="Рисунок 4" descr="3_tert_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780928"/>
            <a:ext cx="3672408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Типы тетраэдров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Равногранный</a:t>
            </a:r>
            <a:r>
              <a:rPr lang="ru-RU" dirty="0" smtClean="0"/>
              <a:t> тетраэдр – это тетраэдр, у которого все грани  –  равные между собой треугольники.</a:t>
            </a:r>
          </a:p>
          <a:p>
            <a:r>
              <a:rPr lang="ru-RU" dirty="0" err="1" smtClean="0"/>
              <a:t>Ортоцентрический</a:t>
            </a:r>
            <a:r>
              <a:rPr lang="ru-RU" dirty="0" smtClean="0"/>
              <a:t> тетраэдр – это тетраэдр, у которого все высоты, опущенные из вершин на противоположные грани, пересекаются в одной точке.</a:t>
            </a:r>
          </a:p>
          <a:p>
            <a:r>
              <a:rPr lang="ru-RU" sz="4000" b="1" dirty="0" smtClean="0">
                <a:solidFill>
                  <a:srgbClr val="FFFF00"/>
                </a:solidFill>
              </a:rPr>
              <a:t>Прямоугольный тетраэдр </a:t>
            </a:r>
            <a:r>
              <a:rPr lang="ru-RU" dirty="0" smtClean="0"/>
              <a:t>– это тетраэдр, у которого все ребра, прилежащие к одной из вершин, перпендикулярны между собой.</a:t>
            </a:r>
          </a:p>
          <a:p>
            <a:r>
              <a:rPr lang="ru-RU" sz="4000" b="1" dirty="0" smtClean="0">
                <a:solidFill>
                  <a:srgbClr val="FFFF00"/>
                </a:solidFill>
              </a:rPr>
              <a:t>Правильный тетраэдр </a:t>
            </a:r>
            <a:r>
              <a:rPr lang="ru-RU" dirty="0" smtClean="0"/>
              <a:t>– это тетраэдр, у которого все грани — равносторонние треугольники.</a:t>
            </a:r>
          </a:p>
          <a:p>
            <a:r>
              <a:rPr lang="ru-RU" dirty="0" smtClean="0"/>
              <a:t>Соразмерный тетраэдр, </a:t>
            </a:r>
            <a:r>
              <a:rPr lang="ru-RU" dirty="0" err="1" smtClean="0"/>
              <a:t>бивысоты</a:t>
            </a:r>
            <a:r>
              <a:rPr lang="ru-RU" dirty="0" smtClean="0"/>
              <a:t> которого равны.</a:t>
            </a:r>
          </a:p>
          <a:p>
            <a:r>
              <a:rPr lang="ru-RU" dirty="0" err="1" smtClean="0"/>
              <a:t>Инцентрический</a:t>
            </a:r>
            <a:r>
              <a:rPr lang="ru-RU" dirty="0" smtClean="0"/>
              <a:t> тетраэдр –это тетраэдр, у которого отрезки, соединяющие вершины тетраэдра с центрами окружностей, вписанных в противоположные грани, пересекаются в одной точке.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382</TotalTime>
  <Words>769</Words>
  <Application>Microsoft Office PowerPoint</Application>
  <PresentationFormat>Экран (4:3)</PresentationFormat>
  <Paragraphs>78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Метро</vt:lpstr>
      <vt:lpstr>Формула</vt:lpstr>
      <vt:lpstr>Тетраэдр</vt:lpstr>
      <vt:lpstr>Понятие тетраэдра</vt:lpstr>
      <vt:lpstr>Построение тетраэдра</vt:lpstr>
      <vt:lpstr>Тетраэдр</vt:lpstr>
      <vt:lpstr>Определения медианы, бимедианы и высоты тетраэдра</vt:lpstr>
      <vt:lpstr>Элементы симметрии тетраэдра</vt:lpstr>
      <vt:lpstr>Объем пирамиды     </vt:lpstr>
      <vt:lpstr>Площадь поверхности пирамиды</vt:lpstr>
      <vt:lpstr>Типы тетраэдров</vt:lpstr>
      <vt:lpstr>Правильный тетраэдр</vt:lpstr>
      <vt:lpstr>Все четыре грани правильного тетраэдра – правильные треугольники. Если длину ребра правильного тетраэдра обозначить a,  то можно вычислить:</vt:lpstr>
      <vt:lpstr>Прямоугольный тетраэдр</vt:lpstr>
      <vt:lpstr>Тетраэдры в живой природе</vt:lpstr>
      <vt:lpstr>Тетраэдры в строительстве</vt:lpstr>
      <vt:lpstr>Тетраэдр в оптике</vt:lpstr>
      <vt:lpstr>Тетраэдры в микромире</vt:lpstr>
      <vt:lpstr>Тетраэдры в производстве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Тетраэдр</dc:title>
  <dc:creator>Иманго</dc:creator>
  <cp:lastModifiedBy>Иманго</cp:lastModifiedBy>
  <cp:revision>70</cp:revision>
  <dcterms:created xsi:type="dcterms:W3CDTF">2013-10-06T13:28:53Z</dcterms:created>
  <dcterms:modified xsi:type="dcterms:W3CDTF">2013-10-07T11:28:54Z</dcterms:modified>
</cp:coreProperties>
</file>