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1" r:id="rId14"/>
    <p:sldId id="272" r:id="rId15"/>
    <p:sldId id="274" r:id="rId16"/>
    <p:sldId id="273" r:id="rId17"/>
    <p:sldId id="278" r:id="rId18"/>
    <p:sldId id="276" r:id="rId19"/>
    <p:sldId id="277" r:id="rId20"/>
    <p:sldId id="282" r:id="rId21"/>
    <p:sldId id="28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Василий" initials="В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224" autoAdjust="0"/>
  </p:normalViewPr>
  <p:slideViewPr>
    <p:cSldViewPr>
      <p:cViewPr varScale="1">
        <p:scale>
          <a:sx n="64" d="100"/>
          <a:sy n="64" d="100"/>
        </p:scale>
        <p:origin x="-6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BDAEC6-1390-4173-AFDF-A367D187F2B4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4BD87-905E-4CCD-98FE-1C4DC3CF0B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688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D650DB98-0744-4EC6-B984-C7DFDA44C9BF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0D6A8B2-E445-43EB-80A2-C87726B35F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0DB98-0744-4EC6-B984-C7DFDA44C9BF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6A8B2-E445-43EB-80A2-C87726B35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0DB98-0744-4EC6-B984-C7DFDA44C9BF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6A8B2-E445-43EB-80A2-C87726B35F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0DB98-0744-4EC6-B984-C7DFDA44C9BF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6A8B2-E445-43EB-80A2-C87726B35F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D650DB98-0744-4EC6-B984-C7DFDA44C9BF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0D6A8B2-E445-43EB-80A2-C87726B35F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0DB98-0744-4EC6-B984-C7DFDA44C9BF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6A8B2-E445-43EB-80A2-C87726B35F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0DB98-0744-4EC6-B984-C7DFDA44C9BF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6A8B2-E445-43EB-80A2-C87726B35F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0DB98-0744-4EC6-B984-C7DFDA44C9BF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6A8B2-E445-43EB-80A2-C87726B35F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0DB98-0744-4EC6-B984-C7DFDA44C9BF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6A8B2-E445-43EB-80A2-C87726B35F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0DB98-0744-4EC6-B984-C7DFDA44C9BF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6A8B2-E445-43EB-80A2-C87726B35F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0DB98-0744-4EC6-B984-C7DFDA44C9BF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6A8B2-E445-43EB-80A2-C87726B35F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650DB98-0744-4EC6-B984-C7DFDA44C9BF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0D6A8B2-E445-43EB-80A2-C87726B35F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ru-RU" b="1" i="1" dirty="0" smtClean="0"/>
              <a:t>Урок   геометрии  в  7 классе : </a:t>
            </a:r>
            <a:br>
              <a:rPr lang="ru-RU" b="1" i="1" dirty="0" smtClean="0"/>
            </a:br>
            <a:r>
              <a:rPr lang="ru-RU" b="1" i="1" dirty="0" smtClean="0"/>
              <a:t>« Прямая и отрезок»</a:t>
            </a:r>
            <a:endParaRPr lang="ru-RU" b="1" i="1" dirty="0"/>
          </a:p>
        </p:txBody>
      </p:sp>
      <p:pic>
        <p:nvPicPr>
          <p:cNvPr id="4" name="Рисунок 4" descr="j0290163.w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91248">
            <a:off x="728148" y="459921"/>
            <a:ext cx="3440540" cy="2631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Школьный курс геометрии делится на :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solidFill>
            <a:schemeClr val="bg2">
              <a:lumMod val="90000"/>
            </a:schemeClr>
          </a:solidFill>
          <a:ln>
            <a:solidFill>
              <a:srgbClr val="0070C0"/>
            </a:solidFill>
          </a:ln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7030A0"/>
                </a:solidFill>
              </a:rPr>
              <a:t>планиметрию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solidFill>
            <a:schemeClr val="bg2">
              <a:lumMod val="90000"/>
            </a:schemeClr>
          </a:solidFill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0070C0"/>
                </a:solidFill>
              </a:rPr>
              <a:t>стереометрию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Планиметрия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это раздел геометрии, изучающий свойства фигур на плоскости  </a:t>
            </a:r>
          </a:p>
          <a:p>
            <a:r>
              <a:rPr lang="ru-RU" dirty="0" smtClean="0"/>
              <a:t>( от латинского слова «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платинум</a:t>
            </a:r>
            <a:r>
              <a:rPr lang="ru-RU" dirty="0" smtClean="0"/>
              <a:t>» - плоскость и греческого «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метрио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ru-RU" dirty="0" smtClean="0"/>
              <a:t> - измеряю).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Примеры плоских фигур </a:t>
            </a:r>
            <a:r>
              <a:rPr lang="ru-RU" dirty="0" smtClean="0"/>
              <a:t>: отрезок , луч , прямая, угол, окружность, круг, треугольник, прямоугольник .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Стереометрия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это раздел геометрии, который изучает свойства фигур в пространстве.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Примеры объёмных фигур : </a:t>
            </a:r>
            <a:r>
              <a:rPr lang="ru-RU" dirty="0" smtClean="0"/>
              <a:t>параллелепипед, шар, цилиндр, пирамида , конус…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14318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Вам уже знакомы некоторые геометрические фигуры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4041648" cy="521497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7200" dirty="0" smtClean="0"/>
              <a:t>  . </a:t>
            </a:r>
            <a:r>
              <a:rPr lang="ru-RU" sz="2800" dirty="0" smtClean="0"/>
              <a:t>        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точка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</a:p>
          <a:p>
            <a:pPr>
              <a:buNone/>
            </a:pPr>
            <a:r>
              <a:rPr lang="ru-RU" sz="2400" b="1" dirty="0" smtClean="0"/>
              <a:t>                          </a:t>
            </a:r>
          </a:p>
          <a:p>
            <a:pPr>
              <a:buNone/>
            </a:pPr>
            <a:r>
              <a:rPr lang="ru-RU" sz="2400" b="1" dirty="0" smtClean="0"/>
              <a:t>                              </a:t>
            </a:r>
            <a:r>
              <a:rPr lang="ru-RU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прямая</a:t>
            </a:r>
            <a:endParaRPr lang="ru-RU" sz="2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b="1" dirty="0" smtClean="0"/>
          </a:p>
          <a:p>
            <a:endParaRPr lang="ru-RU" sz="2400" b="1" dirty="0" smtClean="0"/>
          </a:p>
          <a:p>
            <a:pPr>
              <a:buNone/>
            </a:pPr>
            <a:r>
              <a:rPr lang="ru-RU" sz="2400" b="1" dirty="0" smtClean="0"/>
              <a:t>                             </a:t>
            </a:r>
            <a:r>
              <a:rPr lang="ru-RU" sz="3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отрезок</a:t>
            </a: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buNone/>
            </a:pPr>
            <a:r>
              <a:rPr lang="ru-RU" sz="2400" b="1" dirty="0" smtClean="0"/>
              <a:t>        </a:t>
            </a:r>
          </a:p>
          <a:p>
            <a:pPr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</a:t>
            </a:r>
          </a:p>
          <a:p>
            <a:pPr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</a:t>
            </a: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луч</a:t>
            </a:r>
            <a:endParaRPr lang="ru-RU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000" dirty="0" smtClean="0"/>
          </a:p>
          <a:p>
            <a:endParaRPr lang="ru-RU" sz="3000" b="1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>
          <a:xfrm>
            <a:off x="4632198" y="1142984"/>
            <a:ext cx="4041648" cy="5214974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угол</a:t>
            </a:r>
          </a:p>
          <a:p>
            <a:endParaRPr lang="ru-RU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треугольник </a:t>
            </a:r>
          </a:p>
          <a:p>
            <a:endParaRPr lang="ru-RU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прямоугольник</a:t>
            </a:r>
          </a:p>
          <a:p>
            <a:endParaRPr lang="ru-RU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круг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785786" y="2714620"/>
            <a:ext cx="1571636" cy="42862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857224" y="3857628"/>
            <a:ext cx="1428760" cy="71438"/>
          </a:xfrm>
          <a:prstGeom prst="line">
            <a:avLst/>
          </a:prstGeom>
          <a:ln w="28575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928662" y="5429264"/>
            <a:ext cx="2000264" cy="500066"/>
          </a:xfrm>
          <a:prstGeom prst="line">
            <a:avLst/>
          </a:prstGeom>
          <a:ln w="28575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16200000" flipH="1">
            <a:off x="5143504" y="1428736"/>
            <a:ext cx="914400" cy="9144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10800000" flipV="1">
            <a:off x="4857752" y="2357430"/>
            <a:ext cx="1214446" cy="50006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Равнобедренный треугольник 25"/>
          <p:cNvSpPr/>
          <p:nvPr/>
        </p:nvSpPr>
        <p:spPr>
          <a:xfrm>
            <a:off x="7429520" y="2357430"/>
            <a:ext cx="1060704" cy="1071570"/>
          </a:xfrm>
          <a:prstGeom prst="triangle">
            <a:avLst>
              <a:gd name="adj" fmla="val 543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000628" y="3857628"/>
            <a:ext cx="914400" cy="134302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6429388" y="5000636"/>
            <a:ext cx="1428760" cy="135732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Примеры объёмных фигур.</a:t>
            </a:r>
            <a:endParaRPr lang="ru-RU" sz="4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28794" y="1500174"/>
            <a:ext cx="1428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куб</a:t>
            </a:r>
            <a:endParaRPr lang="ru-RU" sz="5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215206" y="714356"/>
            <a:ext cx="1165215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шар</a:t>
            </a:r>
            <a:endParaRPr lang="ru-RU" sz="4800" b="1" dirty="0"/>
          </a:p>
        </p:txBody>
      </p:sp>
      <p:pic>
        <p:nvPicPr>
          <p:cNvPr id="3079" name="Picture 7" descr="C:\Users\Василий\Pictures\1061_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3937000"/>
            <a:ext cx="1793494" cy="2778148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5857884" y="5786454"/>
            <a:ext cx="14430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конус</a:t>
            </a:r>
            <a:endParaRPr lang="ru-RU" sz="4800" b="1" dirty="0"/>
          </a:p>
        </p:txBody>
      </p:sp>
      <p:sp>
        <p:nvSpPr>
          <p:cNvPr id="21" name="Цилиндр 20"/>
          <p:cNvSpPr/>
          <p:nvPr/>
        </p:nvSpPr>
        <p:spPr>
          <a:xfrm>
            <a:off x="214282" y="4286256"/>
            <a:ext cx="1714512" cy="235916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43042" y="5643578"/>
            <a:ext cx="20986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цилиндр</a:t>
            </a:r>
            <a:endParaRPr lang="ru-RU" sz="4800" b="1" dirty="0"/>
          </a:p>
        </p:txBody>
      </p:sp>
      <p:sp>
        <p:nvSpPr>
          <p:cNvPr id="26" name="Куб 25"/>
          <p:cNvSpPr/>
          <p:nvPr/>
        </p:nvSpPr>
        <p:spPr>
          <a:xfrm>
            <a:off x="357158" y="1643050"/>
            <a:ext cx="1702613" cy="1702613"/>
          </a:xfrm>
          <a:prstGeom prst="cub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Овал 26"/>
          <p:cNvSpPr/>
          <p:nvPr/>
        </p:nvSpPr>
        <p:spPr>
          <a:xfrm>
            <a:off x="6858016" y="1500173"/>
            <a:ext cx="1828800" cy="1828800"/>
          </a:xfrm>
          <a:prstGeom prst="ellipse">
            <a:avLst/>
          </a:prstGeom>
          <a:solidFill>
            <a:srgbClr val="C00000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80" name="Picture 8" descr="C:\Users\Василий\Pictures\Cheops_pyramid_model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500430" y="2071678"/>
            <a:ext cx="2602992" cy="2602992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3929058" y="4429132"/>
            <a:ext cx="24529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пирамида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4400" b="1" i="1" dirty="0">
                <a:solidFill>
                  <a:schemeClr val="tx2"/>
                </a:solidFill>
                <a:latin typeface="Bookman Old Style" pitchFamily="18" charset="0"/>
              </a:rPr>
              <a:t>Точки, прямые, отрезки</a:t>
            </a: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0" y="914400"/>
            <a:ext cx="9144000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200" b="1">
                <a:solidFill>
                  <a:schemeClr val="tx2"/>
                </a:solidFill>
                <a:latin typeface="Bookman Old Style" pitchFamily="18" charset="0"/>
              </a:rPr>
              <a:t>«Точка» в русском языке – конец заточенного гусиного пера.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838200"/>
            <a:ext cx="9144000" cy="762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tx1"/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33" name="Oval 5"/>
          <p:cNvSpPr>
            <a:spLocks noChangeArrowheads="1"/>
          </p:cNvSpPr>
          <p:nvPr/>
        </p:nvSpPr>
        <p:spPr bwMode="auto">
          <a:xfrm>
            <a:off x="1847850" y="3529013"/>
            <a:ext cx="107950" cy="107950"/>
          </a:xfrm>
          <a:prstGeom prst="ellipse">
            <a:avLst/>
          </a:prstGeom>
          <a:solidFill>
            <a:srgbClr val="FFFF00"/>
          </a:solidFill>
          <a:ln w="2857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1905000" y="3124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</a:rPr>
              <a:t>A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48135" name="Oval 7"/>
          <p:cNvSpPr>
            <a:spLocks noChangeArrowheads="1"/>
          </p:cNvSpPr>
          <p:nvPr/>
        </p:nvSpPr>
        <p:spPr bwMode="auto">
          <a:xfrm>
            <a:off x="3371850" y="2690813"/>
            <a:ext cx="107950" cy="107950"/>
          </a:xfrm>
          <a:prstGeom prst="ellipse">
            <a:avLst/>
          </a:prstGeom>
          <a:solidFill>
            <a:srgbClr val="FFFF00"/>
          </a:solidFill>
          <a:ln w="2857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3429000" y="22860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</a:rPr>
              <a:t>C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48137" name="Oval 9"/>
          <p:cNvSpPr>
            <a:spLocks noChangeArrowheads="1"/>
          </p:cNvSpPr>
          <p:nvPr/>
        </p:nvSpPr>
        <p:spPr bwMode="auto">
          <a:xfrm>
            <a:off x="4210050" y="4062413"/>
            <a:ext cx="107950" cy="107950"/>
          </a:xfrm>
          <a:prstGeom prst="ellipse">
            <a:avLst/>
          </a:prstGeom>
          <a:solidFill>
            <a:srgbClr val="FFFF00"/>
          </a:solidFill>
          <a:ln w="2857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4267200" y="36576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</a:rPr>
              <a:t>B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48139" name="Oval 11"/>
          <p:cNvSpPr>
            <a:spLocks noChangeArrowheads="1"/>
          </p:cNvSpPr>
          <p:nvPr/>
        </p:nvSpPr>
        <p:spPr bwMode="auto">
          <a:xfrm>
            <a:off x="5886450" y="2843213"/>
            <a:ext cx="107950" cy="107950"/>
          </a:xfrm>
          <a:prstGeom prst="ellipse">
            <a:avLst/>
          </a:prstGeom>
          <a:solidFill>
            <a:srgbClr val="FFFF00"/>
          </a:solidFill>
          <a:ln w="2857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40" name="Text Box 12"/>
          <p:cNvSpPr txBox="1">
            <a:spLocks noChangeArrowheads="1"/>
          </p:cNvSpPr>
          <p:nvPr/>
        </p:nvSpPr>
        <p:spPr bwMode="auto">
          <a:xfrm>
            <a:off x="5943600" y="24384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</a:rPr>
              <a:t>D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48141" name="Rectangle 13"/>
          <p:cNvSpPr>
            <a:spLocks noChangeArrowheads="1"/>
          </p:cNvSpPr>
          <p:nvPr/>
        </p:nvSpPr>
        <p:spPr bwMode="auto">
          <a:xfrm>
            <a:off x="0" y="5214950"/>
            <a:ext cx="9144000" cy="15097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«Точка есть то,</a:t>
            </a:r>
            <a:b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что не имеет частей»</a:t>
            </a:r>
            <a:b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1100" b="1" i="1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sz="1100" b="1" i="1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Евклид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14414" y="4357694"/>
            <a:ext cx="72859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На рисунке изображены точки  А , В , С   и </a:t>
            </a:r>
            <a:r>
              <a:rPr lang="en-US" sz="3200" b="1" dirty="0" smtClean="0"/>
              <a:t>D</a:t>
            </a:r>
            <a:r>
              <a:rPr lang="ru-RU" sz="3200" b="1" dirty="0" smtClean="0"/>
              <a:t>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45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95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95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45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45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95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95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45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tmFilter="0,0; .5, 1; 1, 1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950"/>
                            </p:stCondLst>
                            <p:childTnLst>
                              <p:par>
                                <p:cTn id="4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animBg="1"/>
      <p:bldP spid="48133" grpId="0" animBg="1"/>
      <p:bldP spid="48134" grpId="0"/>
      <p:bldP spid="48135" grpId="0" animBg="1"/>
      <p:bldP spid="48136" grpId="0"/>
      <p:bldP spid="48137" grpId="0" animBg="1"/>
      <p:bldP spid="48138" grpId="0"/>
      <p:bldP spid="48139" grpId="0" animBg="1"/>
      <p:bldP spid="48140" grpId="0"/>
      <p:bldP spid="481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4400" b="1" i="1">
                <a:solidFill>
                  <a:schemeClr val="tx2"/>
                </a:solidFill>
                <a:latin typeface="Bookman Old Style" pitchFamily="18" charset="0"/>
              </a:rPr>
              <a:t>Точки, прямые, отрезки</a:t>
            </a: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0" y="838200"/>
            <a:ext cx="9144000" cy="161908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tx1"/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143108" y="1571612"/>
            <a:ext cx="4724400" cy="457200"/>
            <a:chOff x="1152" y="1728"/>
            <a:chExt cx="2976" cy="288"/>
          </a:xfrm>
        </p:grpSpPr>
        <p:sp>
          <p:nvSpPr>
            <p:cNvPr id="49157" name="Rectangle 5"/>
            <p:cNvSpPr>
              <a:spLocks noChangeArrowheads="1"/>
            </p:cNvSpPr>
            <p:nvPr/>
          </p:nvSpPr>
          <p:spPr bwMode="auto">
            <a:xfrm>
              <a:off x="1152" y="1728"/>
              <a:ext cx="2976" cy="288"/>
            </a:xfrm>
            <a:prstGeom prst="rect">
              <a:avLst/>
            </a:pr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158" name="Line 6"/>
            <p:cNvSpPr>
              <a:spLocks noChangeShapeType="1"/>
            </p:cNvSpPr>
            <p:nvPr/>
          </p:nvSpPr>
          <p:spPr bwMode="auto">
            <a:xfrm>
              <a:off x="1344" y="1728"/>
              <a:ext cx="0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159" name="Text Box 7"/>
            <p:cNvSpPr txBox="1">
              <a:spLocks noChangeArrowheads="1"/>
            </p:cNvSpPr>
            <p:nvPr/>
          </p:nvSpPr>
          <p:spPr bwMode="auto">
            <a:xfrm>
              <a:off x="1320" y="1832"/>
              <a:ext cx="9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000" b="1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49160" name="Line 8"/>
            <p:cNvSpPr>
              <a:spLocks noChangeShapeType="1"/>
            </p:cNvSpPr>
            <p:nvPr/>
          </p:nvSpPr>
          <p:spPr bwMode="auto">
            <a:xfrm>
              <a:off x="1536" y="1728"/>
              <a:ext cx="0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161" name="Text Box 9"/>
            <p:cNvSpPr txBox="1">
              <a:spLocks noChangeArrowheads="1"/>
            </p:cNvSpPr>
            <p:nvPr/>
          </p:nvSpPr>
          <p:spPr bwMode="auto">
            <a:xfrm>
              <a:off x="1512" y="1832"/>
              <a:ext cx="9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000" b="1">
                  <a:solidFill>
                    <a:srgbClr val="0000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49162" name="Line 10"/>
            <p:cNvSpPr>
              <a:spLocks noChangeShapeType="1"/>
            </p:cNvSpPr>
            <p:nvPr/>
          </p:nvSpPr>
          <p:spPr bwMode="auto">
            <a:xfrm>
              <a:off x="1728" y="1728"/>
              <a:ext cx="0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163" name="Text Box 11"/>
            <p:cNvSpPr txBox="1">
              <a:spLocks noChangeArrowheads="1"/>
            </p:cNvSpPr>
            <p:nvPr/>
          </p:nvSpPr>
          <p:spPr bwMode="auto">
            <a:xfrm>
              <a:off x="1704" y="1832"/>
              <a:ext cx="9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000" b="1">
                  <a:solidFill>
                    <a:srgbClr val="0000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49164" name="Line 12"/>
            <p:cNvSpPr>
              <a:spLocks noChangeShapeType="1"/>
            </p:cNvSpPr>
            <p:nvPr/>
          </p:nvSpPr>
          <p:spPr bwMode="auto">
            <a:xfrm>
              <a:off x="1920" y="1728"/>
              <a:ext cx="0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165" name="Text Box 13"/>
            <p:cNvSpPr txBox="1">
              <a:spLocks noChangeArrowheads="1"/>
            </p:cNvSpPr>
            <p:nvPr/>
          </p:nvSpPr>
          <p:spPr bwMode="auto">
            <a:xfrm>
              <a:off x="1896" y="1832"/>
              <a:ext cx="9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000" b="1">
                  <a:solidFill>
                    <a:srgbClr val="00000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49166" name="Line 14"/>
            <p:cNvSpPr>
              <a:spLocks noChangeShapeType="1"/>
            </p:cNvSpPr>
            <p:nvPr/>
          </p:nvSpPr>
          <p:spPr bwMode="auto">
            <a:xfrm>
              <a:off x="2112" y="1728"/>
              <a:ext cx="0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167" name="Text Box 15"/>
            <p:cNvSpPr txBox="1">
              <a:spLocks noChangeArrowheads="1"/>
            </p:cNvSpPr>
            <p:nvPr/>
          </p:nvSpPr>
          <p:spPr bwMode="auto">
            <a:xfrm>
              <a:off x="2088" y="1832"/>
              <a:ext cx="9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000" b="1">
                  <a:solidFill>
                    <a:srgbClr val="000000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49168" name="Line 16"/>
            <p:cNvSpPr>
              <a:spLocks noChangeShapeType="1"/>
            </p:cNvSpPr>
            <p:nvPr/>
          </p:nvSpPr>
          <p:spPr bwMode="auto">
            <a:xfrm>
              <a:off x="2304" y="1728"/>
              <a:ext cx="0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169" name="Text Box 17"/>
            <p:cNvSpPr txBox="1">
              <a:spLocks noChangeArrowheads="1"/>
            </p:cNvSpPr>
            <p:nvPr/>
          </p:nvSpPr>
          <p:spPr bwMode="auto">
            <a:xfrm>
              <a:off x="2280" y="1832"/>
              <a:ext cx="9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000" b="1">
                  <a:solidFill>
                    <a:srgbClr val="000000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49170" name="Line 18"/>
            <p:cNvSpPr>
              <a:spLocks noChangeShapeType="1"/>
            </p:cNvSpPr>
            <p:nvPr/>
          </p:nvSpPr>
          <p:spPr bwMode="auto">
            <a:xfrm>
              <a:off x="2496" y="1728"/>
              <a:ext cx="0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171" name="Text Box 19"/>
            <p:cNvSpPr txBox="1">
              <a:spLocks noChangeArrowheads="1"/>
            </p:cNvSpPr>
            <p:nvPr/>
          </p:nvSpPr>
          <p:spPr bwMode="auto">
            <a:xfrm>
              <a:off x="2472" y="1832"/>
              <a:ext cx="9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000" b="1">
                  <a:solidFill>
                    <a:srgbClr val="000000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49172" name="Line 20"/>
            <p:cNvSpPr>
              <a:spLocks noChangeShapeType="1"/>
            </p:cNvSpPr>
            <p:nvPr/>
          </p:nvSpPr>
          <p:spPr bwMode="auto">
            <a:xfrm>
              <a:off x="2688" y="1728"/>
              <a:ext cx="0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173" name="Text Box 21"/>
            <p:cNvSpPr txBox="1">
              <a:spLocks noChangeArrowheads="1"/>
            </p:cNvSpPr>
            <p:nvPr/>
          </p:nvSpPr>
          <p:spPr bwMode="auto">
            <a:xfrm>
              <a:off x="2664" y="1832"/>
              <a:ext cx="9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000" b="1">
                  <a:solidFill>
                    <a:srgbClr val="000000"/>
                  </a:solidFill>
                  <a:latin typeface="Arial" charset="0"/>
                </a:rPr>
                <a:t>8</a:t>
              </a:r>
            </a:p>
          </p:txBody>
        </p:sp>
        <p:sp>
          <p:nvSpPr>
            <p:cNvPr id="49174" name="Line 22"/>
            <p:cNvSpPr>
              <a:spLocks noChangeShapeType="1"/>
            </p:cNvSpPr>
            <p:nvPr/>
          </p:nvSpPr>
          <p:spPr bwMode="auto">
            <a:xfrm>
              <a:off x="2880" y="1728"/>
              <a:ext cx="0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175" name="Text Box 23"/>
            <p:cNvSpPr txBox="1">
              <a:spLocks noChangeArrowheads="1"/>
            </p:cNvSpPr>
            <p:nvPr/>
          </p:nvSpPr>
          <p:spPr bwMode="auto">
            <a:xfrm>
              <a:off x="2856" y="1832"/>
              <a:ext cx="9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000" b="1">
                  <a:solidFill>
                    <a:srgbClr val="000000"/>
                  </a:solidFill>
                  <a:latin typeface="Arial" charset="0"/>
                </a:rPr>
                <a:t>9</a:t>
              </a:r>
            </a:p>
          </p:txBody>
        </p:sp>
        <p:sp>
          <p:nvSpPr>
            <p:cNvPr id="49176" name="Line 24"/>
            <p:cNvSpPr>
              <a:spLocks noChangeShapeType="1"/>
            </p:cNvSpPr>
            <p:nvPr/>
          </p:nvSpPr>
          <p:spPr bwMode="auto">
            <a:xfrm>
              <a:off x="3072" y="1728"/>
              <a:ext cx="0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177" name="Text Box 25"/>
            <p:cNvSpPr txBox="1">
              <a:spLocks noChangeArrowheads="1"/>
            </p:cNvSpPr>
            <p:nvPr/>
          </p:nvSpPr>
          <p:spPr bwMode="auto">
            <a:xfrm>
              <a:off x="3048" y="1832"/>
              <a:ext cx="9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000" b="1">
                  <a:solidFill>
                    <a:srgbClr val="000000"/>
                  </a:solidFill>
                  <a:latin typeface="Arial" charset="0"/>
                </a:rPr>
                <a:t>10</a:t>
              </a:r>
            </a:p>
          </p:txBody>
        </p:sp>
        <p:sp>
          <p:nvSpPr>
            <p:cNvPr id="49178" name="Line 26"/>
            <p:cNvSpPr>
              <a:spLocks noChangeShapeType="1"/>
            </p:cNvSpPr>
            <p:nvPr/>
          </p:nvSpPr>
          <p:spPr bwMode="auto">
            <a:xfrm>
              <a:off x="3264" y="1728"/>
              <a:ext cx="0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179" name="Text Box 27"/>
            <p:cNvSpPr txBox="1">
              <a:spLocks noChangeArrowheads="1"/>
            </p:cNvSpPr>
            <p:nvPr/>
          </p:nvSpPr>
          <p:spPr bwMode="auto">
            <a:xfrm>
              <a:off x="3240" y="1832"/>
              <a:ext cx="9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000" b="1">
                  <a:solidFill>
                    <a:srgbClr val="000000"/>
                  </a:solidFill>
                  <a:latin typeface="Arial" charset="0"/>
                </a:rPr>
                <a:t>11</a:t>
              </a:r>
            </a:p>
          </p:txBody>
        </p:sp>
        <p:sp>
          <p:nvSpPr>
            <p:cNvPr id="49180" name="Line 28"/>
            <p:cNvSpPr>
              <a:spLocks noChangeShapeType="1"/>
            </p:cNvSpPr>
            <p:nvPr/>
          </p:nvSpPr>
          <p:spPr bwMode="auto">
            <a:xfrm>
              <a:off x="3456" y="1728"/>
              <a:ext cx="0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181" name="Text Box 29"/>
            <p:cNvSpPr txBox="1">
              <a:spLocks noChangeArrowheads="1"/>
            </p:cNvSpPr>
            <p:nvPr/>
          </p:nvSpPr>
          <p:spPr bwMode="auto">
            <a:xfrm>
              <a:off x="3432" y="1832"/>
              <a:ext cx="9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000" b="1">
                  <a:solidFill>
                    <a:srgbClr val="000000"/>
                  </a:solidFill>
                  <a:latin typeface="Arial" charset="0"/>
                </a:rPr>
                <a:t>12</a:t>
              </a:r>
            </a:p>
          </p:txBody>
        </p:sp>
        <p:sp>
          <p:nvSpPr>
            <p:cNvPr id="49182" name="Line 30"/>
            <p:cNvSpPr>
              <a:spLocks noChangeShapeType="1"/>
            </p:cNvSpPr>
            <p:nvPr/>
          </p:nvSpPr>
          <p:spPr bwMode="auto">
            <a:xfrm>
              <a:off x="3648" y="1728"/>
              <a:ext cx="0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183" name="Text Box 31"/>
            <p:cNvSpPr txBox="1">
              <a:spLocks noChangeArrowheads="1"/>
            </p:cNvSpPr>
            <p:nvPr/>
          </p:nvSpPr>
          <p:spPr bwMode="auto">
            <a:xfrm>
              <a:off x="3624" y="1832"/>
              <a:ext cx="9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000" b="1">
                  <a:solidFill>
                    <a:srgbClr val="000000"/>
                  </a:solidFill>
                  <a:latin typeface="Arial" charset="0"/>
                </a:rPr>
                <a:t>13</a:t>
              </a:r>
            </a:p>
          </p:txBody>
        </p:sp>
        <p:sp>
          <p:nvSpPr>
            <p:cNvPr id="49184" name="Line 32"/>
            <p:cNvSpPr>
              <a:spLocks noChangeShapeType="1"/>
            </p:cNvSpPr>
            <p:nvPr/>
          </p:nvSpPr>
          <p:spPr bwMode="auto">
            <a:xfrm>
              <a:off x="3840" y="1728"/>
              <a:ext cx="0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185" name="Text Box 33"/>
            <p:cNvSpPr txBox="1">
              <a:spLocks noChangeArrowheads="1"/>
            </p:cNvSpPr>
            <p:nvPr/>
          </p:nvSpPr>
          <p:spPr bwMode="auto">
            <a:xfrm>
              <a:off x="3816" y="1832"/>
              <a:ext cx="9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000" b="1">
                  <a:solidFill>
                    <a:srgbClr val="000000"/>
                  </a:solidFill>
                  <a:latin typeface="Arial" charset="0"/>
                </a:rPr>
                <a:t>14</a:t>
              </a:r>
            </a:p>
          </p:txBody>
        </p:sp>
        <p:sp>
          <p:nvSpPr>
            <p:cNvPr id="49186" name="Line 34"/>
            <p:cNvSpPr>
              <a:spLocks noChangeShapeType="1"/>
            </p:cNvSpPr>
            <p:nvPr/>
          </p:nvSpPr>
          <p:spPr bwMode="auto">
            <a:xfrm>
              <a:off x="4032" y="1728"/>
              <a:ext cx="0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187" name="Text Box 35"/>
            <p:cNvSpPr txBox="1">
              <a:spLocks noChangeArrowheads="1"/>
            </p:cNvSpPr>
            <p:nvPr/>
          </p:nvSpPr>
          <p:spPr bwMode="auto">
            <a:xfrm>
              <a:off x="4008" y="1832"/>
              <a:ext cx="9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000" b="1">
                  <a:solidFill>
                    <a:srgbClr val="000000"/>
                  </a:solidFill>
                  <a:latin typeface="Arial" charset="0"/>
                </a:rPr>
                <a:t>15</a:t>
              </a:r>
            </a:p>
          </p:txBody>
        </p:sp>
      </p:grpSp>
      <p:grpSp>
        <p:nvGrpSpPr>
          <p:cNvPr id="3" name="Group 36"/>
          <p:cNvGrpSpPr>
            <a:grpSpLocks/>
          </p:cNvGrpSpPr>
          <p:nvPr/>
        </p:nvGrpSpPr>
        <p:grpSpPr bwMode="auto">
          <a:xfrm rot="2987781">
            <a:off x="3169043" y="373060"/>
            <a:ext cx="152400" cy="1447800"/>
            <a:chOff x="1968" y="1488"/>
            <a:chExt cx="240" cy="2112"/>
          </a:xfrm>
        </p:grpSpPr>
        <p:sp>
          <p:nvSpPr>
            <p:cNvPr id="49189" name="Rectangle 37"/>
            <p:cNvSpPr>
              <a:spLocks noChangeArrowheads="1"/>
            </p:cNvSpPr>
            <p:nvPr/>
          </p:nvSpPr>
          <p:spPr bwMode="auto">
            <a:xfrm>
              <a:off x="1968" y="1488"/>
              <a:ext cx="240" cy="187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190" name="AutoShape 38"/>
            <p:cNvSpPr>
              <a:spLocks noChangeArrowheads="1"/>
            </p:cNvSpPr>
            <p:nvPr/>
          </p:nvSpPr>
          <p:spPr bwMode="auto">
            <a:xfrm rot="10800000">
              <a:off x="1968" y="3360"/>
              <a:ext cx="240" cy="24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rgbClr val="4D4D4D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9191" name="Line 39"/>
          <p:cNvSpPr>
            <a:spLocks noChangeShapeType="1"/>
          </p:cNvSpPr>
          <p:nvPr/>
        </p:nvSpPr>
        <p:spPr bwMode="auto">
          <a:xfrm>
            <a:off x="2500298" y="1571612"/>
            <a:ext cx="388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7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2571744"/>
            <a:ext cx="8358246" cy="450057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58" name="Rectangle 40"/>
          <p:cNvSpPr>
            <a:spLocks noChangeArrowheads="1"/>
          </p:cNvSpPr>
          <p:nvPr/>
        </p:nvSpPr>
        <p:spPr bwMode="auto">
          <a:xfrm>
            <a:off x="428596" y="3286124"/>
            <a:ext cx="8358246" cy="1643074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200" b="1" i="1" dirty="0">
                <a:solidFill>
                  <a:schemeClr val="tx2"/>
                </a:solidFill>
                <a:latin typeface="Bookman Old Style" pitchFamily="18" charset="0"/>
              </a:rPr>
              <a:t>Прямая – множество точек, построенных с помощью </a:t>
            </a:r>
            <a:r>
              <a:rPr lang="ru-RU" sz="3200" b="1" i="1" dirty="0" smtClean="0">
                <a:solidFill>
                  <a:schemeClr val="tx2"/>
                </a:solidFill>
                <a:latin typeface="Bookman Old Style" pitchFamily="18" charset="0"/>
              </a:rPr>
              <a:t>линейки.</a:t>
            </a:r>
            <a:endParaRPr lang="ru-RU" sz="3200" b="1" i="1" dirty="0">
              <a:solidFill>
                <a:schemeClr val="tx2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09249E-7 L 0.425 8.09249E-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91" grpId="0" animBg="1"/>
      <p:bldP spid="5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142900"/>
            <a:ext cx="8229600" cy="857232"/>
          </a:xfrm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4900" b="1" dirty="0" smtClean="0"/>
              <a:t>Прямые обозначают  так  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857232"/>
            <a:ext cx="8358246" cy="6000768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1071538" y="2000240"/>
            <a:ext cx="3429024" cy="642942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285852" y="2500306"/>
            <a:ext cx="34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m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29256" y="1857364"/>
            <a:ext cx="18020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прямая  </a:t>
            </a:r>
            <a:r>
              <a:rPr lang="en-US" sz="3200" b="1" dirty="0" smtClean="0">
                <a:solidFill>
                  <a:srgbClr val="002060"/>
                </a:solidFill>
              </a:rPr>
              <a:t>m</a:t>
            </a:r>
            <a:endParaRPr lang="ru-RU" sz="3200" b="1" dirty="0">
              <a:solidFill>
                <a:srgbClr val="002060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928662" y="3500438"/>
            <a:ext cx="3500462" cy="4286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000496" y="3786190"/>
            <a:ext cx="3658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err="1" smtClean="0">
                <a:solidFill>
                  <a:srgbClr val="C00000"/>
                </a:solidFill>
              </a:rPr>
              <a:t>р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72132" y="3500438"/>
            <a:ext cx="17283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прямая  </a:t>
            </a:r>
            <a:r>
              <a:rPr lang="ru-RU" sz="3200" b="1" dirty="0" err="1" smtClean="0">
                <a:solidFill>
                  <a:srgbClr val="002060"/>
                </a:solidFill>
              </a:rPr>
              <a:t>р</a:t>
            </a:r>
            <a:endParaRPr lang="ru-RU" sz="3200" b="1" dirty="0">
              <a:solidFill>
                <a:srgbClr val="002060"/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928662" y="4857760"/>
            <a:ext cx="3714776" cy="3571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28662" y="5143512"/>
            <a:ext cx="407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57686" y="5000636"/>
            <a:ext cx="401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В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00694" y="4643446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прямая   АВ</a:t>
            </a:r>
            <a:endParaRPr lang="ru-RU" sz="2800" b="1" dirty="0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1428728" y="6072206"/>
            <a:ext cx="3500462" cy="14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428728" y="6143644"/>
            <a:ext cx="317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С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00562" y="6143644"/>
            <a:ext cx="436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D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00760" y="5857892"/>
            <a:ext cx="18149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прямая  </a:t>
            </a:r>
            <a:r>
              <a:rPr lang="en-US" sz="2800" b="1" dirty="0" smtClean="0"/>
              <a:t>CD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6" grpId="0"/>
      <p:bldP spid="17" grpId="0"/>
      <p:bldP spid="21" grpId="0"/>
      <p:bldP spid="22" grpId="0"/>
      <p:bldP spid="23" grpId="0"/>
      <p:bldP spid="27" grpId="0"/>
      <p:bldP spid="28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4400" b="1" i="1" dirty="0">
                <a:solidFill>
                  <a:schemeClr val="tx2"/>
                </a:solidFill>
                <a:latin typeface="Bookman Old Style" pitchFamily="18" charset="0"/>
              </a:rPr>
              <a:t>Точки, прямые, отрезки</a:t>
            </a: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0" y="838200"/>
            <a:ext cx="9144000" cy="762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tx1"/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2786058"/>
            <a:ext cx="9144000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2400" b="1" dirty="0">
                <a:solidFill>
                  <a:schemeClr val="tx2"/>
                </a:solidFill>
                <a:latin typeface="Bookman Old Style" pitchFamily="18" charset="0"/>
              </a:rPr>
              <a:t>Отрезок – часть прямой, ограниченная двумя точками. Точки </a:t>
            </a:r>
            <a:r>
              <a:rPr lang="en-US" sz="2400" b="1" dirty="0">
                <a:solidFill>
                  <a:schemeClr val="tx2"/>
                </a:solidFill>
                <a:latin typeface="Bookman Old Style" pitchFamily="18" charset="0"/>
              </a:rPr>
              <a:t>A </a:t>
            </a:r>
            <a:r>
              <a:rPr lang="ru-RU" sz="2400" b="1" dirty="0">
                <a:solidFill>
                  <a:schemeClr val="tx2"/>
                </a:solidFill>
                <a:latin typeface="Bookman Old Style" pitchFamily="18" charset="0"/>
              </a:rPr>
              <a:t>и </a:t>
            </a:r>
            <a:r>
              <a:rPr lang="en-US" sz="2400" b="1" dirty="0">
                <a:solidFill>
                  <a:schemeClr val="tx2"/>
                </a:solidFill>
                <a:latin typeface="Bookman Old Style" pitchFamily="18" charset="0"/>
              </a:rPr>
              <a:t>B – </a:t>
            </a:r>
            <a:r>
              <a:rPr lang="ru-RU" sz="2400" b="1" dirty="0">
                <a:solidFill>
                  <a:schemeClr val="tx2"/>
                </a:solidFill>
                <a:latin typeface="Bookman Old Style" pitchFamily="18" charset="0"/>
              </a:rPr>
              <a:t>концы отрезка</a:t>
            </a:r>
          </a:p>
        </p:txBody>
      </p:sp>
      <p:sp>
        <p:nvSpPr>
          <p:cNvPr id="50181" name="Oval 5"/>
          <p:cNvSpPr>
            <a:spLocks noChangeArrowheads="1"/>
          </p:cNvSpPr>
          <p:nvPr/>
        </p:nvSpPr>
        <p:spPr bwMode="auto">
          <a:xfrm>
            <a:off x="3371850" y="1471613"/>
            <a:ext cx="107950" cy="107950"/>
          </a:xfrm>
          <a:prstGeom prst="ellipse">
            <a:avLst/>
          </a:prstGeom>
          <a:solidFill>
            <a:srgbClr val="FFFF00"/>
          </a:solidFill>
          <a:ln w="2857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0182" name="Oval 6"/>
          <p:cNvSpPr>
            <a:spLocks noChangeArrowheads="1"/>
          </p:cNvSpPr>
          <p:nvPr/>
        </p:nvSpPr>
        <p:spPr bwMode="auto">
          <a:xfrm>
            <a:off x="5276850" y="1471613"/>
            <a:ext cx="107950" cy="107950"/>
          </a:xfrm>
          <a:prstGeom prst="ellipse">
            <a:avLst/>
          </a:prstGeom>
          <a:solidFill>
            <a:srgbClr val="FFFF00"/>
          </a:solidFill>
          <a:ln w="2857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3429000" y="10668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</a:rPr>
              <a:t>A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>
            <a:off x="3429000" y="1524000"/>
            <a:ext cx="1905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0185" name="Line 9"/>
          <p:cNvSpPr>
            <a:spLocks noChangeShapeType="1"/>
          </p:cNvSpPr>
          <p:nvPr/>
        </p:nvSpPr>
        <p:spPr bwMode="auto">
          <a:xfrm>
            <a:off x="5334000" y="1524000"/>
            <a:ext cx="3810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>
            <a:off x="0" y="1524000"/>
            <a:ext cx="3429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5334000" y="10668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</a:rPr>
              <a:t>B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142844" y="4714884"/>
            <a:ext cx="9001156" cy="1104904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Bookman Old Style" pitchFamily="18" charset="0"/>
              </a:rPr>
              <a:t>Отрезок с концами А и В обозначают АВ или ВА.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Bookman Old Style" pitchFamily="18" charset="0"/>
              </a:rPr>
              <a:t>Он содержит точки А и В и все точки прямой, лежащие между точками А и В.</a:t>
            </a:r>
            <a:endParaRPr lang="ru-RU" sz="2400" b="1" dirty="0">
              <a:solidFill>
                <a:schemeClr val="tx2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750"/>
                            </p:stCondLst>
                            <p:childTnLst>
                              <p:par>
                                <p:cTn id="3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 animBg="1"/>
      <p:bldP spid="50181" grpId="0" animBg="1"/>
      <p:bldP spid="50182" grpId="0" animBg="1"/>
      <p:bldP spid="50183" grpId="0"/>
      <p:bldP spid="50185" grpId="0" animBg="1"/>
      <p:bldP spid="50186" grpId="0" animBg="1"/>
      <p:bldP spid="50187" grpId="0"/>
      <p:bldP spid="5018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4400" b="1" i="1">
                <a:solidFill>
                  <a:schemeClr val="tx2"/>
                </a:solidFill>
                <a:latin typeface="Bookman Old Style" pitchFamily="18" charset="0"/>
              </a:rPr>
              <a:t>Точки, прямые, отрезки</a:t>
            </a: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0" y="838200"/>
            <a:ext cx="9144000" cy="762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tx1"/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5000628" y="3571876"/>
            <a:ext cx="3786214" cy="1285884"/>
            <a:chOff x="3984" y="1728"/>
            <a:chExt cx="1776" cy="624"/>
          </a:xfrm>
        </p:grpSpPr>
        <p:sp>
          <p:nvSpPr>
            <p:cNvPr id="49195" name="Text Box 43"/>
            <p:cNvSpPr txBox="1">
              <a:spLocks noChangeArrowheads="1"/>
            </p:cNvSpPr>
            <p:nvPr/>
          </p:nvSpPr>
          <p:spPr bwMode="auto">
            <a:xfrm>
              <a:off x="4704" y="1824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dirty="0">
                  <a:latin typeface="Times New Roman" pitchFamily="18" charset="0"/>
                </a:rPr>
                <a:t>O</a:t>
              </a:r>
              <a:endParaRPr lang="ru-RU" sz="2000" b="1" dirty="0">
                <a:latin typeface="Times New Roman" pitchFamily="18" charset="0"/>
              </a:endParaRPr>
            </a:p>
          </p:txBody>
        </p:sp>
        <p:sp>
          <p:nvSpPr>
            <p:cNvPr id="49196" name="Line 44"/>
            <p:cNvSpPr>
              <a:spLocks noChangeShapeType="1"/>
            </p:cNvSpPr>
            <p:nvPr/>
          </p:nvSpPr>
          <p:spPr bwMode="auto">
            <a:xfrm>
              <a:off x="3984" y="1728"/>
              <a:ext cx="1392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197" name="Line 45"/>
            <p:cNvSpPr>
              <a:spLocks noChangeShapeType="1"/>
            </p:cNvSpPr>
            <p:nvPr/>
          </p:nvSpPr>
          <p:spPr bwMode="auto">
            <a:xfrm flipV="1">
              <a:off x="4128" y="1833"/>
              <a:ext cx="1632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198" name="Oval 46"/>
            <p:cNvSpPr>
              <a:spLocks noChangeArrowheads="1"/>
            </p:cNvSpPr>
            <p:nvPr/>
          </p:nvSpPr>
          <p:spPr bwMode="auto">
            <a:xfrm>
              <a:off x="4671" y="2019"/>
              <a:ext cx="68" cy="68"/>
            </a:xfrm>
            <a:prstGeom prst="ellipse">
              <a:avLst/>
            </a:prstGeom>
            <a:solidFill>
              <a:srgbClr val="FFFF00"/>
            </a:solidFill>
            <a:ln w="2857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199" name="Text Box 47"/>
            <p:cNvSpPr txBox="1">
              <a:spLocks noChangeArrowheads="1"/>
            </p:cNvSpPr>
            <p:nvPr/>
          </p:nvSpPr>
          <p:spPr bwMode="auto">
            <a:xfrm>
              <a:off x="5232" y="1728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dirty="0">
                  <a:latin typeface="Times New Roman" pitchFamily="18" charset="0"/>
                </a:rPr>
                <a:t>a</a:t>
              </a:r>
              <a:endParaRPr lang="ru-RU" sz="2000" b="1" dirty="0">
                <a:latin typeface="Times New Roman" pitchFamily="18" charset="0"/>
              </a:endParaRPr>
            </a:p>
          </p:txBody>
        </p:sp>
        <p:sp>
          <p:nvSpPr>
            <p:cNvPr id="49200" name="Text Box 48"/>
            <p:cNvSpPr txBox="1">
              <a:spLocks noChangeArrowheads="1"/>
            </p:cNvSpPr>
            <p:nvPr/>
          </p:nvSpPr>
          <p:spPr bwMode="auto">
            <a:xfrm>
              <a:off x="5232" y="2112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dirty="0">
                  <a:latin typeface="Times New Roman" pitchFamily="18" charset="0"/>
                </a:rPr>
                <a:t>b</a:t>
              </a:r>
              <a:endParaRPr lang="ru-RU" sz="2000" b="1" dirty="0">
                <a:latin typeface="Times New Roman" pitchFamily="18" charset="0"/>
              </a:endParaRPr>
            </a:p>
          </p:txBody>
        </p:sp>
      </p:grpSp>
      <p:sp>
        <p:nvSpPr>
          <p:cNvPr id="49201" name="Rectangle 49"/>
          <p:cNvSpPr>
            <a:spLocks noChangeArrowheads="1"/>
          </p:cNvSpPr>
          <p:nvPr/>
        </p:nvSpPr>
        <p:spPr bwMode="auto">
          <a:xfrm>
            <a:off x="0" y="1928802"/>
            <a:ext cx="9144000" cy="10715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2400" b="1" dirty="0">
                <a:solidFill>
                  <a:schemeClr val="tx2"/>
                </a:solidFill>
                <a:latin typeface="Bookman Old Style" pitchFamily="18" charset="0"/>
              </a:rPr>
              <a:t>Через любые две точки можно провести прямую, </a:t>
            </a:r>
            <a:br>
              <a:rPr lang="ru-RU" sz="2400" b="1" dirty="0">
                <a:solidFill>
                  <a:schemeClr val="tx2"/>
                </a:solidFill>
                <a:latin typeface="Bookman Old Style" pitchFamily="18" charset="0"/>
              </a:rPr>
            </a:br>
            <a:r>
              <a:rPr lang="ru-RU" sz="2400" b="1" dirty="0">
                <a:solidFill>
                  <a:schemeClr val="tx2"/>
                </a:solidFill>
                <a:latin typeface="Bookman Old Style" pitchFamily="18" charset="0"/>
              </a:rPr>
              <a:t>и притом только </a:t>
            </a:r>
            <a:r>
              <a:rPr lang="ru-RU" sz="2400" b="1" dirty="0" smtClean="0">
                <a:solidFill>
                  <a:schemeClr val="tx2"/>
                </a:solidFill>
                <a:latin typeface="Bookman Old Style" pitchFamily="18" charset="0"/>
              </a:rPr>
              <a:t>одну.</a:t>
            </a:r>
            <a:endParaRPr lang="ru-RU" sz="2400" b="1" dirty="0">
              <a:solidFill>
                <a:schemeClr val="tx2"/>
              </a:solidFill>
              <a:latin typeface="Bookman Old Style" pitchFamily="18" charset="0"/>
            </a:endParaRPr>
          </a:p>
        </p:txBody>
      </p:sp>
      <p:sp>
        <p:nvSpPr>
          <p:cNvPr id="49202" name="Line 50"/>
          <p:cNvSpPr>
            <a:spLocks noChangeShapeType="1"/>
          </p:cNvSpPr>
          <p:nvPr/>
        </p:nvSpPr>
        <p:spPr bwMode="auto">
          <a:xfrm>
            <a:off x="571472" y="3071810"/>
            <a:ext cx="8229600" cy="0"/>
          </a:xfrm>
          <a:prstGeom prst="line">
            <a:avLst/>
          </a:prstGeom>
          <a:noFill/>
          <a:ln w="50800">
            <a:solidFill>
              <a:srgbClr val="969696"/>
            </a:solidFill>
            <a:prstDash val="lgDash"/>
            <a:round/>
            <a:headEnd type="diamond" w="sm" len="lg"/>
            <a:tailEnd type="diamond" w="sm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205" name="Text Box 53"/>
          <p:cNvSpPr txBox="1">
            <a:spLocks noChangeArrowheads="1"/>
          </p:cNvSpPr>
          <p:nvPr/>
        </p:nvSpPr>
        <p:spPr bwMode="auto">
          <a:xfrm>
            <a:off x="285720" y="378619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</a:rPr>
              <a:t>c</a:t>
            </a:r>
            <a:endParaRPr lang="ru-RU" sz="2000" b="1" dirty="0">
              <a:latin typeface="Times New Roman" pitchFamily="18" charset="0"/>
            </a:endParaRPr>
          </a:p>
        </p:txBody>
      </p:sp>
      <p:sp>
        <p:nvSpPr>
          <p:cNvPr id="49207" name="Rectangle 55"/>
          <p:cNvSpPr>
            <a:spLocks noChangeArrowheads="1"/>
          </p:cNvSpPr>
          <p:nvPr/>
        </p:nvSpPr>
        <p:spPr bwMode="auto">
          <a:xfrm>
            <a:off x="0" y="5072074"/>
            <a:ext cx="9144000" cy="1414458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2400" b="1" dirty="0">
                <a:solidFill>
                  <a:schemeClr val="tx2"/>
                </a:solidFill>
                <a:latin typeface="Bookman Old Style" pitchFamily="18" charset="0"/>
              </a:rPr>
              <a:t>Две прямые либо имеют только одну общую точку, либо не имеют общих </a:t>
            </a:r>
            <a:r>
              <a:rPr lang="ru-RU" sz="2400" b="1" dirty="0" smtClean="0">
                <a:solidFill>
                  <a:schemeClr val="tx2"/>
                </a:solidFill>
                <a:latin typeface="Bookman Old Style" pitchFamily="18" charset="0"/>
              </a:rPr>
              <a:t>точек.</a:t>
            </a:r>
            <a:endParaRPr lang="ru-RU" sz="2400" b="1" dirty="0">
              <a:solidFill>
                <a:schemeClr val="tx2"/>
              </a:solidFill>
              <a:latin typeface="Bookman Old Style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85786" y="571480"/>
            <a:ext cx="4106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/>
              <a:t>.</a:t>
            </a:r>
            <a:endParaRPr lang="ru-RU" sz="8000" dirty="0"/>
          </a:p>
        </p:txBody>
      </p:sp>
      <p:sp>
        <p:nvSpPr>
          <p:cNvPr id="57" name="TextBox 56"/>
          <p:cNvSpPr txBox="1"/>
          <p:nvPr/>
        </p:nvSpPr>
        <p:spPr>
          <a:xfrm>
            <a:off x="3571868" y="714356"/>
            <a:ext cx="3882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/>
              <a:t>.</a:t>
            </a:r>
            <a:endParaRPr lang="ru-RU" sz="7200" dirty="0"/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>
            <a:off x="500034" y="1428736"/>
            <a:ext cx="4643470" cy="14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Line 51"/>
          <p:cNvSpPr>
            <a:spLocks noChangeShapeType="1"/>
          </p:cNvSpPr>
          <p:nvPr/>
        </p:nvSpPr>
        <p:spPr bwMode="auto">
          <a:xfrm>
            <a:off x="285720" y="3786190"/>
            <a:ext cx="3581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2" name="Line 52"/>
          <p:cNvSpPr>
            <a:spLocks noChangeShapeType="1"/>
          </p:cNvSpPr>
          <p:nvPr/>
        </p:nvSpPr>
        <p:spPr bwMode="auto">
          <a:xfrm>
            <a:off x="285720" y="4429132"/>
            <a:ext cx="3581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3" name="Text Box 54"/>
          <p:cNvSpPr txBox="1">
            <a:spLocks noChangeArrowheads="1"/>
          </p:cNvSpPr>
          <p:nvPr/>
        </p:nvSpPr>
        <p:spPr bwMode="auto">
          <a:xfrm>
            <a:off x="285720" y="450057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</a:rPr>
              <a:t>d</a:t>
            </a:r>
            <a:endParaRPr lang="ru-RU" sz="20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92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92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92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8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9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9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280"/>
                            </p:stCondLst>
                            <p:childTnLst>
                              <p:par>
                                <p:cTn id="3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492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492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492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760"/>
                            </p:stCondLst>
                            <p:childTnLst>
                              <p:par>
                                <p:cTn id="3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2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2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2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2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2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2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2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2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760"/>
                            </p:stCondLst>
                            <p:childTnLst>
                              <p:par>
                                <p:cTn id="10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01" grpId="0" animBg="1"/>
      <p:bldP spid="49202" grpId="0" animBg="1"/>
      <p:bldP spid="49205" grpId="0"/>
      <p:bldP spid="49207" grpId="0" animBg="1"/>
      <p:bldP spid="56" grpId="0"/>
      <p:bldP spid="57" grpId="0"/>
      <p:bldP spid="61" grpId="0" animBg="1"/>
      <p:bldP spid="62" grpId="0" animBg="1"/>
      <p:bldP spid="6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/>
              <a:t>Ответьте на вопросы:</a:t>
            </a:r>
            <a:endParaRPr lang="ru-RU" sz="54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1. Можно ли через данную точку провести прямую?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2. Сколько прямых можно провести через данную точку?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3. Сколько прямых можно провести через две данные точки?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4. Сколько общих точек могут иметь две прямые?</a:t>
            </a:r>
          </a:p>
          <a:p>
            <a:endParaRPr lang="ru-RU" sz="3200" b="1" dirty="0" smtClean="0">
              <a:solidFill>
                <a:srgbClr val="002060"/>
              </a:solidFill>
            </a:endParaRPr>
          </a:p>
          <a:p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b="1" dirty="0" smtClean="0"/>
              <a:t>Ответьте на вопросы</a:t>
            </a:r>
            <a:endParaRPr lang="ru-RU" sz="6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ru-RU" sz="2800" b="1" dirty="0" smtClean="0"/>
          </a:p>
          <a:p>
            <a:r>
              <a:rPr lang="ru-RU" sz="2800" b="1" dirty="0" smtClean="0"/>
              <a:t>5. Могут ли прямые  ОА и АВ быть различными , если точка  О лежит на прямой  АВ?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6. Даны две прямые  а  и  в , пересекающиеся в точке  С , и точка  </a:t>
            </a:r>
            <a:r>
              <a:rPr lang="en-US" sz="2800" b="1" dirty="0" smtClean="0"/>
              <a:t>D</a:t>
            </a:r>
            <a:r>
              <a:rPr lang="ru-RU" sz="2800" b="1" dirty="0" smtClean="0"/>
              <a:t>   , отличная от точки  С  и  лежащая  на прямой  а.  Может ли точка  Д  лежать  на прямой  в ?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/>
              <a:t>Возникновение  и  развитие  геометрии.</a:t>
            </a:r>
            <a:endParaRPr lang="ru-RU" b="1" dirty="0"/>
          </a:p>
        </p:txBody>
      </p:sp>
      <p:pic>
        <p:nvPicPr>
          <p:cNvPr id="1027" name="Picture 3" descr="C:\Users\Василий\Pictures\51075125_0607_greece_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7504" y="1124744"/>
            <a:ext cx="8749636" cy="5544616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/>
              <a:t>Математический диктант.</a:t>
            </a:r>
            <a:endParaRPr lang="ru-RU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1.Начертите  прямую и обозначьте её буквой  в.</a:t>
            </a:r>
          </a:p>
          <a:p>
            <a:pPr>
              <a:buNone/>
            </a:pPr>
            <a:r>
              <a:rPr lang="ru-RU" b="1" dirty="0" smtClean="0"/>
              <a:t>     а)  Отметьте точку  М ,лежащую на прямой  в.</a:t>
            </a:r>
          </a:p>
          <a:p>
            <a:pPr>
              <a:buNone/>
            </a:pPr>
            <a:r>
              <a:rPr lang="ru-RU" b="1" dirty="0" smtClean="0"/>
              <a:t>     б)  Отметьте точку  Д , не лежащую  на прямой  в.</a:t>
            </a:r>
          </a:p>
          <a:p>
            <a:pPr>
              <a:buNone/>
            </a:pPr>
            <a:r>
              <a:rPr lang="ru-RU" b="1" dirty="0" smtClean="0"/>
              <a:t>      в)   Используя символы   , запишите  предложение  : «Точка  М лежит на прямой  в , а точка  Д  не лежит на ней».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   2. Начертите  прямые  а  и  в , пересекающиеся  в  точке  К.  На  прямой  а  отметьте  точку  С , отличную от точки  К.</a:t>
            </a:r>
          </a:p>
          <a:p>
            <a:pPr>
              <a:buNone/>
            </a:pPr>
            <a:r>
              <a:rPr lang="ru-RU" b="1" dirty="0" smtClean="0"/>
              <a:t>     а)  Являются ли  прямые  КС  и а  различными  прямыми ? Ответ  обоснуйте.</a:t>
            </a:r>
          </a:p>
          <a:p>
            <a:pPr>
              <a:buNone/>
            </a:pPr>
            <a:r>
              <a:rPr lang="ru-RU" b="1" dirty="0" smtClean="0"/>
              <a:t>     б)  Может ли прямая  в  проходить через  точку   С?  Ответ  обоснуйте.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1\Рабочий стол\звёзды\2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3813" y="376238"/>
            <a:ext cx="4881562" cy="533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10" descr="E:\PPBestDesign\фон\34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8625" y="1214438"/>
            <a:ext cx="3252788" cy="3252787"/>
          </a:xfrm>
          <a:noFill/>
        </p:spPr>
      </p:pic>
      <p:pic>
        <p:nvPicPr>
          <p:cNvPr id="5" name="Picture 3" descr="D:\великолепные клипарты\цирк\7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8" y="3500438"/>
            <a:ext cx="52863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8" y="1322388"/>
            <a:ext cx="4583112" cy="1652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4301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/>
              <a:t>                                В переводе с древнегреческого слово </a:t>
            </a:r>
            <a:r>
              <a:rPr lang="ru-RU" b="1" dirty="0" smtClean="0">
                <a:solidFill>
                  <a:srgbClr val="C00000"/>
                </a:solidFill>
              </a:rPr>
              <a:t>«геометрия»  </a:t>
            </a:r>
            <a:r>
              <a:rPr lang="ru-RU" b="1" dirty="0" smtClean="0"/>
              <a:t>означает </a:t>
            </a:r>
            <a:r>
              <a:rPr lang="ru-RU" b="1" dirty="0" smtClean="0">
                <a:solidFill>
                  <a:srgbClr val="C00000"/>
                </a:solidFill>
              </a:rPr>
              <a:t>«земледелие»  </a:t>
            </a:r>
            <a:r>
              <a:rPr lang="ru-RU" b="1" dirty="0" smtClean="0"/>
              <a:t>( « </a:t>
            </a:r>
            <a:r>
              <a:rPr lang="ru-RU" b="1" dirty="0" err="1" smtClean="0"/>
              <a:t>гео</a:t>
            </a:r>
            <a:r>
              <a:rPr lang="ru-RU" b="1" dirty="0" smtClean="0"/>
              <a:t>» -земля , а «метро»- мерить).</a:t>
            </a:r>
            <a:endParaRPr lang="ru-RU" b="1" dirty="0"/>
          </a:p>
        </p:txBody>
      </p:sp>
      <p:pic>
        <p:nvPicPr>
          <p:cNvPr id="2051" name="Picture 3" descr="C:\Users\Василий\Pictures\68637616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929190" y="2357430"/>
            <a:ext cx="4041775" cy="3873119"/>
          </a:xfrm>
          <a:prstGeom prst="rect">
            <a:avLst/>
          </a:prstGeom>
          <a:noFill/>
        </p:spPr>
      </p:pic>
      <p:sp>
        <p:nvSpPr>
          <p:cNvPr id="13" name="Содержимое 12"/>
          <p:cNvSpPr>
            <a:spLocks noGrp="1"/>
          </p:cNvSpPr>
          <p:nvPr>
            <p:ph sz="quarter" idx="1"/>
          </p:nvPr>
        </p:nvSpPr>
        <p:spPr>
          <a:xfrm>
            <a:off x="457200" y="1857364"/>
            <a:ext cx="4041648" cy="4299596"/>
          </a:xfrm>
        </p:spPr>
        <p:txBody>
          <a:bodyPr/>
          <a:lstStyle/>
          <a:p>
            <a:r>
              <a:rPr lang="ru-RU" dirty="0" smtClean="0"/>
              <a:t>  Важную роль играли и эстетические потребности людей : желание украсить свои жилища и одежду, рисовать картины окружающей жизни. Все это способствовало формированию и накоплению геометрических сведений.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2"/>
          </p:nvPr>
        </p:nvSpPr>
        <p:spPr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0" y="304800"/>
            <a:ext cx="5643570" cy="605315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  </a:t>
            </a:r>
          </a:p>
          <a:p>
            <a:endParaRPr lang="ru-RU" dirty="0" smtClean="0"/>
          </a:p>
          <a:p>
            <a:r>
              <a:rPr lang="ru-RU" dirty="0" smtClean="0"/>
              <a:t>   </a:t>
            </a:r>
            <a:r>
              <a:rPr lang="ru-RU" sz="5100" b="1" dirty="0" smtClean="0">
                <a:solidFill>
                  <a:srgbClr val="002060"/>
                </a:solidFill>
              </a:rPr>
              <a:t>За несколько столетий до нашей эры в Вавилоне, Китае, Египте и Греции  уже существовали начальные геометрические  </a:t>
            </a:r>
            <a:r>
              <a:rPr lang="ru-RU" sz="5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знания</a:t>
            </a:r>
            <a:r>
              <a:rPr lang="ru-RU" sz="5100" b="1" dirty="0" smtClean="0">
                <a:solidFill>
                  <a:srgbClr val="002060"/>
                </a:solidFill>
              </a:rPr>
              <a:t>, которые </a:t>
            </a:r>
            <a:r>
              <a:rPr lang="ru-RU" sz="5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добывались</a:t>
            </a:r>
            <a:r>
              <a:rPr lang="ru-RU" sz="5100" b="1" dirty="0" smtClean="0">
                <a:solidFill>
                  <a:srgbClr val="002060"/>
                </a:solidFill>
              </a:rPr>
              <a:t> в основном </a:t>
            </a:r>
            <a:r>
              <a:rPr lang="ru-RU" sz="5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опытным путем</a:t>
            </a:r>
            <a:r>
              <a:rPr lang="ru-RU" sz="5100" b="1" dirty="0" smtClean="0">
                <a:solidFill>
                  <a:srgbClr val="002060"/>
                </a:solidFill>
              </a:rPr>
              <a:t>, но они </a:t>
            </a:r>
            <a:r>
              <a:rPr lang="ru-RU" sz="5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были еще систематизированы и передавались от поколения к поколению </a:t>
            </a:r>
            <a:r>
              <a:rPr lang="ru-RU" sz="5100" b="1" dirty="0" smtClean="0">
                <a:solidFill>
                  <a:srgbClr val="002060"/>
                </a:solidFill>
              </a:rPr>
              <a:t>в виде правил и рецептов, например, правил нахождения площадей фигур, объемов тел, построения прямых углов и т. д.</a:t>
            </a:r>
          </a:p>
          <a:p>
            <a:r>
              <a:rPr lang="ru-RU" sz="5100" b="1" dirty="0" smtClean="0">
                <a:solidFill>
                  <a:srgbClr val="002060"/>
                </a:solidFill>
              </a:rPr>
              <a:t>   </a:t>
            </a:r>
            <a:r>
              <a:rPr lang="ru-RU" sz="5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было еще доказательств этих правил, и их изложение не представляло собой научной теории.</a:t>
            </a:r>
          </a:p>
          <a:p>
            <a:r>
              <a:rPr lang="ru-RU" dirty="0" smtClean="0"/>
              <a:t>   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33" name="Picture 9" descr="C:\Users\Василий\Pictures\akrop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836712"/>
            <a:ext cx="3384376" cy="46805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85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158" y="928669"/>
            <a:ext cx="4142834" cy="54593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Содержимое 11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   Первым ,кто начал получать геометрические факты при помощи рас -суждений  (доказательств),</a:t>
            </a:r>
          </a:p>
          <a:p>
            <a:r>
              <a:rPr lang="ru-RU" dirty="0" smtClean="0"/>
              <a:t>был древнегреческий  </a:t>
            </a:r>
            <a:r>
              <a:rPr lang="ru-RU" dirty="0" err="1" smtClean="0"/>
              <a:t>ма</a:t>
            </a:r>
            <a:r>
              <a:rPr lang="ru-RU" dirty="0" smtClean="0"/>
              <a:t> -тематик  </a:t>
            </a:r>
            <a:r>
              <a:rPr lang="ru-RU" b="1" dirty="0" smtClean="0"/>
              <a:t>Фалес </a:t>
            </a:r>
            <a:r>
              <a:rPr lang="ru-RU" dirty="0" smtClean="0"/>
              <a:t>(</a:t>
            </a:r>
            <a:r>
              <a:rPr lang="en-US" dirty="0" smtClean="0"/>
              <a:t>VI</a:t>
            </a:r>
            <a:r>
              <a:rPr lang="ru-RU" dirty="0" smtClean="0"/>
              <a:t> в.до н.э.), который в своих исследованиях применял перегибание чертежа, поворот части фигуры и так далее, то есть то, что на современном языке называется движением.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200004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14356"/>
            <a:ext cx="4041648" cy="544260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   Постепенно геометрия становится наукой, в которой большинство  фактов устанавливается путем </a:t>
            </a:r>
            <a:r>
              <a:rPr lang="ru-RU" b="1" dirty="0" smtClean="0"/>
              <a:t>выводов, рассуждений, доказательств.</a:t>
            </a:r>
          </a:p>
          <a:p>
            <a:r>
              <a:rPr lang="ru-RU" dirty="0" smtClean="0"/>
              <a:t>  Попытки греческих ученых привести геометрические факты в систему начинаются уже в </a:t>
            </a:r>
            <a:r>
              <a:rPr lang="en-US" b="1" dirty="0" smtClean="0"/>
              <a:t>V</a:t>
            </a:r>
            <a:r>
              <a:rPr lang="ru-RU" b="1" dirty="0" smtClean="0"/>
              <a:t> веке до н.э. </a:t>
            </a:r>
            <a:r>
              <a:rPr lang="ru-RU" dirty="0" smtClean="0"/>
              <a:t>Наибольшее влияние на всё последующее развитие геометрии оказали труды греческого ученого </a:t>
            </a:r>
            <a:r>
              <a:rPr lang="ru-RU" b="1" dirty="0" smtClean="0"/>
              <a:t>Евклида</a:t>
            </a:r>
            <a:r>
              <a:rPr lang="ru-RU" dirty="0" smtClean="0"/>
              <a:t>, жившего в </a:t>
            </a:r>
            <a:r>
              <a:rPr lang="ru-RU" b="1" dirty="0" smtClean="0"/>
              <a:t>Александрии в </a:t>
            </a:r>
            <a:r>
              <a:rPr lang="en-US" b="1" dirty="0" smtClean="0"/>
              <a:t>III</a:t>
            </a:r>
            <a:r>
              <a:rPr lang="ru-RU" b="1" dirty="0" smtClean="0"/>
              <a:t> веке до н.э. </a:t>
            </a:r>
            <a:endParaRPr lang="ru-RU" b="1" dirty="0"/>
          </a:p>
        </p:txBody>
      </p:sp>
      <p:pic>
        <p:nvPicPr>
          <p:cNvPr id="4098" name="Picture 2" descr="C:\Users\Василий\Pictures\i_00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7206" y="714356"/>
            <a:ext cx="4593760" cy="55949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8566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32198" y="285728"/>
            <a:ext cx="4041648" cy="5868184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Сочинение Евклида </a:t>
            </a:r>
            <a:r>
              <a:rPr lang="ru-RU" b="1" dirty="0" smtClean="0"/>
              <a:t>«Начала» </a:t>
            </a:r>
            <a:r>
              <a:rPr lang="ru-RU" dirty="0" smtClean="0"/>
              <a:t>почти </a:t>
            </a:r>
            <a:r>
              <a:rPr lang="ru-RU" b="1" dirty="0" smtClean="0"/>
              <a:t>2000 лет </a:t>
            </a:r>
            <a:r>
              <a:rPr lang="ru-RU" dirty="0" smtClean="0"/>
              <a:t>служило основной книгой , по которой изучали геометрию . </a:t>
            </a:r>
          </a:p>
          <a:p>
            <a:r>
              <a:rPr lang="ru-RU" dirty="0" smtClean="0"/>
              <a:t>В «Началах»  были систематизированы известные к тому времени геометрические сведения, и </a:t>
            </a:r>
            <a:r>
              <a:rPr lang="ru-RU" b="1" dirty="0" smtClean="0"/>
              <a:t>геометрия</a:t>
            </a:r>
            <a:r>
              <a:rPr lang="ru-RU" dirty="0" smtClean="0"/>
              <a:t> впервые предстала как </a:t>
            </a:r>
            <a:r>
              <a:rPr lang="ru-RU" b="1" dirty="0" smtClean="0"/>
              <a:t>математическая наука.</a:t>
            </a:r>
          </a:p>
          <a:p>
            <a:r>
              <a:rPr lang="ru-RU" dirty="0" smtClean="0"/>
              <a:t>Эта книга была переведена на языки многих народов мира , а сама геометрия, изложенная в ней, стала называться </a:t>
            </a:r>
            <a:r>
              <a:rPr lang="ru-RU" b="1" dirty="0" smtClean="0"/>
              <a:t>евклидовой геометрией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123" name="Picture 3" descr="C:\Users\Василий\Pictures\Euclid_Vat_ms_no_190_I_prop_4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4501164" cy="3815526"/>
          </a:xfrm>
          <a:prstGeom prst="rect">
            <a:avLst/>
          </a:prstGeom>
          <a:noFill/>
        </p:spPr>
      </p:pic>
      <p:pic>
        <p:nvPicPr>
          <p:cNvPr id="5124" name="Picture 4" descr="C:\Users\Василий\Pictures\pp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48174">
            <a:off x="248807" y="3654698"/>
            <a:ext cx="4368933" cy="30556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5400" b="1" dirty="0" smtClean="0"/>
              <a:t>Что изучает геометрия?</a:t>
            </a:r>
            <a:endParaRPr lang="ru-RU" sz="54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/>
              <a:t>В геометрии изучаются формы, размеры, взаимное расположение предметов независимо от их других свойств : массы, цвета и т.д.</a:t>
            </a:r>
          </a:p>
          <a:p>
            <a:r>
              <a:rPr lang="ru-RU" dirty="0" smtClean="0"/>
              <a:t>Отвлекаясь от этих свойств и беря во внимание только форму и размеры предметов, мы приходим к понятию </a:t>
            </a:r>
            <a:r>
              <a:rPr lang="ru-RU" b="1" dirty="0" smtClean="0"/>
              <a:t>геометрической фигуры.</a:t>
            </a:r>
            <a:endParaRPr lang="ru-RU" b="1" dirty="0"/>
          </a:p>
        </p:txBody>
      </p:sp>
      <p:pic>
        <p:nvPicPr>
          <p:cNvPr id="6146" name="Picture 2" descr="C:\Users\Василий\Pictures\1255523978_geometry.gi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3935442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133592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Геометрия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не только дает представление о фигурах, их свойствах, взаимном расположении, но и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рассуждать , ставить вопросы, анализировать , делать выводы , то есть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логически мыслить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Василий\Pictures\geometria_dlya_samyh_malenk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928935"/>
            <a:ext cx="4786346" cy="307183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Другая 1">
      <a:majorFont>
        <a:latin typeface="Monotype Corsiva"/>
        <a:ea typeface=""/>
        <a:cs typeface=""/>
      </a:majorFont>
      <a:minorFont>
        <a:latin typeface="Monotype Corsiva"/>
        <a:ea typeface=""/>
        <a:cs typeface="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588</TotalTime>
  <Words>908</Words>
  <Application>Microsoft Office PowerPoint</Application>
  <PresentationFormat>Экран (4:3)</PresentationFormat>
  <Paragraphs>127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Начальная</vt:lpstr>
      <vt:lpstr>Урок   геометрии  в  7 классе :  « Прямая и отрезок»</vt:lpstr>
      <vt:lpstr>Возникновение  и  развитие  геометрии.</vt:lpstr>
      <vt:lpstr>                                В переводе с древнегреческого слово «геометрия»  означает «земледелие»  ( « гео» -земля , а «метро»- мерить).</vt:lpstr>
      <vt:lpstr>Презентация PowerPoint</vt:lpstr>
      <vt:lpstr>Презентация PowerPoint</vt:lpstr>
      <vt:lpstr>Презентация PowerPoint</vt:lpstr>
      <vt:lpstr>Презентация PowerPoint</vt:lpstr>
      <vt:lpstr>Что изучает геометрия?</vt:lpstr>
      <vt:lpstr>    Геометрия не только дает представление о фигурах, их свойствах, взаимном расположении, но и учит рассуждать , ставить вопросы, анализировать , делать выводы , то есть логически мыслить.</vt:lpstr>
      <vt:lpstr>Школьный курс геометрии делится на :</vt:lpstr>
      <vt:lpstr>Вам уже знакомы некоторые геометрические фигуры</vt:lpstr>
      <vt:lpstr>Примеры объёмных фигур.</vt:lpstr>
      <vt:lpstr>Презентация PowerPoint</vt:lpstr>
      <vt:lpstr>Презентация PowerPoint</vt:lpstr>
      <vt:lpstr> Прямые обозначают  так  :</vt:lpstr>
      <vt:lpstr>Презентация PowerPoint</vt:lpstr>
      <vt:lpstr>Презентация PowerPoint</vt:lpstr>
      <vt:lpstr>Ответьте на вопросы:</vt:lpstr>
      <vt:lpstr>Ответьте на вопросы</vt:lpstr>
      <vt:lpstr>Математический диктант.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  геометрии  в  7 классе :  « Прямая и отрезок»</dc:title>
  <dc:creator>Василий</dc:creator>
  <cp:lastModifiedBy>Гость</cp:lastModifiedBy>
  <cp:revision>62</cp:revision>
  <dcterms:created xsi:type="dcterms:W3CDTF">2010-08-23T13:21:20Z</dcterms:created>
  <dcterms:modified xsi:type="dcterms:W3CDTF">2013-09-26T11:56:02Z</dcterms:modified>
</cp:coreProperties>
</file>