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67" r:id="rId3"/>
    <p:sldId id="258" r:id="rId4"/>
    <p:sldId id="259" r:id="rId5"/>
    <p:sldId id="260" r:id="rId6"/>
    <p:sldId id="261" r:id="rId7"/>
    <p:sldId id="262" r:id="rId8"/>
    <p:sldId id="263" r:id="rId9"/>
    <p:sldId id="264" r:id="rId10"/>
    <p:sldId id="269" r:id="rId11"/>
    <p:sldId id="265" r:id="rId12"/>
    <p:sldId id="266"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CC79A5-C1F9-4050-A7DE-CEA665571BD6}" type="datetimeFigureOut">
              <a:rPr lang="ru-RU" smtClean="0"/>
              <a:pPr/>
              <a:t>21.11.2010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F1C865-15CD-4B73-9294-83130A6A65E9}"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6F1C865-15CD-4B73-9294-83130A6A65E9}" type="slidenum">
              <a:rPr lang="ru-RU" smtClean="0"/>
              <a:pPr/>
              <a:t>10</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6F1C865-15CD-4B73-9294-83130A6A65E9}" type="slidenum">
              <a:rPr lang="ru-RU" smtClean="0"/>
              <a:pPr/>
              <a:t>11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AA675C4B-D562-4B69-ABA5-B835C1DBCA45}" type="datetimeFigureOut">
              <a:rPr lang="ru-RU" smtClean="0"/>
              <a:pPr/>
              <a:t>21.11.2010</a:t>
            </a:fld>
            <a:endParaRPr lang="ru-RU" dirty="0"/>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dirty="0"/>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2CA74880-69C1-443D-B2AB-35B480DEE2B1}"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A675C4B-D562-4B69-ABA5-B835C1DBCA45}" type="datetimeFigureOut">
              <a:rPr lang="ru-RU" smtClean="0"/>
              <a:pPr/>
              <a:t>21.11.2010</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2CA74880-69C1-443D-B2AB-35B480DEE2B1}"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A675C4B-D562-4B69-ABA5-B835C1DBCA45}" type="datetimeFigureOut">
              <a:rPr lang="ru-RU" smtClean="0"/>
              <a:pPr/>
              <a:t>21.11.2010</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2CA74880-69C1-443D-B2AB-35B480DEE2B1}"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A675C4B-D562-4B69-ABA5-B835C1DBCA45}" type="datetimeFigureOut">
              <a:rPr lang="ru-RU" smtClean="0"/>
              <a:pPr/>
              <a:t>21.11.2010</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2CA74880-69C1-443D-B2AB-35B480DEE2B1}" type="slidenum">
              <a:rPr lang="ru-RU" smtClean="0"/>
              <a:pPr/>
              <a:t>‹#›</a:t>
            </a:fld>
            <a:endParaRPr lang="ru-RU" dirty="0"/>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AA675C4B-D562-4B69-ABA5-B835C1DBCA45}" type="datetimeFigureOut">
              <a:rPr lang="ru-RU" smtClean="0"/>
              <a:pPr/>
              <a:t>21.11.2010</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2CA74880-69C1-443D-B2AB-35B480DEE2B1}" type="slidenum">
              <a:rPr lang="ru-RU" smtClean="0"/>
              <a:pPr/>
              <a:t>‹#›</a:t>
            </a:fld>
            <a:endParaRPr lang="ru-RU" dirty="0"/>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A675C4B-D562-4B69-ABA5-B835C1DBCA45}" type="datetimeFigureOut">
              <a:rPr lang="ru-RU" smtClean="0"/>
              <a:pPr/>
              <a:t>21.11.2010</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2CA74880-69C1-443D-B2AB-35B480DEE2B1}" type="slidenum">
              <a:rPr lang="ru-RU" smtClean="0"/>
              <a:pPr/>
              <a:t>‹#›</a:t>
            </a:fld>
            <a:endParaRPr lang="ru-RU" dirty="0"/>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AA675C4B-D562-4B69-ABA5-B835C1DBCA45}" type="datetimeFigureOut">
              <a:rPr lang="ru-RU" smtClean="0"/>
              <a:pPr/>
              <a:t>21.11.2010</a:t>
            </a:fld>
            <a:endParaRPr lang="ru-RU" dirty="0"/>
          </a:p>
        </p:txBody>
      </p:sp>
      <p:sp>
        <p:nvSpPr>
          <p:cNvPr id="8" name="Нижний колонтитул 7"/>
          <p:cNvSpPr>
            <a:spLocks noGrp="1"/>
          </p:cNvSpPr>
          <p:nvPr>
            <p:ph type="ftr" sz="quarter" idx="11"/>
          </p:nvPr>
        </p:nvSpPr>
        <p:spPr/>
        <p:txBody>
          <a:bodyPr/>
          <a:lstStyle>
            <a:extLst/>
          </a:lstStyle>
          <a:p>
            <a:endParaRPr lang="ru-RU" dirty="0"/>
          </a:p>
        </p:txBody>
      </p:sp>
      <p:sp>
        <p:nvSpPr>
          <p:cNvPr id="9" name="Номер слайда 8"/>
          <p:cNvSpPr>
            <a:spLocks noGrp="1"/>
          </p:cNvSpPr>
          <p:nvPr>
            <p:ph type="sldNum" sz="quarter" idx="12"/>
          </p:nvPr>
        </p:nvSpPr>
        <p:spPr/>
        <p:txBody>
          <a:bodyPr/>
          <a:lstStyle>
            <a:extLst/>
          </a:lstStyle>
          <a:p>
            <a:fld id="{2CA74880-69C1-443D-B2AB-35B480DEE2B1}" type="slidenum">
              <a:rPr lang="ru-RU" smtClean="0"/>
              <a:pPr/>
              <a:t>‹#›</a:t>
            </a:fld>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AA675C4B-D562-4B69-ABA5-B835C1DBCA45}" type="datetimeFigureOut">
              <a:rPr lang="ru-RU" smtClean="0"/>
              <a:pPr/>
              <a:t>21.11.2010</a:t>
            </a:fld>
            <a:endParaRPr lang="ru-RU" dirty="0"/>
          </a:p>
        </p:txBody>
      </p:sp>
      <p:sp>
        <p:nvSpPr>
          <p:cNvPr id="4" name="Нижний колонтитул 3"/>
          <p:cNvSpPr>
            <a:spLocks noGrp="1"/>
          </p:cNvSpPr>
          <p:nvPr>
            <p:ph type="ftr" sz="quarter" idx="11"/>
          </p:nvPr>
        </p:nvSpPr>
        <p:spPr/>
        <p:txBody>
          <a:bodyPr/>
          <a:lstStyle>
            <a:extLst/>
          </a:lstStyle>
          <a:p>
            <a:endParaRPr lang="ru-RU" dirty="0"/>
          </a:p>
        </p:txBody>
      </p:sp>
      <p:sp>
        <p:nvSpPr>
          <p:cNvPr id="5" name="Номер слайда 4"/>
          <p:cNvSpPr>
            <a:spLocks noGrp="1"/>
          </p:cNvSpPr>
          <p:nvPr>
            <p:ph type="sldNum" sz="quarter" idx="12"/>
          </p:nvPr>
        </p:nvSpPr>
        <p:spPr/>
        <p:txBody>
          <a:bodyPr/>
          <a:lstStyle>
            <a:extLst/>
          </a:lstStyle>
          <a:p>
            <a:fld id="{2CA74880-69C1-443D-B2AB-35B480DEE2B1}" type="slidenum">
              <a:rPr lang="ru-RU" smtClean="0"/>
              <a:pPr/>
              <a:t>‹#›</a:t>
            </a:fld>
            <a:endParaRPr lang="ru-RU" dirty="0"/>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AA675C4B-D562-4B69-ABA5-B835C1DBCA45}" type="datetimeFigureOut">
              <a:rPr lang="ru-RU" smtClean="0"/>
              <a:pPr/>
              <a:t>21.11.2010</a:t>
            </a:fld>
            <a:endParaRPr lang="ru-RU" dirty="0"/>
          </a:p>
        </p:txBody>
      </p:sp>
      <p:sp>
        <p:nvSpPr>
          <p:cNvPr id="3" name="Нижний колонтитул 2"/>
          <p:cNvSpPr>
            <a:spLocks noGrp="1"/>
          </p:cNvSpPr>
          <p:nvPr>
            <p:ph type="ftr" sz="quarter" idx="11"/>
          </p:nvPr>
        </p:nvSpPr>
        <p:spPr/>
        <p:txBody>
          <a:bodyPr/>
          <a:lstStyle>
            <a:extLst/>
          </a:lstStyle>
          <a:p>
            <a:endParaRPr lang="ru-RU" dirty="0"/>
          </a:p>
        </p:txBody>
      </p:sp>
      <p:sp>
        <p:nvSpPr>
          <p:cNvPr id="4" name="Номер слайда 3"/>
          <p:cNvSpPr>
            <a:spLocks noGrp="1"/>
          </p:cNvSpPr>
          <p:nvPr>
            <p:ph type="sldNum" sz="quarter" idx="12"/>
          </p:nvPr>
        </p:nvSpPr>
        <p:spPr/>
        <p:txBody>
          <a:bodyPr/>
          <a:lstStyle>
            <a:extLst/>
          </a:lstStyle>
          <a:p>
            <a:fld id="{2CA74880-69C1-443D-B2AB-35B480DEE2B1}"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AA675C4B-D562-4B69-ABA5-B835C1DBCA45}" type="datetimeFigureOut">
              <a:rPr lang="ru-RU" smtClean="0"/>
              <a:pPr/>
              <a:t>21.11.2010</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2CA74880-69C1-443D-B2AB-35B480DEE2B1}" type="slidenum">
              <a:rPr lang="ru-RU" smtClean="0"/>
              <a:pPr/>
              <a:t>‹#›</a:t>
            </a:fld>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AA675C4B-D562-4B69-ABA5-B835C1DBCA45}" type="datetimeFigureOut">
              <a:rPr lang="ru-RU" smtClean="0"/>
              <a:pPr/>
              <a:t>21.11.2010</a:t>
            </a:fld>
            <a:endParaRPr lang="ru-RU" dirty="0"/>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dirty="0"/>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2CA74880-69C1-443D-B2AB-35B480DEE2B1}" type="slidenum">
              <a:rPr lang="ru-RU" smtClean="0"/>
              <a:pPr/>
              <a:t>‹#›</a:t>
            </a:fld>
            <a:endParaRPr lang="ru-RU" dirty="0"/>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A675C4B-D562-4B69-ABA5-B835C1DBCA45}" type="datetimeFigureOut">
              <a:rPr lang="ru-RU" smtClean="0"/>
              <a:pPr/>
              <a:t>21.11.2010</a:t>
            </a:fld>
            <a:endParaRPr lang="ru-RU" dirty="0"/>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dirty="0"/>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CA74880-69C1-443D-B2AB-35B480DEE2B1}"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hello-online.ru/" TargetMode="External"/><Relationship Id="rId2" Type="http://schemas.openxmlformats.org/officeDocument/2006/relationships/hyperlink" Target="http://www.englishteachers.r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5.xml"/><Relationship Id="rId7" Type="http://schemas.openxmlformats.org/officeDocument/2006/relationships/slide" Target="slide10.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8.xml"/><Relationship Id="rId4" Type="http://schemas.openxmlformats.org/officeDocument/2006/relationships/slide" Target="slide6.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785795"/>
            <a:ext cx="7772400" cy="2214577"/>
          </a:xfrm>
        </p:spPr>
        <p:txBody>
          <a:bodyPr/>
          <a:lstStyle/>
          <a:p>
            <a:r>
              <a:rPr lang="en-US" dirty="0" smtClean="0"/>
              <a:t>Tastes Differ</a:t>
            </a:r>
            <a:endParaRPr lang="ru-RU" dirty="0"/>
          </a:p>
        </p:txBody>
      </p:sp>
      <p:sp>
        <p:nvSpPr>
          <p:cNvPr id="3" name="Подзаголовок 2"/>
          <p:cNvSpPr>
            <a:spLocks noGrp="1"/>
          </p:cNvSpPr>
          <p:nvPr>
            <p:ph type="subTitle" idx="1"/>
          </p:nvPr>
        </p:nvSpPr>
        <p:spPr>
          <a:xfrm>
            <a:off x="142844" y="3786189"/>
            <a:ext cx="8315356" cy="1025121"/>
          </a:xfrm>
        </p:spPr>
        <p:txBody>
          <a:bodyPr>
            <a:normAutofit fontScale="70000" lnSpcReduction="20000"/>
          </a:bodyPr>
          <a:lstStyle/>
          <a:p>
            <a:r>
              <a:rPr lang="en-US" sz="3600" dirty="0" smtClean="0"/>
              <a:t>History and Tendencies of Youth Fashion in Brief</a:t>
            </a:r>
            <a:endParaRPr lang="ru-RU" sz="3600" dirty="0" smtClean="0"/>
          </a:p>
          <a:p>
            <a:endParaRPr lang="ru-RU" dirty="0" smtClean="0"/>
          </a:p>
          <a:p>
            <a:r>
              <a:rPr lang="ru-RU" dirty="0" smtClean="0"/>
              <a:t>Куртасова Т.П. МОУ «СОШ р.п.Духовницкое»</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2"/>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0" y="1481328"/>
            <a:ext cx="4143404" cy="5019506"/>
          </a:xfrm>
        </p:spPr>
        <p:txBody>
          <a:bodyPr>
            <a:normAutofit fontScale="92500" lnSpcReduction="10000"/>
          </a:bodyPr>
          <a:lstStyle/>
          <a:p>
            <a:r>
              <a:rPr lang="en-US" dirty="0" smtClean="0"/>
              <a:t>The </a:t>
            </a:r>
            <a:r>
              <a:rPr lang="en-US" dirty="0" err="1" smtClean="0"/>
              <a:t>hoodie</a:t>
            </a:r>
            <a:r>
              <a:rPr lang="en-US" dirty="0" smtClean="0"/>
              <a:t> attracted negative publicity through its association with youth crime and anti –social behavior.</a:t>
            </a:r>
          </a:p>
          <a:p>
            <a:r>
              <a:rPr lang="en-US" dirty="0" smtClean="0"/>
              <a:t>Teenagers say they look smart and are welcomed by parents as well as students. The only thing is students are not allowed to keep their hoods up in class.</a:t>
            </a:r>
            <a:endParaRPr lang="ru-RU" dirty="0"/>
          </a:p>
        </p:txBody>
      </p:sp>
      <p:sp>
        <p:nvSpPr>
          <p:cNvPr id="3" name="Заголовок 2"/>
          <p:cNvSpPr>
            <a:spLocks noGrp="1"/>
          </p:cNvSpPr>
          <p:nvPr>
            <p:ph type="title"/>
          </p:nvPr>
        </p:nvSpPr>
        <p:spPr/>
        <p:txBody>
          <a:bodyPr>
            <a:normAutofit fontScale="90000"/>
          </a:bodyPr>
          <a:lstStyle/>
          <a:p>
            <a:r>
              <a:rPr lang="en-US" dirty="0" smtClean="0"/>
              <a:t>Hoodies as a part of youth image</a:t>
            </a:r>
            <a:endParaRPr lang="ru-RU" dirty="0"/>
          </a:p>
        </p:txBody>
      </p:sp>
      <p:pic>
        <p:nvPicPr>
          <p:cNvPr id="1026" name="Picture 2"/>
          <p:cNvPicPr>
            <a:picLocks noChangeAspect="1" noChangeArrowheads="1"/>
          </p:cNvPicPr>
          <p:nvPr/>
        </p:nvPicPr>
        <p:blipFill>
          <a:blip r:embed="rId3" cstate="print"/>
          <a:srcRect/>
          <a:stretch>
            <a:fillRect/>
          </a:stretch>
        </p:blipFill>
        <p:spPr bwMode="auto">
          <a:xfrm>
            <a:off x="2786050" y="1357298"/>
            <a:ext cx="1719268" cy="2357454"/>
          </a:xfrm>
          <a:prstGeom prst="rect">
            <a:avLst/>
          </a:prstGeom>
          <a:ln>
            <a:noFill/>
          </a:ln>
          <a:effectLst>
            <a:softEdge rad="112500"/>
          </a:effectLst>
        </p:spPr>
      </p:pic>
      <p:pic>
        <p:nvPicPr>
          <p:cNvPr id="1027" name="Picture 3"/>
          <p:cNvPicPr>
            <a:picLocks noChangeAspect="1" noChangeArrowheads="1"/>
          </p:cNvPicPr>
          <p:nvPr/>
        </p:nvPicPr>
        <p:blipFill>
          <a:blip r:embed="rId4" cstate="print"/>
          <a:srcRect/>
          <a:stretch>
            <a:fillRect/>
          </a:stretch>
        </p:blipFill>
        <p:spPr bwMode="auto">
          <a:xfrm>
            <a:off x="428596" y="3714752"/>
            <a:ext cx="2071702" cy="2500330"/>
          </a:xfrm>
          <a:prstGeom prst="rect">
            <a:avLst/>
          </a:prstGeom>
          <a:ln>
            <a:noFill/>
          </a:ln>
          <a:effectLst>
            <a:softEdge rad="112500"/>
          </a:effectLst>
        </p:spPr>
      </p:pic>
      <p:sp>
        <p:nvSpPr>
          <p:cNvPr id="7" name="Стрелка вправо 6">
            <a:hlinkClick r:id="rId5" action="ppaction://hlinksldjump"/>
          </p:cNvPr>
          <p:cNvSpPr/>
          <p:nvPr/>
        </p:nvSpPr>
        <p:spPr>
          <a:xfrm>
            <a:off x="8572528" y="6643710"/>
            <a:ext cx="428628" cy="71438"/>
          </a:xfrm>
          <a:prstGeom prst="rightArrow">
            <a:avLst>
              <a:gd name="adj1" fmla="val 4487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i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box(in)">
                                      <p:cBhvr>
                                        <p:cTn id="12"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000108"/>
            <a:ext cx="6072230" cy="5857892"/>
          </a:xfrm>
        </p:spPr>
        <p:txBody>
          <a:bodyPr>
            <a:normAutofit lnSpcReduction="10000"/>
          </a:bodyPr>
          <a:lstStyle/>
          <a:p>
            <a:r>
              <a:rPr lang="en-US" dirty="0" smtClean="0"/>
              <a:t>Young people who dress in a shocking way want to express their individuality. They wear bright clothes and  a lot of chains. Plenty of make up and an unusual haircut characterize their  punk style.</a:t>
            </a:r>
          </a:p>
          <a:p>
            <a:r>
              <a:rPr lang="en-US" dirty="0" smtClean="0"/>
              <a:t>There are a lot  of other subcultures which members   wear different kinds of clothes distinct from mainstream fashion. They reject everything including fashionable tendencies.</a:t>
            </a:r>
            <a:endParaRPr lang="ru-RU" dirty="0"/>
          </a:p>
        </p:txBody>
      </p:sp>
      <p:sp>
        <p:nvSpPr>
          <p:cNvPr id="2" name="Заголовок 1"/>
          <p:cNvSpPr>
            <a:spLocks noGrp="1"/>
          </p:cNvSpPr>
          <p:nvPr>
            <p:ph type="title"/>
          </p:nvPr>
        </p:nvSpPr>
        <p:spPr>
          <a:xfrm>
            <a:off x="457200" y="274638"/>
            <a:ext cx="8229600" cy="725470"/>
          </a:xfrm>
        </p:spPr>
        <p:txBody>
          <a:bodyPr>
            <a:normAutofit fontScale="90000"/>
          </a:bodyPr>
          <a:lstStyle/>
          <a:p>
            <a:r>
              <a:rPr lang="en-US" dirty="0" smtClean="0"/>
              <a:t>Clothes of Different Subcultures</a:t>
            </a:r>
            <a:endParaRPr lang="ru-RU" dirty="0"/>
          </a:p>
        </p:txBody>
      </p:sp>
      <p:pic>
        <p:nvPicPr>
          <p:cNvPr id="1026" name="Picture 2"/>
          <p:cNvPicPr>
            <a:picLocks noChangeAspect="1" noChangeArrowheads="1"/>
          </p:cNvPicPr>
          <p:nvPr/>
        </p:nvPicPr>
        <p:blipFill>
          <a:blip r:embed="rId3" cstate="print"/>
          <a:srcRect l="8336" t="12902" r="8332" b="12903"/>
          <a:stretch>
            <a:fillRect/>
          </a:stretch>
        </p:blipFill>
        <p:spPr bwMode="auto">
          <a:xfrm>
            <a:off x="7572396" y="928670"/>
            <a:ext cx="1428728" cy="1643074"/>
          </a:xfrm>
          <a:prstGeom prst="rect">
            <a:avLst/>
          </a:prstGeom>
          <a:ln>
            <a:noFill/>
          </a:ln>
          <a:effectLst>
            <a:softEdge rad="112500"/>
          </a:effectLst>
        </p:spPr>
      </p:pic>
      <p:pic>
        <p:nvPicPr>
          <p:cNvPr id="1027" name="Picture 3"/>
          <p:cNvPicPr>
            <a:picLocks noChangeAspect="1" noChangeArrowheads="1"/>
          </p:cNvPicPr>
          <p:nvPr/>
        </p:nvPicPr>
        <p:blipFill>
          <a:blip r:embed="rId4" cstate="print"/>
          <a:srcRect t="7246" r="23531" b="25361"/>
          <a:stretch>
            <a:fillRect/>
          </a:stretch>
        </p:blipFill>
        <p:spPr bwMode="auto">
          <a:xfrm>
            <a:off x="5357818" y="2857496"/>
            <a:ext cx="1857356" cy="1328756"/>
          </a:xfrm>
          <a:prstGeom prst="rect">
            <a:avLst/>
          </a:prstGeom>
          <a:ln>
            <a:noFill/>
          </a:ln>
          <a:effectLst>
            <a:softEdge rad="112500"/>
          </a:effectLst>
        </p:spPr>
      </p:pic>
      <p:pic>
        <p:nvPicPr>
          <p:cNvPr id="1028" name="Picture 4"/>
          <p:cNvPicPr>
            <a:picLocks noChangeAspect="1" noChangeArrowheads="1"/>
          </p:cNvPicPr>
          <p:nvPr/>
        </p:nvPicPr>
        <p:blipFill>
          <a:blip r:embed="rId5" cstate="print"/>
          <a:srcRect/>
          <a:stretch>
            <a:fillRect/>
          </a:stretch>
        </p:blipFill>
        <p:spPr bwMode="auto">
          <a:xfrm>
            <a:off x="6357918" y="4286256"/>
            <a:ext cx="2786082" cy="2214578"/>
          </a:xfrm>
          <a:prstGeom prst="rect">
            <a:avLst/>
          </a:prstGeom>
          <a:ln>
            <a:noFill/>
          </a:ln>
          <a:effectLst>
            <a:softEdge rad="112500"/>
          </a:effectLst>
        </p:spPr>
      </p:pic>
      <p:sp>
        <p:nvSpPr>
          <p:cNvPr id="7" name="Стрелка вправо 6">
            <a:hlinkClick r:id="rId6" action="ppaction://hlinksldjump"/>
          </p:cNvPr>
          <p:cNvSpPr/>
          <p:nvPr/>
        </p:nvSpPr>
        <p:spPr>
          <a:xfrm>
            <a:off x="8572528" y="6643710"/>
            <a:ext cx="428628" cy="71438"/>
          </a:xfrm>
          <a:prstGeom prst="rightArrow">
            <a:avLst>
              <a:gd name="adj1" fmla="val 50000"/>
              <a:gd name="adj2" fmla="val 412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ox(in)">
                                      <p:cBhvr>
                                        <p:cTn id="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481328"/>
            <a:ext cx="8229600" cy="5162382"/>
          </a:xfrm>
        </p:spPr>
        <p:txBody>
          <a:bodyPr/>
          <a:lstStyle/>
          <a:p>
            <a:r>
              <a:rPr lang="en-US" dirty="0" smtClean="0"/>
              <a:t>What country did the business costume and the school uniform originate in?</a:t>
            </a:r>
          </a:p>
          <a:p>
            <a:r>
              <a:rPr lang="en-US" dirty="0" smtClean="0"/>
              <a:t>For what reasons was a uniform introduced in the UK?</a:t>
            </a:r>
          </a:p>
          <a:p>
            <a:r>
              <a:rPr lang="en-US" dirty="0" smtClean="0"/>
              <a:t>Why is the school uniform becoming popular in the USA?</a:t>
            </a:r>
          </a:p>
          <a:p>
            <a:r>
              <a:rPr lang="en-US" dirty="0" smtClean="0"/>
              <a:t>What are the best inventions of America’s clothing? Are they still cool?</a:t>
            </a:r>
          </a:p>
          <a:p>
            <a:r>
              <a:rPr lang="en-US" dirty="0" smtClean="0"/>
              <a:t>What can teenagers  do to look different from others?</a:t>
            </a:r>
          </a:p>
          <a:p>
            <a:endParaRPr lang="en-US" dirty="0" smtClean="0"/>
          </a:p>
          <a:p>
            <a:endParaRPr lang="en-US" dirty="0" smtClean="0"/>
          </a:p>
          <a:p>
            <a:endParaRPr lang="ru-RU" dirty="0"/>
          </a:p>
        </p:txBody>
      </p:sp>
      <p:sp>
        <p:nvSpPr>
          <p:cNvPr id="3" name="Заголовок 2"/>
          <p:cNvSpPr>
            <a:spLocks noGrp="1"/>
          </p:cNvSpPr>
          <p:nvPr>
            <p:ph type="title"/>
          </p:nvPr>
        </p:nvSpPr>
        <p:spPr>
          <a:xfrm>
            <a:off x="457200" y="274638"/>
            <a:ext cx="8229600" cy="939784"/>
          </a:xfrm>
        </p:spPr>
        <p:txBody>
          <a:bodyPr/>
          <a:lstStyle/>
          <a:p>
            <a:r>
              <a:rPr lang="en-US" dirty="0" smtClean="0"/>
              <a:t>Answer the questions</a:t>
            </a:r>
            <a:r>
              <a:rPr lang="ru-RU" dirty="0" smtClean="0"/>
              <a:t>      </a:t>
            </a:r>
            <a:endParaRPr lang="ru-RU" dirty="0"/>
          </a:p>
        </p:txBody>
      </p:sp>
      <p:pic>
        <p:nvPicPr>
          <p:cNvPr id="4" name="Рисунок 3" descr="j0189237.gif"/>
          <p:cNvPicPr>
            <a:picLocks noChangeAspect="1"/>
          </p:cNvPicPr>
          <p:nvPr/>
        </p:nvPicPr>
        <p:blipFill>
          <a:blip r:embed="rId2" cstate="print"/>
          <a:stretch>
            <a:fillRect/>
          </a:stretch>
        </p:blipFill>
        <p:spPr>
          <a:xfrm>
            <a:off x="7000892" y="357166"/>
            <a:ext cx="1333500" cy="9525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481328"/>
            <a:ext cx="8229600" cy="4805192"/>
          </a:xfrm>
        </p:spPr>
        <p:txBody>
          <a:bodyPr/>
          <a:lstStyle/>
          <a:p>
            <a:r>
              <a:rPr lang="ru-RU" dirty="0" smtClean="0"/>
              <a:t>М.З.Биболетова, Е.Е.Бабушис, Н.Д.Снежко Английский с удовольствием .Учебник для 10 класса общеобразовательных учреждений. Изд. Титул 2010</a:t>
            </a:r>
          </a:p>
          <a:p>
            <a:r>
              <a:rPr lang="ru-RU" dirty="0" smtClean="0"/>
              <a:t>В.П.Кузовлев, Н.М.Лапа. Английский язык. Учебник для 10-11 классов общеобразовательных учреждений Изд.Просвещение 2007</a:t>
            </a:r>
          </a:p>
          <a:p>
            <a:r>
              <a:rPr lang="en-US" dirty="0" smtClean="0">
                <a:hlinkClick r:id="rId2"/>
              </a:rPr>
              <a:t>http://www.englishteachers.ru</a:t>
            </a:r>
            <a:endParaRPr lang="ru-RU" dirty="0" smtClean="0"/>
          </a:p>
          <a:p>
            <a:r>
              <a:rPr lang="en-US" smtClean="0">
                <a:hlinkClick r:id="rId3"/>
              </a:rPr>
              <a:t>http://www.hello-online.ru</a:t>
            </a:r>
            <a:endParaRPr lang="ru-RU" dirty="0"/>
          </a:p>
        </p:txBody>
      </p:sp>
      <p:sp>
        <p:nvSpPr>
          <p:cNvPr id="3" name="Заголовок 2"/>
          <p:cNvSpPr>
            <a:spLocks noGrp="1"/>
          </p:cNvSpPr>
          <p:nvPr>
            <p:ph type="title"/>
          </p:nvPr>
        </p:nvSpPr>
        <p:spPr/>
        <p:txBody>
          <a:bodyPr/>
          <a:lstStyle/>
          <a:p>
            <a:r>
              <a:rPr lang="ru-RU" dirty="0" smtClean="0"/>
              <a:t>Источники информации</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r>
              <a:rPr lang="en-US" dirty="0" smtClean="0">
                <a:hlinkClick r:id="rId2" action="ppaction://hlinksldjump"/>
              </a:rPr>
              <a:t>The history of business costume</a:t>
            </a:r>
            <a:endParaRPr lang="en-US" dirty="0" smtClean="0"/>
          </a:p>
          <a:p>
            <a:r>
              <a:rPr lang="en-US" dirty="0" smtClean="0">
                <a:hlinkClick r:id="rId3" action="ppaction://hlinksldjump"/>
              </a:rPr>
              <a:t>The origin of school uniform</a:t>
            </a:r>
            <a:endParaRPr lang="en-US" dirty="0" smtClean="0"/>
          </a:p>
          <a:p>
            <a:r>
              <a:rPr lang="en-US" dirty="0" smtClean="0">
                <a:hlinkClick r:id="rId4" action="ppaction://hlinksldjump"/>
              </a:rPr>
              <a:t>The best inventions of American clothing</a:t>
            </a:r>
            <a:endParaRPr lang="en-US" dirty="0" smtClean="0"/>
          </a:p>
          <a:p>
            <a:r>
              <a:rPr lang="en-US" dirty="0" smtClean="0">
                <a:hlinkClick r:id="rId5" action="ppaction://hlinksldjump"/>
              </a:rPr>
              <a:t>School uniform in the USA</a:t>
            </a:r>
            <a:endParaRPr lang="en-US" dirty="0" smtClean="0"/>
          </a:p>
          <a:p>
            <a:r>
              <a:rPr lang="en-US" dirty="0" smtClean="0">
                <a:hlinkClick r:id="rId6" action="ppaction://hlinksldjump"/>
              </a:rPr>
              <a:t>Trainers are the choice of teens</a:t>
            </a:r>
            <a:endParaRPr lang="ru-RU" dirty="0" smtClean="0"/>
          </a:p>
          <a:p>
            <a:r>
              <a:rPr lang="en-US" dirty="0" smtClean="0">
                <a:hlinkClick r:id="rId7" action="ppaction://hlinksldjump"/>
              </a:rPr>
              <a:t>Hoodies as a part of youth image</a:t>
            </a:r>
            <a:endParaRPr lang="en-US" dirty="0" smtClean="0"/>
          </a:p>
          <a:p>
            <a:r>
              <a:rPr lang="en-US" dirty="0" smtClean="0">
                <a:hlinkClick r:id="rId8" action="ppaction://hlinksldjump"/>
              </a:rPr>
              <a:t>Clothes of different subcultures</a:t>
            </a:r>
            <a:endParaRPr lang="en-US" dirty="0" smtClean="0"/>
          </a:p>
          <a:p>
            <a:endParaRPr lang="en-US" dirty="0" smtClean="0"/>
          </a:p>
          <a:p>
            <a:endParaRPr lang="en-US" dirty="0" smtClean="0"/>
          </a:p>
          <a:p>
            <a:endParaRPr lang="ru-RU" dirty="0"/>
          </a:p>
        </p:txBody>
      </p:sp>
      <p:sp>
        <p:nvSpPr>
          <p:cNvPr id="3" name="Заголовок 2"/>
          <p:cNvSpPr>
            <a:spLocks noGrp="1"/>
          </p:cNvSpPr>
          <p:nvPr>
            <p:ph type="title"/>
          </p:nvPr>
        </p:nvSpPr>
        <p:spPr/>
        <p:txBody>
          <a:bodyPr/>
          <a:lstStyle/>
          <a:p>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600200"/>
            <a:ext cx="4114800" cy="4525963"/>
          </a:xfrm>
        </p:spPr>
        <p:txBody>
          <a:bodyPr>
            <a:normAutofit fontScale="77500" lnSpcReduction="20000"/>
          </a:bodyPr>
          <a:lstStyle/>
          <a:p>
            <a:r>
              <a:rPr lang="en-US" dirty="0" smtClean="0"/>
              <a:t>In 1870</a:t>
            </a:r>
            <a:r>
              <a:rPr lang="en-US" baseline="30000" dirty="0" smtClean="0"/>
              <a:t>th</a:t>
            </a:r>
            <a:r>
              <a:rPr lang="en-US" dirty="0" smtClean="0"/>
              <a:t> the clothes of men’s fashion from Great Britain came to women’s wardrobes. It was a practical and firm costume. It became a favorite kind of clothes among business women. We’ve followed this style since that time. In general , it’s a combination of a jacket and trousers, a jacket and a skirt or a waistcoat and trousers or a skirt.</a:t>
            </a:r>
            <a:endParaRPr lang="ru-RU" dirty="0"/>
          </a:p>
        </p:txBody>
      </p:sp>
      <p:sp>
        <p:nvSpPr>
          <p:cNvPr id="2" name="Заголовок 1"/>
          <p:cNvSpPr>
            <a:spLocks noGrp="1"/>
          </p:cNvSpPr>
          <p:nvPr>
            <p:ph type="title"/>
          </p:nvPr>
        </p:nvSpPr>
        <p:spPr/>
        <p:txBody>
          <a:bodyPr>
            <a:normAutofit fontScale="90000"/>
          </a:bodyPr>
          <a:lstStyle/>
          <a:p>
            <a:r>
              <a:rPr lang="en-US" dirty="0" smtClean="0"/>
              <a:t>The History of Business Costume</a:t>
            </a:r>
            <a:endParaRPr lang="ru-RU" dirty="0"/>
          </a:p>
        </p:txBody>
      </p:sp>
      <p:pic>
        <p:nvPicPr>
          <p:cNvPr id="4" name="Picture 2"/>
          <p:cNvPicPr>
            <a:picLocks noChangeAspect="1" noChangeArrowheads="1"/>
          </p:cNvPicPr>
          <p:nvPr/>
        </p:nvPicPr>
        <p:blipFill>
          <a:blip r:embed="rId2" cstate="print"/>
          <a:srcRect/>
          <a:stretch>
            <a:fillRect/>
          </a:stretch>
        </p:blipFill>
        <p:spPr bwMode="auto">
          <a:xfrm>
            <a:off x="6000760" y="1600200"/>
            <a:ext cx="2643206" cy="4525963"/>
          </a:xfrm>
          <a:prstGeom prst="rect">
            <a:avLst/>
          </a:prstGeom>
          <a:ln>
            <a:noFill/>
          </a:ln>
          <a:effectLst>
            <a:softEdge rad="112500"/>
          </a:effectLst>
        </p:spPr>
      </p:pic>
      <p:sp>
        <p:nvSpPr>
          <p:cNvPr id="5" name="Стрелка вправо 4">
            <a:hlinkClick r:id="rId3" action="ppaction://hlinksldjump"/>
          </p:cNvPr>
          <p:cNvSpPr/>
          <p:nvPr/>
        </p:nvSpPr>
        <p:spPr>
          <a:xfrm>
            <a:off x="8572528" y="6643710"/>
            <a:ext cx="428628" cy="71438"/>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
          </p:nvPr>
        </p:nvSpPr>
        <p:spPr/>
        <p:txBody>
          <a:bodyPr>
            <a:normAutofit/>
          </a:bodyPr>
          <a:lstStyle/>
          <a:p>
            <a:r>
              <a:rPr lang="en-US" dirty="0" smtClean="0"/>
              <a:t>These clothes are comfortable. They show discipline, strictness and freedom at the same time.</a:t>
            </a:r>
          </a:p>
          <a:p>
            <a:r>
              <a:rPr lang="en-US" dirty="0" smtClean="0"/>
              <a:t>Business clothes mustn’t be boring. </a:t>
            </a:r>
            <a:r>
              <a:rPr lang="en-US" dirty="0" err="1" smtClean="0"/>
              <a:t>Colours</a:t>
            </a:r>
            <a:r>
              <a:rPr lang="en-US" dirty="0" smtClean="0"/>
              <a:t> are of great importance. Light and delicate </a:t>
            </a:r>
            <a:r>
              <a:rPr lang="en-US" dirty="0" err="1" smtClean="0"/>
              <a:t>colours</a:t>
            </a:r>
            <a:r>
              <a:rPr lang="en-US" dirty="0" smtClean="0"/>
              <a:t> are all right. You may use striped, smooth and relief fabric for your costume. A white blouse or a shirt will always fit your business costume for a special event or a visit.</a:t>
            </a:r>
            <a:endParaRPr lang="ru-RU" dirty="0"/>
          </a:p>
        </p:txBody>
      </p:sp>
      <p:sp>
        <p:nvSpPr>
          <p:cNvPr id="7" name="Заголовок 6"/>
          <p:cNvSpPr>
            <a:spLocks noGrp="1"/>
          </p:cNvSpPr>
          <p:nvPr>
            <p:ph type="title"/>
          </p:nvPr>
        </p:nvSpPr>
        <p:spPr/>
        <p:txBody>
          <a:bodyPr/>
          <a:lstStyle/>
          <a:p>
            <a:endParaRPr lang="ru-RU" dirty="0"/>
          </a:p>
        </p:txBody>
      </p:sp>
      <p:pic>
        <p:nvPicPr>
          <p:cNvPr id="5" name="Рисунок 4" descr="AG00222_.GIF"/>
          <p:cNvPicPr>
            <a:picLocks noChangeAspect="1"/>
          </p:cNvPicPr>
          <p:nvPr/>
        </p:nvPicPr>
        <p:blipFill>
          <a:blip r:embed="rId2" cstate="print"/>
          <a:stretch>
            <a:fillRect/>
          </a:stretch>
        </p:blipFill>
        <p:spPr>
          <a:xfrm>
            <a:off x="714348" y="214290"/>
            <a:ext cx="1643074" cy="1143008"/>
          </a:xfrm>
          <a:prstGeom prst="rect">
            <a:avLst/>
          </a:prstGeom>
        </p:spPr>
      </p:pic>
      <p:pic>
        <p:nvPicPr>
          <p:cNvPr id="6" name="Рисунок 5" descr="j0303359.gif"/>
          <p:cNvPicPr>
            <a:picLocks noChangeAspect="1"/>
          </p:cNvPicPr>
          <p:nvPr/>
        </p:nvPicPr>
        <p:blipFill>
          <a:blip r:embed="rId3" cstate="print"/>
          <a:stretch>
            <a:fillRect/>
          </a:stretch>
        </p:blipFill>
        <p:spPr>
          <a:xfrm>
            <a:off x="7143768" y="357166"/>
            <a:ext cx="1000132" cy="92869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600200"/>
            <a:ext cx="4114800" cy="4525963"/>
          </a:xfrm>
        </p:spPr>
        <p:txBody>
          <a:bodyPr>
            <a:normAutofit fontScale="85000" lnSpcReduction="20000"/>
          </a:bodyPr>
          <a:lstStyle/>
          <a:p>
            <a:r>
              <a:rPr lang="en-US" dirty="0" smtClean="0"/>
              <a:t>School uniforms originated in England and were essentially common only to that country. They were at first used to identify boys as members of a privileged elite.</a:t>
            </a:r>
          </a:p>
          <a:p>
            <a:r>
              <a:rPr lang="en-US" dirty="0" smtClean="0"/>
              <a:t>The advantages of school uniforms, both how they are worn and when they should be used have been a topic of hot discussion for many years.</a:t>
            </a:r>
            <a:endParaRPr lang="ru-RU" dirty="0"/>
          </a:p>
        </p:txBody>
      </p:sp>
      <p:sp>
        <p:nvSpPr>
          <p:cNvPr id="2" name="Заголовок 1"/>
          <p:cNvSpPr>
            <a:spLocks noGrp="1"/>
          </p:cNvSpPr>
          <p:nvPr>
            <p:ph type="title"/>
          </p:nvPr>
        </p:nvSpPr>
        <p:spPr/>
        <p:txBody>
          <a:bodyPr/>
          <a:lstStyle/>
          <a:p>
            <a:r>
              <a:rPr lang="en-US" dirty="0" smtClean="0"/>
              <a:t>The Origin of School Uniform</a:t>
            </a:r>
            <a:endParaRPr lang="ru-RU" dirty="0"/>
          </a:p>
        </p:txBody>
      </p:sp>
      <p:pic>
        <p:nvPicPr>
          <p:cNvPr id="1026" name="Picture 2"/>
          <p:cNvPicPr>
            <a:picLocks noChangeAspect="1" noChangeArrowheads="1"/>
          </p:cNvPicPr>
          <p:nvPr/>
        </p:nvPicPr>
        <p:blipFill>
          <a:blip r:embed="rId2" cstate="print"/>
          <a:srcRect/>
          <a:stretch>
            <a:fillRect/>
          </a:stretch>
        </p:blipFill>
        <p:spPr bwMode="auto">
          <a:xfrm>
            <a:off x="6429388" y="1571613"/>
            <a:ext cx="2357453" cy="2071701"/>
          </a:xfrm>
          <a:prstGeom prst="rect">
            <a:avLst/>
          </a:prstGeom>
          <a:ln>
            <a:noFill/>
          </a:ln>
          <a:effectLst>
            <a:softEdge rad="112500"/>
          </a:effectLst>
        </p:spPr>
      </p:pic>
      <p:pic>
        <p:nvPicPr>
          <p:cNvPr id="1027" name="Picture 3"/>
          <p:cNvPicPr>
            <a:picLocks noChangeAspect="1" noChangeArrowheads="1"/>
          </p:cNvPicPr>
          <p:nvPr/>
        </p:nvPicPr>
        <p:blipFill>
          <a:blip r:embed="rId3" cstate="print"/>
          <a:srcRect/>
          <a:stretch>
            <a:fillRect/>
          </a:stretch>
        </p:blipFill>
        <p:spPr bwMode="auto">
          <a:xfrm>
            <a:off x="4786314" y="4214818"/>
            <a:ext cx="2571768" cy="2428892"/>
          </a:xfrm>
          <a:prstGeom prst="rect">
            <a:avLst/>
          </a:prstGeom>
          <a:ln>
            <a:noFill/>
          </a:ln>
          <a:effectLst>
            <a:softEdge rad="112500"/>
          </a:effectLst>
        </p:spPr>
      </p:pic>
      <p:sp>
        <p:nvSpPr>
          <p:cNvPr id="6" name="Стрелка вправо 5">
            <a:hlinkClick r:id="rId4" action="ppaction://hlinksldjump"/>
          </p:cNvPr>
          <p:cNvSpPr/>
          <p:nvPr/>
        </p:nvSpPr>
        <p:spPr>
          <a:xfrm>
            <a:off x="8572528" y="6715148"/>
            <a:ext cx="406904" cy="56004"/>
          </a:xfrm>
          <a:prstGeom prst="rightArrow">
            <a:avLst>
              <a:gd name="adj1" fmla="val 5676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ox(in)">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ox(in)">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600200"/>
            <a:ext cx="4114800" cy="4972072"/>
          </a:xfrm>
        </p:spPr>
        <p:txBody>
          <a:bodyPr>
            <a:normAutofit fontScale="77500" lnSpcReduction="20000"/>
          </a:bodyPr>
          <a:lstStyle/>
          <a:p>
            <a:r>
              <a:rPr lang="en-US" dirty="0" smtClean="0"/>
              <a:t>America has created its own type of clothing, which is now popular all over the world.  Blue jeans were a product of the Gold Rush. Levi Strauss who emigrated from Germany to San Francisco in 1850 decided to sell clothes to the miners of California. He began making trousers of strong cotton later called “denim”. Strauss dyed denim blue. The company he started is known all over the world.</a:t>
            </a:r>
          </a:p>
          <a:p>
            <a:r>
              <a:rPr lang="en-US" dirty="0" smtClean="0"/>
              <a:t>Hollywood westerns made jeans popular.</a:t>
            </a:r>
            <a:endParaRPr lang="ru-RU" dirty="0"/>
          </a:p>
        </p:txBody>
      </p:sp>
      <p:sp>
        <p:nvSpPr>
          <p:cNvPr id="2" name="Заголовок 1"/>
          <p:cNvSpPr>
            <a:spLocks noGrp="1"/>
          </p:cNvSpPr>
          <p:nvPr>
            <p:ph type="title"/>
          </p:nvPr>
        </p:nvSpPr>
        <p:spPr/>
        <p:txBody>
          <a:bodyPr>
            <a:normAutofit fontScale="90000"/>
          </a:bodyPr>
          <a:lstStyle/>
          <a:p>
            <a:r>
              <a:rPr lang="en-US" dirty="0" smtClean="0"/>
              <a:t>The Best Inventions of America’s Clothing</a:t>
            </a:r>
            <a:endParaRPr lang="ru-RU" dirty="0"/>
          </a:p>
        </p:txBody>
      </p:sp>
      <p:pic>
        <p:nvPicPr>
          <p:cNvPr id="2050" name="Picture 2"/>
          <p:cNvPicPr>
            <a:picLocks noChangeAspect="1" noChangeArrowheads="1"/>
          </p:cNvPicPr>
          <p:nvPr/>
        </p:nvPicPr>
        <p:blipFill>
          <a:blip r:embed="rId2" cstate="print"/>
          <a:srcRect/>
          <a:stretch>
            <a:fillRect/>
          </a:stretch>
        </p:blipFill>
        <p:spPr bwMode="auto">
          <a:xfrm>
            <a:off x="7143768" y="1500174"/>
            <a:ext cx="1714512" cy="1928825"/>
          </a:xfrm>
          <a:prstGeom prst="rect">
            <a:avLst/>
          </a:prstGeom>
          <a:ln>
            <a:noFill/>
          </a:ln>
          <a:effectLst>
            <a:softEdge rad="112500"/>
          </a:effectLst>
        </p:spPr>
      </p:pic>
      <p:pic>
        <p:nvPicPr>
          <p:cNvPr id="2051" name="Picture 3"/>
          <p:cNvPicPr>
            <a:picLocks noChangeAspect="1" noChangeArrowheads="1"/>
          </p:cNvPicPr>
          <p:nvPr/>
        </p:nvPicPr>
        <p:blipFill>
          <a:blip r:embed="rId3" cstate="print"/>
          <a:srcRect/>
          <a:stretch>
            <a:fillRect/>
          </a:stretch>
        </p:blipFill>
        <p:spPr bwMode="auto">
          <a:xfrm>
            <a:off x="4714876" y="3786190"/>
            <a:ext cx="2714644" cy="2643205"/>
          </a:xfrm>
          <a:prstGeom prst="rect">
            <a:avLst/>
          </a:prstGeom>
          <a:ln>
            <a:noFill/>
          </a:ln>
          <a:effectLst>
            <a:softEdge rad="112500"/>
          </a:effectLst>
        </p:spPr>
      </p:pic>
      <p:sp>
        <p:nvSpPr>
          <p:cNvPr id="6" name="Стрелка вправо 5">
            <a:hlinkClick r:id="rId4" action="ppaction://hlinksldjump"/>
          </p:cNvPr>
          <p:cNvSpPr/>
          <p:nvPr/>
        </p:nvSpPr>
        <p:spPr>
          <a:xfrm>
            <a:off x="8572528" y="6643710"/>
            <a:ext cx="428628"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box(in)">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ox(in)">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0" y="571480"/>
            <a:ext cx="4429156" cy="6000792"/>
          </a:xfrm>
        </p:spPr>
        <p:txBody>
          <a:bodyPr>
            <a:normAutofit fontScale="92500" lnSpcReduction="20000"/>
          </a:bodyPr>
          <a:lstStyle/>
          <a:p>
            <a:r>
              <a:rPr lang="en-US" dirty="0" smtClean="0"/>
              <a:t>The next invention is  a T-shirt. During the First World War European </a:t>
            </a:r>
            <a:r>
              <a:rPr lang="en-US" dirty="0" smtClean="0"/>
              <a:t>soldier</a:t>
            </a:r>
            <a:r>
              <a:rPr lang="en-US" dirty="0" smtClean="0"/>
              <a:t>s</a:t>
            </a:r>
            <a:r>
              <a:rPr lang="en-US" dirty="0" smtClean="0"/>
              <a:t> </a:t>
            </a:r>
            <a:r>
              <a:rPr lang="en-US" dirty="0" smtClean="0"/>
              <a:t>wore them as underwear to keep warm. Americans copied the idea and called them   “T-shirts”</a:t>
            </a:r>
            <a:r>
              <a:rPr lang="ru-RU" dirty="0" smtClean="0"/>
              <a:t> </a:t>
            </a:r>
            <a:r>
              <a:rPr lang="en-US" dirty="0" smtClean="0"/>
              <a:t>because of their T- shape. </a:t>
            </a:r>
          </a:p>
          <a:p>
            <a:r>
              <a:rPr lang="en-US" dirty="0" smtClean="0"/>
              <a:t>In the </a:t>
            </a:r>
            <a:r>
              <a:rPr lang="en-US" dirty="0" smtClean="0"/>
              <a:t>mid 50s </a:t>
            </a:r>
            <a:r>
              <a:rPr lang="en-US" dirty="0" smtClean="0"/>
              <a:t>actor James Dean and rock star Elvis Presley shocked the world by wearing T- shirts on TV. Everyone wanted to look like James and Elvis…</a:t>
            </a:r>
          </a:p>
          <a:p>
            <a:r>
              <a:rPr lang="en-US" dirty="0" smtClean="0"/>
              <a:t>Today T-shirts are worn by babies, kids, teenagers and adults.</a:t>
            </a:r>
          </a:p>
          <a:p>
            <a:endParaRPr lang="en-US" dirty="0" smtClean="0"/>
          </a:p>
        </p:txBody>
      </p:sp>
      <p:sp>
        <p:nvSpPr>
          <p:cNvPr id="2" name="Заголовок 1"/>
          <p:cNvSpPr>
            <a:spLocks noGrp="1"/>
          </p:cNvSpPr>
          <p:nvPr>
            <p:ph type="title"/>
          </p:nvPr>
        </p:nvSpPr>
        <p:spPr>
          <a:xfrm>
            <a:off x="457200" y="274638"/>
            <a:ext cx="8229600" cy="82528"/>
          </a:xfrm>
        </p:spPr>
        <p:txBody>
          <a:bodyPr>
            <a:normAutofit fontScale="90000"/>
          </a:bodyPr>
          <a:lstStyle/>
          <a:p>
            <a:endParaRPr lang="ru-RU" dirty="0"/>
          </a:p>
        </p:txBody>
      </p:sp>
      <p:pic>
        <p:nvPicPr>
          <p:cNvPr id="1027" name="Picture 3"/>
          <p:cNvPicPr>
            <a:picLocks noChangeAspect="1" noChangeArrowheads="1"/>
          </p:cNvPicPr>
          <p:nvPr/>
        </p:nvPicPr>
        <p:blipFill>
          <a:blip r:embed="rId2" cstate="print"/>
          <a:srcRect/>
          <a:stretch>
            <a:fillRect/>
          </a:stretch>
        </p:blipFill>
        <p:spPr bwMode="auto">
          <a:xfrm>
            <a:off x="2285984" y="4143380"/>
            <a:ext cx="2357454" cy="2428892"/>
          </a:xfrm>
          <a:prstGeom prst="rect">
            <a:avLst/>
          </a:prstGeom>
          <a:ln>
            <a:noFill/>
          </a:ln>
          <a:effectLst>
            <a:softEdge rad="112500"/>
          </a:effectLst>
        </p:spPr>
      </p:pic>
      <p:pic>
        <p:nvPicPr>
          <p:cNvPr id="1029" name="Picture 5"/>
          <p:cNvPicPr>
            <a:picLocks noChangeAspect="1" noChangeArrowheads="1"/>
          </p:cNvPicPr>
          <p:nvPr/>
        </p:nvPicPr>
        <p:blipFill>
          <a:blip r:embed="rId3" cstate="print"/>
          <a:srcRect/>
          <a:stretch>
            <a:fillRect/>
          </a:stretch>
        </p:blipFill>
        <p:spPr bwMode="auto">
          <a:xfrm>
            <a:off x="214282" y="642918"/>
            <a:ext cx="1928826" cy="2143140"/>
          </a:xfrm>
          <a:prstGeom prst="rect">
            <a:avLst/>
          </a:prstGeom>
          <a:ln>
            <a:noFill/>
          </a:ln>
          <a:effectLst>
            <a:softEdge rad="112500"/>
          </a:effectLst>
        </p:spPr>
      </p:pic>
      <p:pic>
        <p:nvPicPr>
          <p:cNvPr id="1030" name="Picture 6"/>
          <p:cNvPicPr>
            <a:picLocks noChangeAspect="1" noChangeArrowheads="1"/>
          </p:cNvPicPr>
          <p:nvPr/>
        </p:nvPicPr>
        <p:blipFill>
          <a:blip r:embed="rId4" cstate="print"/>
          <a:srcRect/>
          <a:stretch>
            <a:fillRect/>
          </a:stretch>
        </p:blipFill>
        <p:spPr bwMode="auto">
          <a:xfrm>
            <a:off x="0" y="3929066"/>
            <a:ext cx="1714480" cy="1666883"/>
          </a:xfrm>
          <a:prstGeom prst="rect">
            <a:avLst/>
          </a:prstGeom>
          <a:ln>
            <a:noFill/>
          </a:ln>
          <a:effectLst>
            <a:softEdge rad="112500"/>
          </a:effectLst>
        </p:spPr>
      </p:pic>
      <p:pic>
        <p:nvPicPr>
          <p:cNvPr id="1031" name="Picture 7"/>
          <p:cNvPicPr>
            <a:picLocks noChangeAspect="1" noChangeArrowheads="1"/>
          </p:cNvPicPr>
          <p:nvPr/>
        </p:nvPicPr>
        <p:blipFill>
          <a:blip r:embed="rId5" cstate="print"/>
          <a:srcRect/>
          <a:stretch>
            <a:fillRect/>
          </a:stretch>
        </p:blipFill>
        <p:spPr bwMode="auto">
          <a:xfrm>
            <a:off x="2928926" y="1285860"/>
            <a:ext cx="1357322" cy="1600204"/>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ox(in)">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29"/>
                                        </p:tgtEl>
                                        <p:attrNameLst>
                                          <p:attrName>style.visibility</p:attrName>
                                        </p:attrNameLst>
                                      </p:cBhvr>
                                      <p:to>
                                        <p:strVal val="visible"/>
                                      </p:to>
                                    </p:set>
                                    <p:animEffect transition="in" filter="box(in)">
                                      <p:cBhvr>
                                        <p:cTn id="12"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0" y="1357298"/>
            <a:ext cx="4357718" cy="5072098"/>
          </a:xfrm>
        </p:spPr>
        <p:txBody>
          <a:bodyPr>
            <a:normAutofit fontScale="85000" lnSpcReduction="10000"/>
          </a:bodyPr>
          <a:lstStyle/>
          <a:p>
            <a:r>
              <a:rPr lang="en-US" dirty="0" smtClean="0"/>
              <a:t>Uniforms have not traditionally been worn in the United States.</a:t>
            </a:r>
          </a:p>
          <a:p>
            <a:r>
              <a:rPr lang="en-US" dirty="0" smtClean="0"/>
              <a:t>However, many Americans are beginning to see the school uniform as one way of addressing certain problems in their educational system, especially the lack of discipline and the increase of violence.</a:t>
            </a:r>
          </a:p>
          <a:p>
            <a:r>
              <a:rPr lang="en-US" dirty="0" smtClean="0"/>
              <a:t>School uniforms are often worn in private schools  of the USA and Canada</a:t>
            </a:r>
            <a:endParaRPr lang="ru-RU" dirty="0"/>
          </a:p>
        </p:txBody>
      </p:sp>
      <p:sp>
        <p:nvSpPr>
          <p:cNvPr id="2" name="Заголовок 1"/>
          <p:cNvSpPr>
            <a:spLocks noGrp="1"/>
          </p:cNvSpPr>
          <p:nvPr>
            <p:ph type="title"/>
          </p:nvPr>
        </p:nvSpPr>
        <p:spPr>
          <a:xfrm>
            <a:off x="457200" y="274638"/>
            <a:ext cx="8229600" cy="1011222"/>
          </a:xfrm>
        </p:spPr>
        <p:txBody>
          <a:bodyPr/>
          <a:lstStyle/>
          <a:p>
            <a:r>
              <a:rPr lang="en-US" dirty="0" smtClean="0"/>
              <a:t>School Uniform in the USA</a:t>
            </a:r>
            <a:endParaRPr lang="ru-RU" dirty="0"/>
          </a:p>
        </p:txBody>
      </p:sp>
      <p:pic>
        <p:nvPicPr>
          <p:cNvPr id="1027" name="Picture 3"/>
          <p:cNvPicPr>
            <a:picLocks noChangeAspect="1" noChangeArrowheads="1"/>
          </p:cNvPicPr>
          <p:nvPr/>
        </p:nvPicPr>
        <p:blipFill>
          <a:blip r:embed="rId2" cstate="print"/>
          <a:srcRect/>
          <a:stretch>
            <a:fillRect/>
          </a:stretch>
        </p:blipFill>
        <p:spPr bwMode="auto">
          <a:xfrm>
            <a:off x="214282" y="2000240"/>
            <a:ext cx="2143140" cy="1714512"/>
          </a:xfrm>
          <a:prstGeom prst="rect">
            <a:avLst/>
          </a:prstGeom>
          <a:ln>
            <a:noFill/>
          </a:ln>
          <a:effectLst>
            <a:softEdge rad="112500"/>
          </a:effectLst>
        </p:spPr>
      </p:pic>
      <p:pic>
        <p:nvPicPr>
          <p:cNvPr id="1028" name="Picture 4"/>
          <p:cNvPicPr>
            <a:picLocks noChangeAspect="1" noChangeArrowheads="1"/>
          </p:cNvPicPr>
          <p:nvPr/>
        </p:nvPicPr>
        <p:blipFill>
          <a:blip r:embed="rId3" cstate="print"/>
          <a:srcRect/>
          <a:stretch>
            <a:fillRect/>
          </a:stretch>
        </p:blipFill>
        <p:spPr bwMode="auto">
          <a:xfrm>
            <a:off x="2143108" y="4429132"/>
            <a:ext cx="2071702" cy="1571636"/>
          </a:xfrm>
          <a:prstGeom prst="rect">
            <a:avLst/>
          </a:prstGeom>
          <a:ln>
            <a:noFill/>
          </a:ln>
          <a:effectLst>
            <a:softEdge rad="112500"/>
          </a:effectLst>
        </p:spPr>
      </p:pic>
      <p:sp>
        <p:nvSpPr>
          <p:cNvPr id="6" name="Стрелка вправо 5">
            <a:hlinkClick r:id="rId4" action="ppaction://hlinksldjump"/>
          </p:cNvPr>
          <p:cNvSpPr/>
          <p:nvPr/>
        </p:nvSpPr>
        <p:spPr>
          <a:xfrm>
            <a:off x="8572528" y="6643710"/>
            <a:ext cx="428628"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ox(in)">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box(in)">
                                      <p:cBhvr>
                                        <p:cTn id="12"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214398"/>
            <a:ext cx="8786874" cy="5643602"/>
          </a:xfrm>
        </p:spPr>
        <p:txBody>
          <a:bodyPr/>
          <a:lstStyle/>
          <a:p>
            <a:r>
              <a:rPr lang="en-US" dirty="0" smtClean="0"/>
              <a:t>Teenagers prefer sport style to feel comfortable in any place. Trainers are not like other shoes. Good trainers stay with the natural shape of your feet. Teenagers want to wear trainers everywhere. Now, with new technologies trainers have become lighter and more comfortable. </a:t>
            </a:r>
            <a:endParaRPr lang="ru-RU" dirty="0"/>
          </a:p>
        </p:txBody>
      </p:sp>
      <p:sp>
        <p:nvSpPr>
          <p:cNvPr id="2" name="Заголовок 1"/>
          <p:cNvSpPr>
            <a:spLocks noGrp="1"/>
          </p:cNvSpPr>
          <p:nvPr>
            <p:ph type="title"/>
          </p:nvPr>
        </p:nvSpPr>
        <p:spPr>
          <a:xfrm>
            <a:off x="457200" y="274638"/>
            <a:ext cx="8229600" cy="725470"/>
          </a:xfrm>
        </p:spPr>
        <p:txBody>
          <a:bodyPr>
            <a:normAutofit fontScale="90000"/>
          </a:bodyPr>
          <a:lstStyle/>
          <a:p>
            <a:r>
              <a:rPr lang="en-US" dirty="0" smtClean="0"/>
              <a:t> Trainers are the Choice of Teens</a:t>
            </a:r>
            <a:endParaRPr lang="ru-RU" dirty="0"/>
          </a:p>
        </p:txBody>
      </p:sp>
      <p:pic>
        <p:nvPicPr>
          <p:cNvPr id="2050" name="Picture 2"/>
          <p:cNvPicPr>
            <a:picLocks noChangeAspect="1" noChangeArrowheads="1"/>
          </p:cNvPicPr>
          <p:nvPr/>
        </p:nvPicPr>
        <p:blipFill>
          <a:blip r:embed="rId2" cstate="print"/>
          <a:srcRect/>
          <a:stretch>
            <a:fillRect/>
          </a:stretch>
        </p:blipFill>
        <p:spPr bwMode="auto">
          <a:xfrm>
            <a:off x="7858148" y="3286124"/>
            <a:ext cx="1076325" cy="1076325"/>
          </a:xfrm>
          <a:prstGeom prst="rect">
            <a:avLst/>
          </a:prstGeom>
          <a:ln>
            <a:noFill/>
          </a:ln>
          <a:effectLst>
            <a:softEdge rad="112500"/>
          </a:effectLst>
        </p:spPr>
      </p:pic>
      <p:pic>
        <p:nvPicPr>
          <p:cNvPr id="2051" name="Picture 3"/>
          <p:cNvPicPr>
            <a:picLocks noChangeAspect="1" noChangeArrowheads="1"/>
          </p:cNvPicPr>
          <p:nvPr/>
        </p:nvPicPr>
        <p:blipFill>
          <a:blip r:embed="rId3" cstate="print"/>
          <a:srcRect/>
          <a:stretch>
            <a:fillRect/>
          </a:stretch>
        </p:blipFill>
        <p:spPr bwMode="auto">
          <a:xfrm>
            <a:off x="142844" y="4143380"/>
            <a:ext cx="1390650" cy="962025"/>
          </a:xfrm>
          <a:prstGeom prst="rect">
            <a:avLst/>
          </a:prstGeom>
          <a:ln>
            <a:noFill/>
          </a:ln>
          <a:effectLst>
            <a:softEdge rad="112500"/>
          </a:effectLst>
        </p:spPr>
      </p:pic>
      <p:pic>
        <p:nvPicPr>
          <p:cNvPr id="2052" name="Picture 4"/>
          <p:cNvPicPr>
            <a:picLocks noChangeAspect="1" noChangeArrowheads="1"/>
          </p:cNvPicPr>
          <p:nvPr/>
        </p:nvPicPr>
        <p:blipFill>
          <a:blip r:embed="rId4" cstate="print"/>
          <a:srcRect/>
          <a:stretch>
            <a:fillRect/>
          </a:stretch>
        </p:blipFill>
        <p:spPr bwMode="auto">
          <a:xfrm>
            <a:off x="1214414" y="5643578"/>
            <a:ext cx="1257300" cy="942975"/>
          </a:xfrm>
          <a:prstGeom prst="rect">
            <a:avLst/>
          </a:prstGeom>
          <a:ln>
            <a:noFill/>
          </a:ln>
          <a:effectLst>
            <a:softEdge rad="112500"/>
          </a:effectLst>
        </p:spPr>
      </p:pic>
      <p:pic>
        <p:nvPicPr>
          <p:cNvPr id="2053" name="Picture 5"/>
          <p:cNvPicPr>
            <a:picLocks noChangeAspect="1" noChangeArrowheads="1"/>
          </p:cNvPicPr>
          <p:nvPr/>
        </p:nvPicPr>
        <p:blipFill>
          <a:blip r:embed="rId5" cstate="print"/>
          <a:srcRect/>
          <a:stretch>
            <a:fillRect/>
          </a:stretch>
        </p:blipFill>
        <p:spPr bwMode="auto">
          <a:xfrm>
            <a:off x="5143504" y="4643446"/>
            <a:ext cx="1400175" cy="933450"/>
          </a:xfrm>
          <a:prstGeom prst="rect">
            <a:avLst/>
          </a:prstGeom>
          <a:ln>
            <a:noFill/>
          </a:ln>
          <a:effectLst>
            <a:softEdge rad="112500"/>
          </a:effectLst>
        </p:spPr>
      </p:pic>
      <p:pic>
        <p:nvPicPr>
          <p:cNvPr id="2055" name="Picture 7"/>
          <p:cNvPicPr>
            <a:picLocks noChangeAspect="1" noChangeArrowheads="1"/>
          </p:cNvPicPr>
          <p:nvPr/>
        </p:nvPicPr>
        <p:blipFill>
          <a:blip r:embed="rId6" cstate="print"/>
          <a:srcRect/>
          <a:stretch>
            <a:fillRect/>
          </a:stretch>
        </p:blipFill>
        <p:spPr bwMode="auto">
          <a:xfrm>
            <a:off x="7215206" y="5429264"/>
            <a:ext cx="1314450" cy="981075"/>
          </a:xfrm>
          <a:prstGeom prst="rect">
            <a:avLst/>
          </a:prstGeom>
          <a:ln>
            <a:noFill/>
          </a:ln>
          <a:effectLst>
            <a:softEdge rad="112500"/>
          </a:effectLst>
        </p:spPr>
      </p:pic>
      <p:pic>
        <p:nvPicPr>
          <p:cNvPr id="2056" name="Picture 8"/>
          <p:cNvPicPr>
            <a:picLocks noChangeAspect="1" noChangeArrowheads="1"/>
          </p:cNvPicPr>
          <p:nvPr/>
        </p:nvPicPr>
        <p:blipFill>
          <a:blip r:embed="rId7" cstate="print"/>
          <a:srcRect/>
          <a:stretch>
            <a:fillRect/>
          </a:stretch>
        </p:blipFill>
        <p:spPr bwMode="auto">
          <a:xfrm>
            <a:off x="3143240" y="5000636"/>
            <a:ext cx="1428750" cy="1076325"/>
          </a:xfrm>
          <a:prstGeom prst="rect">
            <a:avLst/>
          </a:prstGeom>
          <a:ln>
            <a:noFill/>
          </a:ln>
          <a:effectLst>
            <a:softEdge rad="112500"/>
          </a:effectLst>
        </p:spPr>
      </p:pic>
      <p:sp>
        <p:nvSpPr>
          <p:cNvPr id="10" name="Стрелка вправо 9">
            <a:hlinkClick r:id="rId8" action="ppaction://hlinksldjump"/>
          </p:cNvPr>
          <p:cNvSpPr/>
          <p:nvPr/>
        </p:nvSpPr>
        <p:spPr>
          <a:xfrm>
            <a:off x="8501090" y="6643710"/>
            <a:ext cx="428628" cy="714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050"/>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2055"/>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2053"/>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nodeType="clickEffect">
                                  <p:stCondLst>
                                    <p:cond delay="0"/>
                                  </p:stCondLst>
                                  <p:childTnLst>
                                    <p:animScale>
                                      <p:cBhvr>
                                        <p:cTn id="18" dur="2000" fill="hold"/>
                                        <p:tgtEl>
                                          <p:spTgt spid="2056"/>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nodeType="clickEffect">
                                  <p:stCondLst>
                                    <p:cond delay="0"/>
                                  </p:stCondLst>
                                  <p:childTnLst>
                                    <p:animScale>
                                      <p:cBhvr>
                                        <p:cTn id="22" dur="2000" fill="hold"/>
                                        <p:tgtEl>
                                          <p:spTgt spid="2052"/>
                                        </p:tgtEl>
                                      </p:cBhvr>
                                      <p:by x="150000" y="150000"/>
                                    </p:animScale>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nodeType="clickEffect">
                                  <p:stCondLst>
                                    <p:cond delay="0"/>
                                  </p:stCondLst>
                                  <p:childTnLst>
                                    <p:animScale>
                                      <p:cBhvr>
                                        <p:cTn id="26" dur="2000" fill="hold"/>
                                        <p:tgtEl>
                                          <p:spTgt spid="205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392</TotalTime>
  <Words>780</Words>
  <Application>Microsoft Office PowerPoint</Application>
  <PresentationFormat>Экран (4:3)</PresentationFormat>
  <Paragraphs>51</Paragraphs>
  <Slides>13</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Открытая</vt:lpstr>
      <vt:lpstr>Tastes Differ</vt:lpstr>
      <vt:lpstr>Слайд 2</vt:lpstr>
      <vt:lpstr>The History of Business Costume</vt:lpstr>
      <vt:lpstr>Слайд 4</vt:lpstr>
      <vt:lpstr>The Origin of School Uniform</vt:lpstr>
      <vt:lpstr>The Best Inventions of America’s Clothing</vt:lpstr>
      <vt:lpstr>Слайд 7</vt:lpstr>
      <vt:lpstr>School Uniform in the USA</vt:lpstr>
      <vt:lpstr> Trainers are the Choice of Teens</vt:lpstr>
      <vt:lpstr>Hoodies as a part of youth image</vt:lpstr>
      <vt:lpstr>Clothes of Different Subcultures</vt:lpstr>
      <vt:lpstr>Answer the questions      </vt:lpstr>
      <vt:lpstr>Источники информации</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History of Business Costume</dc:title>
  <dc:creator>Курт</dc:creator>
  <cp:lastModifiedBy>Курт</cp:lastModifiedBy>
  <cp:revision>51</cp:revision>
  <dcterms:created xsi:type="dcterms:W3CDTF">2010-11-07T19:05:46Z</dcterms:created>
  <dcterms:modified xsi:type="dcterms:W3CDTF">2010-11-21T13:54:14Z</dcterms:modified>
</cp:coreProperties>
</file>