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57" r:id="rId3"/>
    <p:sldId id="297" r:id="rId4"/>
    <p:sldId id="258" r:id="rId5"/>
    <p:sldId id="259" r:id="rId6"/>
    <p:sldId id="260" r:id="rId7"/>
    <p:sldId id="261" r:id="rId8"/>
    <p:sldId id="298" r:id="rId9"/>
    <p:sldId id="262" r:id="rId10"/>
    <p:sldId id="263" r:id="rId11"/>
    <p:sldId id="264" r:id="rId12"/>
    <p:sldId id="265" r:id="rId13"/>
    <p:sldId id="299" r:id="rId14"/>
    <p:sldId id="266" r:id="rId15"/>
    <p:sldId id="267" r:id="rId16"/>
    <p:sldId id="300" r:id="rId17"/>
    <p:sldId id="268" r:id="rId18"/>
    <p:sldId id="269" r:id="rId19"/>
    <p:sldId id="271" r:id="rId20"/>
    <p:sldId id="272" r:id="rId21"/>
    <p:sldId id="270" r:id="rId22"/>
    <p:sldId id="273" r:id="rId23"/>
    <p:sldId id="274" r:id="rId24"/>
    <p:sldId id="275" r:id="rId25"/>
    <p:sldId id="276" r:id="rId26"/>
    <p:sldId id="277" r:id="rId27"/>
    <p:sldId id="278" r:id="rId28"/>
    <p:sldId id="279" r:id="rId29"/>
    <p:sldId id="280" r:id="rId30"/>
    <p:sldId id="281" r:id="rId31"/>
    <p:sldId id="283" r:id="rId32"/>
    <p:sldId id="284" r:id="rId33"/>
    <p:sldId id="285" r:id="rId34"/>
    <p:sldId id="286" r:id="rId35"/>
    <p:sldId id="287" r:id="rId36"/>
    <p:sldId id="288" r:id="rId37"/>
    <p:sldId id="282" r:id="rId38"/>
    <p:sldId id="289" r:id="rId39"/>
    <p:sldId id="290" r:id="rId40"/>
    <p:sldId id="291" r:id="rId41"/>
    <p:sldId id="292" r:id="rId42"/>
    <p:sldId id="293" r:id="rId43"/>
    <p:sldId id="294" r:id="rId44"/>
    <p:sldId id="295" r:id="rId45"/>
    <p:sldId id="296" r:id="rId4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71" autoAdjust="0"/>
    <p:restoredTop sz="94737" autoAdjust="0"/>
  </p:normalViewPr>
  <p:slideViewPr>
    <p:cSldViewPr>
      <p:cViewPr varScale="1">
        <p:scale>
          <a:sx n="107" d="100"/>
          <a:sy n="107" d="100"/>
        </p:scale>
        <p:origin x="-8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69634" name="Rectangle 2"/>
          <p:cNvSpPr>
            <a:spLocks noGrp="1" noChangeArrowheads="1"/>
          </p:cNvSpPr>
          <p:nvPr>
            <p:ph type="ctrTitle" sz="quarter"/>
          </p:nvPr>
        </p:nvSpPr>
        <p:spPr>
          <a:xfrm>
            <a:off x="685800" y="1676400"/>
            <a:ext cx="7772400" cy="1828800"/>
          </a:xfrm>
        </p:spPr>
        <p:txBody>
          <a:bodyPr/>
          <a:lstStyle>
            <a:lvl1pPr>
              <a:defRPr/>
            </a:lvl1pPr>
          </a:lstStyle>
          <a:p>
            <a:r>
              <a:rPr lang="ru-RU"/>
              <a:t>Образец заголовка</a:t>
            </a:r>
          </a:p>
        </p:txBody>
      </p:sp>
      <p:sp>
        <p:nvSpPr>
          <p:cNvPr id="6963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35EA6CA-B427-4D4B-BB09-602AE962D9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E8E413D-C53B-4DEA-84FD-383E9A005BA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EBF3E26-8A2E-44D1-989F-C8B68634F9D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C0C21A6-B3CD-404D-B728-163C235E017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EA20F45-0B3D-4B25-B8C0-B6C86981D92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D8AD49B-0C15-455C-8780-9A4066D445C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0F32C3D3-643B-4FDF-BDB6-83B490C995C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2C3FD21F-EC7C-43C1-B062-1E5894F53DE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A77C9178-2FF8-4949-B528-1A036260EFF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BD4644C-1152-473A-A13F-AB929946FDA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0CEE493-2990-4514-B14F-D2CA167A906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861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86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FFFFFF"/>
                  </a:outerShdw>
                </a:effectLst>
                <a:latin typeface="Arial" charset="0"/>
                <a:cs typeface="+mn-cs"/>
              </a:defRPr>
            </a:lvl1pPr>
          </a:lstStyle>
          <a:p>
            <a:pPr>
              <a:defRPr/>
            </a:pPr>
            <a:endParaRPr lang="ru-RU"/>
          </a:p>
        </p:txBody>
      </p:sp>
      <p:sp>
        <p:nvSpPr>
          <p:cNvPr id="686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FFFFFF"/>
                  </a:outerShdw>
                </a:effectLst>
                <a:latin typeface="Arial" charset="0"/>
                <a:cs typeface="+mn-cs"/>
              </a:defRPr>
            </a:lvl1pPr>
          </a:lstStyle>
          <a:p>
            <a:pPr>
              <a:defRPr/>
            </a:pPr>
            <a:endParaRPr lang="ru-RU"/>
          </a:p>
        </p:txBody>
      </p:sp>
      <p:sp>
        <p:nvSpPr>
          <p:cNvPr id="686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FFFFFF"/>
                  </a:outerShdw>
                </a:effectLst>
                <a:latin typeface="Arial" charset="0"/>
                <a:cs typeface="+mn-cs"/>
              </a:defRPr>
            </a:lvl1pPr>
          </a:lstStyle>
          <a:p>
            <a:pPr>
              <a:defRPr/>
            </a:pPr>
            <a:fld id="{9852B586-1DDB-460B-A714-3116B38A00E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8" r:id="rId1"/>
    <p:sldLayoutId id="2147483677"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76250"/>
            <a:ext cx="7773988" cy="1944688"/>
          </a:xfrm>
        </p:spPr>
        <p:txBody>
          <a:bodyPr/>
          <a:lstStyle/>
          <a:p>
            <a:pPr eaLnBrk="1" hangingPunct="1">
              <a:defRPr/>
            </a:pPr>
            <a:r>
              <a:rPr lang="ru-RU" b="1" i="1" dirty="0"/>
              <a:t>Когда сомневаешься в ответе...</a:t>
            </a:r>
            <a:br>
              <a:rPr lang="ru-RU" b="1" i="1" dirty="0"/>
            </a:br>
            <a:endParaRPr lang="ru-RU" b="1" i="1" dirty="0"/>
          </a:p>
        </p:txBody>
      </p:sp>
      <p:sp>
        <p:nvSpPr>
          <p:cNvPr id="2051" name="Rectangle 3"/>
          <p:cNvSpPr>
            <a:spLocks noGrp="1" noChangeArrowheads="1"/>
          </p:cNvSpPr>
          <p:nvPr>
            <p:ph type="subTitle" idx="1"/>
          </p:nvPr>
        </p:nvSpPr>
        <p:spPr>
          <a:xfrm>
            <a:off x="857250" y="3071813"/>
            <a:ext cx="8001000" cy="3357562"/>
          </a:xfrm>
        </p:spPr>
        <p:txBody>
          <a:bodyPr/>
          <a:lstStyle/>
          <a:p>
            <a:pPr algn="r" eaLnBrk="1" hangingPunct="1"/>
            <a:r>
              <a:rPr lang="ru-RU" sz="3600" b="1" smtClean="0"/>
              <a:t>Методы «угадывания» при выполнении</a:t>
            </a:r>
            <a:br>
              <a:rPr lang="ru-RU" sz="3600" b="1" smtClean="0"/>
            </a:br>
            <a:r>
              <a:rPr lang="ru-RU" sz="3600" b="1" smtClean="0"/>
              <a:t>тестовых заданий по </a:t>
            </a:r>
            <a:r>
              <a:rPr lang="ru-RU" sz="4800" b="1" smtClean="0"/>
              <a:t>истории</a:t>
            </a:r>
          </a:p>
          <a:p>
            <a:pPr algn="r" eaLnBrk="1" hangingPunct="1"/>
            <a:r>
              <a:rPr lang="ru-RU" sz="4800" b="1" i="1" smtClean="0"/>
              <a:t>	</a:t>
            </a:r>
            <a:br>
              <a:rPr lang="ru-RU" sz="4800" b="1" i="1" smtClean="0"/>
            </a:br>
            <a:endParaRPr lang="ru-RU" sz="2000" b="1" i="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ru-RU" sz="2800" b="1" i="1"/>
              <a:t>Пример 2</a:t>
            </a:r>
            <a:r>
              <a:rPr lang="ru-RU" sz="2800" b="1"/>
              <a:t>.</a:t>
            </a:r>
            <a:r>
              <a:rPr lang="ru-RU" sz="1600"/>
              <a:t> </a:t>
            </a:r>
          </a:p>
        </p:txBody>
      </p:sp>
      <p:sp>
        <p:nvSpPr>
          <p:cNvPr id="10243" name="Rectangle 3"/>
          <p:cNvSpPr>
            <a:spLocks noGrp="1" noChangeArrowheads="1"/>
          </p:cNvSpPr>
          <p:nvPr>
            <p:ph type="body" idx="1"/>
          </p:nvPr>
        </p:nvSpPr>
        <p:spPr/>
        <p:txBody>
          <a:bodyPr/>
          <a:lstStyle/>
          <a:p>
            <a:pPr eaLnBrk="1" hangingPunct="1">
              <a:defRPr/>
            </a:pPr>
            <a:r>
              <a:rPr lang="ru-RU" sz="4400"/>
              <a:t>Когда в России возникли первые мануфактуры:</a:t>
            </a:r>
            <a:br>
              <a:rPr lang="ru-RU" sz="4400"/>
            </a:br>
            <a:r>
              <a:rPr lang="ru-RU" sz="4400"/>
              <a:t>а) в XVII в.;</a:t>
            </a:r>
            <a:br>
              <a:rPr lang="ru-RU" sz="4400"/>
            </a:br>
            <a:r>
              <a:rPr lang="ru-RU" sz="4400"/>
              <a:t>б) в XVIII в.;</a:t>
            </a:r>
            <a:br>
              <a:rPr lang="ru-RU" sz="4400"/>
            </a:br>
            <a:r>
              <a:rPr lang="ru-RU" sz="4400"/>
              <a:t>в) в начале XIX в.?</a:t>
            </a:r>
            <a:br>
              <a:rPr lang="ru-RU" sz="4400"/>
            </a:br>
            <a:r>
              <a:rPr lang="ru-RU" sz="4400"/>
              <a:t/>
            </a:r>
            <a:br>
              <a:rPr lang="ru-RU" sz="4400"/>
            </a:br>
            <a:endParaRPr lang="ru-RU" sz="4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ru-RU" i="1"/>
              <a:t>Решение. </a:t>
            </a:r>
            <a:endParaRPr lang="ru-RU" sz="1800"/>
          </a:p>
        </p:txBody>
      </p:sp>
      <p:sp>
        <p:nvSpPr>
          <p:cNvPr id="11267" name="Rectangle 3"/>
          <p:cNvSpPr>
            <a:spLocks noGrp="1" noChangeArrowheads="1"/>
          </p:cNvSpPr>
          <p:nvPr>
            <p:ph type="body" idx="1"/>
          </p:nvPr>
        </p:nvSpPr>
        <p:spPr/>
        <p:txBody>
          <a:bodyPr/>
          <a:lstStyle/>
          <a:p>
            <a:pPr eaLnBrk="1" hangingPunct="1">
              <a:lnSpc>
                <a:spcPct val="80000"/>
              </a:lnSpc>
              <a:defRPr/>
            </a:pPr>
            <a:r>
              <a:rPr lang="ru-RU" sz="2800"/>
              <a:t>Здесь ключевое слово </a:t>
            </a:r>
            <a:r>
              <a:rPr lang="ru-RU" sz="2800" i="1"/>
              <a:t>первые</a:t>
            </a:r>
            <a:r>
              <a:rPr lang="ru-RU" sz="2800"/>
              <a:t>. У школьников может появиться ассоциативная связь — карта XIX в. пестрит знаками промышленного развития. Здесь важно направить мысль по нужному руслу: когда зарождались мануфактуры, они были еще далеки от фабрик по облику, объему и характеру работ, внешне еще походили на крупные ремесленные мастерские. Зародились первые мануфактуры еще до «модернизации» России, т.е. до Петра I, значит, в XVII в.</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ru-RU" sz="4000" b="1"/>
              <a:t>3. Оперирование теоретическим материалом</a:t>
            </a:r>
            <a:r>
              <a:rPr lang="ru-RU" sz="4000" b="1" i="1"/>
              <a:t/>
            </a:r>
            <a:br>
              <a:rPr lang="ru-RU" sz="4000" b="1" i="1"/>
            </a:br>
            <a:endParaRPr lang="ru-RU" sz="4000"/>
          </a:p>
        </p:txBody>
      </p:sp>
      <p:sp>
        <p:nvSpPr>
          <p:cNvPr id="12291" name="Rectangle 3"/>
          <p:cNvSpPr>
            <a:spLocks noGrp="1" noChangeArrowheads="1"/>
          </p:cNvSpPr>
          <p:nvPr>
            <p:ph type="body" idx="1"/>
          </p:nvPr>
        </p:nvSpPr>
        <p:spPr/>
        <p:txBody>
          <a:bodyPr/>
          <a:lstStyle/>
          <a:p>
            <a:pPr eaLnBrk="1" hangingPunct="1">
              <a:defRPr/>
            </a:pPr>
            <a:r>
              <a:rPr lang="ru-RU" sz="4000"/>
              <a:t>При этом методе важно отработать механизм рассуждений при выборе правильного ответа, оперируя теоретическими знаниями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ru-RU" sz="3200" b="1" i="1"/>
              <a:t>Пример 1</a:t>
            </a:r>
          </a:p>
        </p:txBody>
      </p:sp>
      <p:sp>
        <p:nvSpPr>
          <p:cNvPr id="48131" name="Rectangle 3"/>
          <p:cNvSpPr>
            <a:spLocks noGrp="1" noChangeArrowheads="1"/>
          </p:cNvSpPr>
          <p:nvPr>
            <p:ph type="body" idx="1"/>
          </p:nvPr>
        </p:nvSpPr>
        <p:spPr/>
        <p:txBody>
          <a:bodyPr/>
          <a:lstStyle/>
          <a:p>
            <a:pPr eaLnBrk="1" hangingPunct="1">
              <a:defRPr/>
            </a:pPr>
            <a:r>
              <a:rPr lang="ru-RU" b="1" i="1"/>
              <a:t> </a:t>
            </a:r>
            <a:r>
              <a:rPr lang="ru-RU"/>
              <a:t>Конституция Никиты Муравьева предполагала:</a:t>
            </a:r>
            <a:br>
              <a:rPr lang="ru-RU"/>
            </a:br>
            <a:r>
              <a:rPr lang="ru-RU"/>
              <a:t>а) введение в России парламентской республики;</a:t>
            </a:r>
            <a:br>
              <a:rPr lang="ru-RU"/>
            </a:br>
            <a:r>
              <a:rPr lang="ru-RU"/>
              <a:t>б) введение в России конституционной монархии;</a:t>
            </a:r>
            <a:br>
              <a:rPr lang="ru-RU"/>
            </a:br>
            <a:r>
              <a:rPr lang="ru-RU"/>
              <a:t>в) утверждение в России новой династии </a:t>
            </a:r>
          </a:p>
          <a:p>
            <a:pPr eaLnBrk="1" hangingPunct="1">
              <a:defRPr/>
            </a:pPr>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81000"/>
            <a:ext cx="8229600" cy="1020763"/>
          </a:xfrm>
        </p:spPr>
        <p:txBody>
          <a:bodyPr/>
          <a:lstStyle/>
          <a:p>
            <a:pPr eaLnBrk="1" hangingPunct="1">
              <a:defRPr/>
            </a:pPr>
            <a:r>
              <a:rPr lang="ru-RU" sz="2800" i="1"/>
              <a:t>Решение</a:t>
            </a:r>
            <a:r>
              <a:rPr lang="ru-RU" sz="2800"/>
              <a:t>..</a:t>
            </a:r>
          </a:p>
        </p:txBody>
      </p:sp>
      <p:sp>
        <p:nvSpPr>
          <p:cNvPr id="13315" name="Rectangle 3"/>
          <p:cNvSpPr>
            <a:spLocks noGrp="1" noChangeArrowheads="1"/>
          </p:cNvSpPr>
          <p:nvPr>
            <p:ph type="body" idx="1"/>
          </p:nvPr>
        </p:nvSpPr>
        <p:spPr>
          <a:xfrm>
            <a:off x="539750" y="1268413"/>
            <a:ext cx="8229600" cy="4114800"/>
          </a:xfrm>
        </p:spPr>
        <p:txBody>
          <a:bodyPr/>
          <a:lstStyle/>
          <a:p>
            <a:pPr eaLnBrk="1" hangingPunct="1">
              <a:defRPr/>
            </a:pPr>
            <a:r>
              <a:rPr lang="ru-RU" sz="2400"/>
              <a:t>Конституция Н. Муравьева была разработана Северным обществом, которое по своей программе и направленности считалось умеренным: не предлагало разрушать существующий строй, а лишь реформировать его; предлагало те варианты политического устройства, которые реально было воплотить в российской действительности. Поэтому варианты а) и в) неверны, так как требуют радикальных изменений тогдашнего политического устройства. Это не соответствует программе Северного общества. Правильный ответ б) — институт монархии будет сохранен, но подвергнут реформированию.</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ru-RU" sz="4000" b="1"/>
              <a:t>4. Использование знания дат и хронологии</a:t>
            </a:r>
            <a:r>
              <a:rPr lang="ru-RU" sz="2800" b="1" i="1"/>
              <a:t/>
            </a:r>
            <a:br>
              <a:rPr lang="ru-RU" sz="2800" b="1" i="1"/>
            </a:br>
            <a:r>
              <a:rPr lang="ru-RU" sz="2800"/>
              <a:t>.</a:t>
            </a:r>
          </a:p>
        </p:txBody>
      </p:sp>
      <p:sp>
        <p:nvSpPr>
          <p:cNvPr id="14339" name="Rectangle 3"/>
          <p:cNvSpPr>
            <a:spLocks noGrp="1" noChangeArrowheads="1"/>
          </p:cNvSpPr>
          <p:nvPr>
            <p:ph type="body" idx="1"/>
          </p:nvPr>
        </p:nvSpPr>
        <p:spPr>
          <a:xfrm>
            <a:off x="468313" y="1773238"/>
            <a:ext cx="8229600" cy="4525962"/>
          </a:xfrm>
        </p:spPr>
        <p:txBody>
          <a:bodyPr/>
          <a:lstStyle/>
          <a:p>
            <a:pPr eaLnBrk="1" hangingPunct="1">
              <a:defRPr/>
            </a:pPr>
            <a:r>
              <a:rPr lang="ru-RU"/>
              <a:t>Здесь необходимо знание не только основных дат, но также последовательности исторических событий.</a:t>
            </a:r>
            <a:r>
              <a:rPr lang="ru-RU" b="1" i="1"/>
              <a:t> </a:t>
            </a:r>
            <a:r>
              <a:rPr lang="ru-RU"/>
              <a:t/>
            </a:r>
            <a:br>
              <a:rPr lang="ru-RU"/>
            </a:b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ru-RU" sz="3200" b="1" i="1"/>
              <a:t>Пример 1</a:t>
            </a:r>
          </a:p>
        </p:txBody>
      </p:sp>
      <p:sp>
        <p:nvSpPr>
          <p:cNvPr id="49155" name="Rectangle 3"/>
          <p:cNvSpPr>
            <a:spLocks noGrp="1" noChangeArrowheads="1"/>
          </p:cNvSpPr>
          <p:nvPr>
            <p:ph type="body" idx="1"/>
          </p:nvPr>
        </p:nvSpPr>
        <p:spPr/>
        <p:txBody>
          <a:bodyPr/>
          <a:lstStyle/>
          <a:p>
            <a:pPr eaLnBrk="1" hangingPunct="1">
              <a:defRPr/>
            </a:pPr>
            <a:r>
              <a:rPr lang="ru-RU"/>
              <a:t> В каком году был принят Устав о цензуре, названный впоследствии </a:t>
            </a:r>
            <a:r>
              <a:rPr lang="ru-RU" i="1"/>
              <a:t>чугунным</a:t>
            </a:r>
            <a:r>
              <a:rPr lang="ru-RU"/>
              <a:t>:</a:t>
            </a:r>
            <a:br>
              <a:rPr lang="ru-RU"/>
            </a:br>
            <a:r>
              <a:rPr lang="ru-RU"/>
              <a:t>а) в 1812 г.;</a:t>
            </a:r>
            <a:br>
              <a:rPr lang="ru-RU"/>
            </a:br>
            <a:r>
              <a:rPr lang="ru-RU"/>
              <a:t>б) в 1826 г.;</a:t>
            </a:r>
            <a:br>
              <a:rPr lang="ru-RU"/>
            </a:br>
            <a:r>
              <a:rPr lang="ru-RU"/>
              <a:t>в) в 1856 г.?</a:t>
            </a:r>
            <a:br>
              <a:rPr lang="ru-RU"/>
            </a:br>
            <a:r>
              <a:rPr lang="ru-RU"/>
              <a:t/>
            </a:r>
            <a:br>
              <a:rPr lang="ru-RU"/>
            </a:br>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ru-RU" sz="3600" i="1"/>
              <a:t>Решение.</a:t>
            </a:r>
            <a:r>
              <a:rPr lang="ru-RU" i="1"/>
              <a:t> </a:t>
            </a:r>
            <a:endParaRPr lang="ru-RU"/>
          </a:p>
        </p:txBody>
      </p:sp>
      <p:sp>
        <p:nvSpPr>
          <p:cNvPr id="15363" name="Rectangle 3"/>
          <p:cNvSpPr>
            <a:spLocks noGrp="1" noChangeArrowheads="1"/>
          </p:cNvSpPr>
          <p:nvPr>
            <p:ph type="body" idx="1"/>
          </p:nvPr>
        </p:nvSpPr>
        <p:spPr/>
        <p:txBody>
          <a:bodyPr/>
          <a:lstStyle/>
          <a:p>
            <a:pPr eaLnBrk="1" hangingPunct="1">
              <a:lnSpc>
                <a:spcPct val="90000"/>
              </a:lnSpc>
              <a:defRPr/>
            </a:pPr>
            <a:r>
              <a:rPr lang="ru-RU" sz="3600"/>
              <a:t>Можно отталкиваться от конкретного знания того, что этот Устав был принят при Николае I, следовательно, необходимо вспомнить годы его правления — это 1825—1855 гг. Значит, варианты а) и в) отпадают. Правильный ответ 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ru-RU" sz="3200" b="1" i="1"/>
              <a:t>Пример 2</a:t>
            </a:r>
            <a:r>
              <a:rPr lang="ru-RU" sz="3200"/>
              <a:t>.</a:t>
            </a:r>
          </a:p>
        </p:txBody>
      </p:sp>
      <p:sp>
        <p:nvSpPr>
          <p:cNvPr id="16387" name="Rectangle 3"/>
          <p:cNvSpPr>
            <a:spLocks noGrp="1" noChangeArrowheads="1"/>
          </p:cNvSpPr>
          <p:nvPr>
            <p:ph type="body" idx="1"/>
          </p:nvPr>
        </p:nvSpPr>
        <p:spPr/>
        <p:txBody>
          <a:bodyPr/>
          <a:lstStyle/>
          <a:p>
            <a:pPr eaLnBrk="1" hangingPunct="1">
              <a:buFont typeface="Wingdings" pitchFamily="2" charset="2"/>
              <a:buNone/>
              <a:defRPr/>
            </a:pPr>
            <a:r>
              <a:rPr lang="ru-RU"/>
              <a:t> После кого вступил на императорский престол Александр I:</a:t>
            </a:r>
            <a:br>
              <a:rPr lang="ru-RU"/>
            </a:br>
            <a:r>
              <a:rPr lang="ru-RU"/>
              <a:t>а) Екатерины II;</a:t>
            </a:r>
            <a:br>
              <a:rPr lang="ru-RU"/>
            </a:br>
            <a:r>
              <a:rPr lang="ru-RU"/>
              <a:t>б) Петра III;</a:t>
            </a:r>
            <a:br>
              <a:rPr lang="ru-RU"/>
            </a:br>
            <a:r>
              <a:rPr lang="ru-RU"/>
              <a:t>в) Павла I?</a:t>
            </a:r>
            <a:br>
              <a:rPr lang="ru-RU"/>
            </a:br>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ru-RU" sz="4000" b="1" i="1"/>
              <a:t>Пример 3</a:t>
            </a:r>
          </a:p>
        </p:txBody>
      </p:sp>
      <p:sp>
        <p:nvSpPr>
          <p:cNvPr id="18435" name="Rectangle 3"/>
          <p:cNvSpPr>
            <a:spLocks noGrp="1" noChangeArrowheads="1"/>
          </p:cNvSpPr>
          <p:nvPr>
            <p:ph type="body" idx="1"/>
          </p:nvPr>
        </p:nvSpPr>
        <p:spPr/>
        <p:txBody>
          <a:bodyPr/>
          <a:lstStyle/>
          <a:p>
            <a:pPr eaLnBrk="1" hangingPunct="1">
              <a:defRPr/>
            </a:pPr>
            <a:r>
              <a:rPr lang="ru-RU"/>
              <a:t>При каком императоре происходило подавление Польского восстания:</a:t>
            </a:r>
            <a:br>
              <a:rPr lang="ru-RU"/>
            </a:br>
            <a:r>
              <a:rPr lang="ru-RU"/>
              <a:t>а) при Александре I;</a:t>
            </a:r>
            <a:br>
              <a:rPr lang="ru-RU"/>
            </a:br>
            <a:r>
              <a:rPr lang="ru-RU"/>
              <a:t>б) при Николае I;</a:t>
            </a:r>
            <a:br>
              <a:rPr lang="ru-RU"/>
            </a:br>
            <a:r>
              <a:rPr lang="ru-RU"/>
              <a:t>в) при Александре II?</a:t>
            </a:r>
            <a:br>
              <a:rPr lang="ru-RU"/>
            </a:b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ru-RU" b="1"/>
              <a:t>1. Логический метод</a:t>
            </a:r>
            <a:r>
              <a:rPr lang="ru-RU" b="1" i="1"/>
              <a:t/>
            </a:r>
            <a:br>
              <a:rPr lang="ru-RU" b="1" i="1"/>
            </a:br>
            <a:endParaRPr lang="ru-RU" sz="2400" b="1" i="1"/>
          </a:p>
        </p:txBody>
      </p:sp>
      <p:sp>
        <p:nvSpPr>
          <p:cNvPr id="4099" name="Rectangle 3"/>
          <p:cNvSpPr>
            <a:spLocks noGrp="1" noChangeArrowheads="1"/>
          </p:cNvSpPr>
          <p:nvPr>
            <p:ph type="body" idx="1"/>
          </p:nvPr>
        </p:nvSpPr>
        <p:spPr>
          <a:xfrm>
            <a:off x="619125" y="2206625"/>
            <a:ext cx="7926388" cy="2897188"/>
          </a:xfrm>
        </p:spPr>
        <p:txBody>
          <a:bodyPr/>
          <a:lstStyle/>
          <a:p>
            <a:pPr lvl="3" eaLnBrk="1" hangingPunct="1">
              <a:buFont typeface="Wingdings" pitchFamily="2" charset="2"/>
              <a:buNone/>
              <a:defRPr/>
            </a:pPr>
            <a:r>
              <a:rPr lang="ru-RU" sz="3600" b="1" i="1"/>
              <a:t>При выполнении тестового задания этим методом необходимо проведение логической мыслительной операции</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ru-RU" sz="4000" i="1"/>
              <a:t>Решение.</a:t>
            </a:r>
          </a:p>
        </p:txBody>
      </p:sp>
      <p:sp>
        <p:nvSpPr>
          <p:cNvPr id="19459" name="Rectangle 3"/>
          <p:cNvSpPr>
            <a:spLocks noGrp="1" noChangeArrowheads="1"/>
          </p:cNvSpPr>
          <p:nvPr>
            <p:ph type="body" idx="1"/>
          </p:nvPr>
        </p:nvSpPr>
        <p:spPr/>
        <p:txBody>
          <a:bodyPr/>
          <a:lstStyle/>
          <a:p>
            <a:pPr eaLnBrk="1" hangingPunct="1">
              <a:defRPr/>
            </a:pPr>
            <a:r>
              <a:rPr lang="ru-RU" i="1"/>
              <a:t> </a:t>
            </a:r>
            <a:r>
              <a:rPr lang="ru-RU"/>
              <a:t>Главное условие здесь — знать дату Польского восстания — 1831 г. Даты правления: Александра I (1801—1825 гг.), Николая I (1825—1855 гг.), Александра II (1855—1881 гг.), — значит, Польское восстание произошло в период правления Николая I.</a:t>
            </a:r>
          </a:p>
          <a:p>
            <a:pPr eaLnBrk="1" hangingPunct="1">
              <a:defRPr/>
            </a:pPr>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ru-RU" sz="4000" i="1"/>
              <a:t>Решение.</a:t>
            </a:r>
          </a:p>
        </p:txBody>
      </p:sp>
      <p:sp>
        <p:nvSpPr>
          <p:cNvPr id="17411"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ru-RU" sz="2800"/>
              <a:t>Здесь необходимо помнить последовательность сменяющих друг друга монархов. Действия учеников должны состоять из нескольких логических операций: сначала определить, что Александр Павлович царствовал после Павла I как сын; потом воспроизвести ассоциативную связь: 1801 год — год вступления Александра I на престол и год заговора против Павла I. Правильный ответ в).</a:t>
            </a:r>
          </a:p>
          <a:p>
            <a:pPr eaLnBrk="1" hangingPunct="1">
              <a:lnSpc>
                <a:spcPct val="90000"/>
              </a:lnSpc>
              <a:defRPr/>
            </a:pPr>
            <a:endParaRPr lang="ru-RU" sz="2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ru-RU" sz="4000" b="1"/>
              <a:t>5. Метод исключения заведомо неверных ответов</a:t>
            </a:r>
          </a:p>
        </p:txBody>
      </p:sp>
      <p:sp>
        <p:nvSpPr>
          <p:cNvPr id="20483" name="Rectangle 3"/>
          <p:cNvSpPr>
            <a:spLocks noGrp="1" noChangeArrowheads="1"/>
          </p:cNvSpPr>
          <p:nvPr>
            <p:ph type="body" idx="1"/>
          </p:nvPr>
        </p:nvSpPr>
        <p:spPr/>
        <p:txBody>
          <a:bodyPr/>
          <a:lstStyle/>
          <a:p>
            <a:pPr eaLnBrk="1" hangingPunct="1">
              <a:buFont typeface="Wingdings" pitchFamily="2" charset="2"/>
              <a:buNone/>
              <a:defRPr/>
            </a:pPr>
            <a:endParaRPr lang="ru-RU" b="1" i="1"/>
          </a:p>
          <a:p>
            <a:pPr eaLnBrk="1" hangingPunct="1">
              <a:defRPr/>
            </a:pPr>
            <a:r>
              <a:rPr lang="ru-RU"/>
              <a:t>Здесь важно определить, какие варианты ответов являются точно неправильными, т.е. по каким-то параметрам не подходят как правильный ответ (хронология, последовательность, географические несоответствия и другое).</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ru-RU" sz="3600" b="1" i="1"/>
              <a:t>Пример 1</a:t>
            </a:r>
          </a:p>
        </p:txBody>
      </p:sp>
      <p:sp>
        <p:nvSpPr>
          <p:cNvPr id="21507" name="Rectangle 3"/>
          <p:cNvSpPr>
            <a:spLocks noGrp="1" noChangeArrowheads="1"/>
          </p:cNvSpPr>
          <p:nvPr>
            <p:ph type="body" idx="1"/>
          </p:nvPr>
        </p:nvSpPr>
        <p:spPr/>
        <p:txBody>
          <a:bodyPr/>
          <a:lstStyle/>
          <a:p>
            <a:pPr eaLnBrk="1" hangingPunct="1">
              <a:defRPr/>
            </a:pPr>
            <a:r>
              <a:rPr lang="ru-RU"/>
              <a:t>В чем заключался главный замысел М.И. Кутузова, когда он оставлял Москву в 1812 г.:</a:t>
            </a:r>
            <a:br>
              <a:rPr lang="ru-RU"/>
            </a:br>
            <a:r>
              <a:rPr lang="ru-RU"/>
              <a:t>а) сохранить русскую армию;</a:t>
            </a:r>
            <a:br>
              <a:rPr lang="ru-RU"/>
            </a:br>
            <a:r>
              <a:rPr lang="ru-RU"/>
              <a:t>б) спасти Петербург;</a:t>
            </a:r>
            <a:br>
              <a:rPr lang="ru-RU"/>
            </a:br>
            <a:r>
              <a:rPr lang="ru-RU"/>
              <a:t>в) навязать Наполеону зимнюю кампанию?</a:t>
            </a:r>
            <a:br>
              <a:rPr lang="ru-RU"/>
            </a:br>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ru-RU" sz="3600" i="1"/>
              <a:t>Решение.</a:t>
            </a:r>
          </a:p>
        </p:txBody>
      </p:sp>
      <p:sp>
        <p:nvSpPr>
          <p:cNvPr id="22531" name="Rectangle 3"/>
          <p:cNvSpPr>
            <a:spLocks noGrp="1" noChangeArrowheads="1"/>
          </p:cNvSpPr>
          <p:nvPr>
            <p:ph type="body" idx="1"/>
          </p:nvPr>
        </p:nvSpPr>
        <p:spPr/>
        <p:txBody>
          <a:bodyPr/>
          <a:lstStyle/>
          <a:p>
            <a:pPr eaLnBrk="1" hangingPunct="1">
              <a:defRPr/>
            </a:pPr>
            <a:r>
              <a:rPr lang="ru-RU"/>
              <a:t> Совершенно очевидно, что вариант б) неверен, поскольку Кутузов, оставив Москву, повернул на юг, к Калуге. Выбираем варианты а) и в).</a:t>
            </a:r>
          </a:p>
          <a:p>
            <a:pPr eaLnBrk="1" hangingPunct="1">
              <a:defRPr/>
            </a:pPr>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ru-RU" sz="3600" b="1" i="1"/>
              <a:t>Пример 2</a:t>
            </a:r>
          </a:p>
        </p:txBody>
      </p:sp>
      <p:sp>
        <p:nvSpPr>
          <p:cNvPr id="23555" name="Rectangle 3"/>
          <p:cNvSpPr>
            <a:spLocks noGrp="1" noChangeArrowheads="1"/>
          </p:cNvSpPr>
          <p:nvPr>
            <p:ph type="body" idx="1"/>
          </p:nvPr>
        </p:nvSpPr>
        <p:spPr/>
        <p:txBody>
          <a:bodyPr/>
          <a:lstStyle/>
          <a:p>
            <a:pPr eaLnBrk="1" hangingPunct="1">
              <a:buFont typeface="Wingdings" pitchFamily="2" charset="2"/>
              <a:buNone/>
              <a:defRPr/>
            </a:pPr>
            <a:r>
              <a:rPr lang="ru-RU" i="1"/>
              <a:t> </a:t>
            </a:r>
            <a:r>
              <a:rPr lang="ru-RU"/>
              <a:t>Кто был ближайшим другом Павла I:</a:t>
            </a:r>
            <a:br>
              <a:rPr lang="ru-RU"/>
            </a:br>
            <a:r>
              <a:rPr lang="ru-RU"/>
              <a:t>а) А.А. Аракчеев; </a:t>
            </a:r>
            <a:br>
              <a:rPr lang="ru-RU"/>
            </a:br>
            <a:r>
              <a:rPr lang="ru-RU"/>
              <a:t>б) А.В. Суворов; </a:t>
            </a:r>
            <a:br>
              <a:rPr lang="ru-RU"/>
            </a:br>
            <a:r>
              <a:rPr lang="ru-RU"/>
              <a:t>в) Г.А. Потемкин?</a:t>
            </a:r>
            <a:br>
              <a:rPr lang="ru-RU"/>
            </a:br>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ru-RU" sz="3600" i="1"/>
              <a:t>Решение</a:t>
            </a:r>
            <a:r>
              <a:rPr lang="ru-RU" sz="3600"/>
              <a:t>.</a:t>
            </a:r>
          </a:p>
        </p:txBody>
      </p:sp>
      <p:sp>
        <p:nvSpPr>
          <p:cNvPr id="24579" name="Rectangle 3"/>
          <p:cNvSpPr>
            <a:spLocks noGrp="1" noChangeArrowheads="1"/>
          </p:cNvSpPr>
          <p:nvPr>
            <p:ph type="body" idx="1"/>
          </p:nvPr>
        </p:nvSpPr>
        <p:spPr/>
        <p:txBody>
          <a:bodyPr/>
          <a:lstStyle/>
          <a:p>
            <a:pPr eaLnBrk="1" hangingPunct="1">
              <a:buFont typeface="Wingdings" pitchFamily="2" charset="2"/>
              <a:buNone/>
              <a:defRPr/>
            </a:pPr>
            <a:r>
              <a:rPr lang="ru-RU"/>
              <a:t> Суворов и Потемкин ко времени восшествия на престол Павла I умерли и не могли быть его друзьями; можно также вспомнить отношения между Екатериной II и этими людьми — правильный ответ а).</a:t>
            </a:r>
          </a:p>
          <a:p>
            <a:pPr eaLnBrk="1" hangingPunct="1">
              <a:defRPr/>
            </a:pPr>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ru-RU" sz="3600" b="1" i="1"/>
              <a:t>Пример 3</a:t>
            </a:r>
          </a:p>
        </p:txBody>
      </p:sp>
      <p:sp>
        <p:nvSpPr>
          <p:cNvPr id="25603" name="Rectangle 3"/>
          <p:cNvSpPr>
            <a:spLocks noGrp="1" noChangeArrowheads="1"/>
          </p:cNvSpPr>
          <p:nvPr>
            <p:ph type="body" idx="1"/>
          </p:nvPr>
        </p:nvSpPr>
        <p:spPr/>
        <p:txBody>
          <a:bodyPr/>
          <a:lstStyle/>
          <a:p>
            <a:pPr eaLnBrk="1" hangingPunct="1">
              <a:defRPr/>
            </a:pPr>
            <a:r>
              <a:rPr lang="ru-RU"/>
              <a:t> Во время правления Александра I был учрежден Государственный совет. Какой властью он обладал:</a:t>
            </a:r>
            <a:br>
              <a:rPr lang="ru-RU"/>
            </a:br>
            <a:r>
              <a:rPr lang="ru-RU"/>
              <a:t>а) законодательной; </a:t>
            </a:r>
            <a:br>
              <a:rPr lang="ru-RU"/>
            </a:br>
            <a:r>
              <a:rPr lang="ru-RU"/>
              <a:t>б) исполнительной; </a:t>
            </a:r>
            <a:br>
              <a:rPr lang="ru-RU"/>
            </a:br>
            <a:r>
              <a:rPr lang="ru-RU"/>
              <a:t>в) совещательной?</a:t>
            </a:r>
            <a:br>
              <a:rPr lang="ru-RU"/>
            </a:br>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ru-RU" sz="3600" i="1"/>
              <a:t>Решение</a:t>
            </a:r>
            <a:r>
              <a:rPr lang="ru-RU" sz="3600"/>
              <a:t>.</a:t>
            </a:r>
          </a:p>
        </p:txBody>
      </p:sp>
      <p:sp>
        <p:nvSpPr>
          <p:cNvPr id="26627" name="Rectangle 3"/>
          <p:cNvSpPr>
            <a:spLocks noGrp="1" noChangeArrowheads="1"/>
          </p:cNvSpPr>
          <p:nvPr>
            <p:ph type="body" idx="1"/>
          </p:nvPr>
        </p:nvSpPr>
        <p:spPr/>
        <p:txBody>
          <a:bodyPr/>
          <a:lstStyle/>
          <a:p>
            <a:pPr eaLnBrk="1" hangingPunct="1">
              <a:defRPr/>
            </a:pPr>
            <a:r>
              <a:rPr lang="ru-RU"/>
              <a:t>Если бы Государственный совет обладал законодательной или исполнительной властью, то это привело бы к ограничению власти императора, а император в России обладал абсолютной властью, был полным самодержцем. Правильный ответ в).</a:t>
            </a:r>
          </a:p>
          <a:p>
            <a:pPr eaLnBrk="1" hangingPunct="1">
              <a:defRPr/>
            </a:pPr>
            <a:endParaRPr lang="ru-R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ru-RU" b="1"/>
              <a:t>6. Понятийный метод</a:t>
            </a:r>
          </a:p>
        </p:txBody>
      </p:sp>
      <p:sp>
        <p:nvSpPr>
          <p:cNvPr id="27651" name="Rectangle 3"/>
          <p:cNvSpPr>
            <a:spLocks noGrp="1" noChangeArrowheads="1"/>
          </p:cNvSpPr>
          <p:nvPr>
            <p:ph type="body" idx="1"/>
          </p:nvPr>
        </p:nvSpPr>
        <p:spPr/>
        <p:txBody>
          <a:bodyPr/>
          <a:lstStyle/>
          <a:p>
            <a:pPr eaLnBrk="1" hangingPunct="1">
              <a:defRPr/>
            </a:pPr>
            <a:endParaRPr lang="ru-RU" b="1" i="1"/>
          </a:p>
          <a:p>
            <a:pPr eaLnBrk="1" hangingPunct="1">
              <a:defRPr/>
            </a:pPr>
            <a:r>
              <a:rPr lang="ru-RU"/>
              <a:t>Используется при работе с вопросами по понятиям. Главное условие — необходимо знать значение каждого понятия, например, что социальная лестница — это порядок расположения, структура; революция — это процесс слома существующей системы и т.д.</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ru-RU" sz="3200" b="1" i="1"/>
              <a:t>Пример 1</a:t>
            </a:r>
          </a:p>
        </p:txBody>
      </p:sp>
      <p:sp>
        <p:nvSpPr>
          <p:cNvPr id="46083" name="Rectangle 3"/>
          <p:cNvSpPr>
            <a:spLocks noGrp="1" noChangeArrowheads="1"/>
          </p:cNvSpPr>
          <p:nvPr>
            <p:ph type="body" idx="1"/>
          </p:nvPr>
        </p:nvSpPr>
        <p:spPr/>
        <p:txBody>
          <a:bodyPr/>
          <a:lstStyle/>
          <a:p>
            <a:pPr eaLnBrk="1" hangingPunct="1">
              <a:lnSpc>
                <a:spcPct val="90000"/>
              </a:lnSpc>
              <a:defRPr/>
            </a:pPr>
            <a:r>
              <a:rPr lang="ru-RU" dirty="0"/>
              <a:t> Согласно министерской реформе Александра I:</a:t>
            </a:r>
            <a:br>
              <a:rPr lang="ru-RU" dirty="0"/>
            </a:br>
            <a:r>
              <a:rPr lang="ru-RU" dirty="0"/>
              <a:t>а) министры назначались Государственным советом и были ответственны перед ним;</a:t>
            </a:r>
            <a:br>
              <a:rPr lang="ru-RU" dirty="0"/>
            </a:br>
            <a:r>
              <a:rPr lang="ru-RU" dirty="0"/>
              <a:t>б) министры избирались служащими министерства;</a:t>
            </a:r>
            <a:br>
              <a:rPr lang="ru-RU" dirty="0"/>
            </a:br>
            <a:r>
              <a:rPr lang="ru-RU" dirty="0"/>
              <a:t>в) министры назначались императором и были ответственны перед ним. </a:t>
            </a:r>
          </a:p>
          <a:p>
            <a:pPr eaLnBrk="1" hangingPunct="1">
              <a:lnSpc>
                <a:spcPct val="90000"/>
              </a:lnSpc>
              <a:defRPr/>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ru-RU" sz="3600" b="1" i="1"/>
              <a:t>Пример 1</a:t>
            </a:r>
          </a:p>
        </p:txBody>
      </p:sp>
      <p:sp>
        <p:nvSpPr>
          <p:cNvPr id="28675" name="Rectangle 3"/>
          <p:cNvSpPr>
            <a:spLocks noGrp="1" noChangeArrowheads="1"/>
          </p:cNvSpPr>
          <p:nvPr>
            <p:ph type="body" idx="1"/>
          </p:nvPr>
        </p:nvSpPr>
        <p:spPr/>
        <p:txBody>
          <a:bodyPr/>
          <a:lstStyle/>
          <a:p>
            <a:pPr eaLnBrk="1" hangingPunct="1">
              <a:defRPr/>
            </a:pPr>
            <a:r>
              <a:rPr lang="ru-RU"/>
              <a:t> Что предполагала политика </a:t>
            </a:r>
            <a:r>
              <a:rPr lang="ru-RU" i="1"/>
              <a:t>военного коммунизма</a:t>
            </a:r>
            <a:r>
              <a:rPr lang="ru-RU"/>
              <a:t>:</a:t>
            </a:r>
            <a:br>
              <a:rPr lang="ru-RU"/>
            </a:br>
            <a:r>
              <a:rPr lang="ru-RU"/>
              <a:t>а) введение продразверстки на продовольственные излишки;</a:t>
            </a:r>
            <a:br>
              <a:rPr lang="ru-RU"/>
            </a:br>
            <a:r>
              <a:rPr lang="ru-RU"/>
              <a:t>б) установление права на труд;</a:t>
            </a:r>
            <a:br>
              <a:rPr lang="ru-RU"/>
            </a:br>
            <a:r>
              <a:rPr lang="ru-RU"/>
              <a:t>в) установление 8-часового рабочего дня?</a:t>
            </a:r>
            <a:br>
              <a:rPr lang="ru-RU"/>
            </a:br>
            <a:endParaRPr lang="ru-R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71450"/>
            <a:ext cx="8229600" cy="1573213"/>
          </a:xfrm>
        </p:spPr>
        <p:txBody>
          <a:bodyPr/>
          <a:lstStyle/>
          <a:p>
            <a:pPr eaLnBrk="1" hangingPunct="1">
              <a:defRPr/>
            </a:pPr>
            <a:r>
              <a:rPr lang="ru-RU" sz="3600" i="1"/>
              <a:t>Решение</a:t>
            </a:r>
            <a:r>
              <a:rPr lang="ru-RU" sz="3600"/>
              <a:t>.</a:t>
            </a:r>
          </a:p>
        </p:txBody>
      </p:sp>
      <p:sp>
        <p:nvSpPr>
          <p:cNvPr id="30723" name="Rectangle 3"/>
          <p:cNvSpPr>
            <a:spLocks noGrp="1" noChangeArrowheads="1"/>
          </p:cNvSpPr>
          <p:nvPr>
            <p:ph type="body" idx="1"/>
          </p:nvPr>
        </p:nvSpPr>
        <p:spPr>
          <a:xfrm>
            <a:off x="468313" y="1052513"/>
            <a:ext cx="8351837" cy="5545137"/>
          </a:xfrm>
        </p:spPr>
        <p:txBody>
          <a:bodyPr/>
          <a:lstStyle/>
          <a:p>
            <a:pPr eaLnBrk="1" hangingPunct="1">
              <a:lnSpc>
                <a:spcPct val="80000"/>
              </a:lnSpc>
              <a:defRPr/>
            </a:pPr>
            <a:endParaRPr lang="ru-RU" sz="800"/>
          </a:p>
          <a:p>
            <a:pPr eaLnBrk="1" hangingPunct="1">
              <a:lnSpc>
                <a:spcPct val="80000"/>
              </a:lnSpc>
              <a:defRPr/>
            </a:pPr>
            <a:r>
              <a:rPr lang="ru-RU" sz="800"/>
              <a:t> </a:t>
            </a:r>
            <a:r>
              <a:rPr lang="ru-RU" sz="2400"/>
              <a:t>Военный — ключевое слово, его предлагается сделать опорным. Значит, это политика военного времени, что предполагает чрезвычайные меры по отношению к населению, меры жесткие и внеэкономические. Кто-нибудь из учеников может также вспомнить, что политика военного коммунизма реализовывалась в годы Гражданской войны, что тоже отражает характер жизни населения. Варианты б) и в) — это права демократического характера, в условиях Гражданской войны их реализовать невозможно. Продразверстка — сбор продовольствия (в основном хлеба) в пользу государства — это чрезвычайная мера, поскольку преследует цель ввести нормативное распределение продовольствия в военных условиях. Правильный ответ а).</a:t>
            </a:r>
          </a:p>
          <a:p>
            <a:pPr eaLnBrk="1" hangingPunct="1">
              <a:lnSpc>
                <a:spcPct val="80000"/>
              </a:lnSpc>
              <a:defRPr/>
            </a:pPr>
            <a:endParaRPr lang="ru-RU" sz="24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ru-RU" sz="3600" b="1" i="1"/>
              <a:t>Пример 2</a:t>
            </a:r>
            <a:r>
              <a:rPr lang="ru-RU" sz="3600"/>
              <a:t>.</a:t>
            </a:r>
          </a:p>
        </p:txBody>
      </p:sp>
      <p:sp>
        <p:nvSpPr>
          <p:cNvPr id="31747" name="Rectangle 3"/>
          <p:cNvSpPr>
            <a:spLocks noGrp="1" noChangeArrowheads="1"/>
          </p:cNvSpPr>
          <p:nvPr>
            <p:ph type="body" idx="1"/>
          </p:nvPr>
        </p:nvSpPr>
        <p:spPr/>
        <p:txBody>
          <a:bodyPr/>
          <a:lstStyle/>
          <a:p>
            <a:pPr eaLnBrk="1" hangingPunct="1">
              <a:defRPr/>
            </a:pPr>
            <a:r>
              <a:rPr lang="ru-RU"/>
              <a:t> Что такое военные поселения:</a:t>
            </a:r>
            <a:br>
              <a:rPr lang="ru-RU"/>
            </a:br>
            <a:r>
              <a:rPr lang="ru-RU"/>
              <a:t>а) особый вид войск;</a:t>
            </a:r>
            <a:br>
              <a:rPr lang="ru-RU"/>
            </a:br>
            <a:r>
              <a:rPr lang="ru-RU"/>
              <a:t>б) временное поселение военных;</a:t>
            </a:r>
            <a:br>
              <a:rPr lang="ru-RU"/>
            </a:br>
            <a:r>
              <a:rPr lang="ru-RU"/>
              <a:t>в) особый вид общины?</a:t>
            </a:r>
            <a:br>
              <a:rPr lang="ru-RU"/>
            </a:br>
            <a:endParaRPr 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95288" y="0"/>
            <a:ext cx="8229600" cy="1031875"/>
          </a:xfrm>
        </p:spPr>
        <p:txBody>
          <a:bodyPr/>
          <a:lstStyle/>
          <a:p>
            <a:pPr eaLnBrk="1" hangingPunct="1">
              <a:defRPr/>
            </a:pPr>
            <a:r>
              <a:rPr lang="ru-RU" sz="3600" i="1"/>
              <a:t>Решение.</a:t>
            </a:r>
          </a:p>
        </p:txBody>
      </p:sp>
      <p:sp>
        <p:nvSpPr>
          <p:cNvPr id="32771" name="Rectangle 3"/>
          <p:cNvSpPr>
            <a:spLocks noGrp="1" noChangeArrowheads="1"/>
          </p:cNvSpPr>
          <p:nvPr>
            <p:ph type="body" idx="1"/>
          </p:nvPr>
        </p:nvSpPr>
        <p:spPr>
          <a:xfrm>
            <a:off x="468313" y="1052513"/>
            <a:ext cx="8218487" cy="5043487"/>
          </a:xfrm>
        </p:spPr>
        <p:txBody>
          <a:bodyPr/>
          <a:lstStyle/>
          <a:p>
            <a:pPr eaLnBrk="1" hangingPunct="1">
              <a:lnSpc>
                <a:spcPct val="80000"/>
              </a:lnSpc>
              <a:defRPr/>
            </a:pPr>
            <a:r>
              <a:rPr lang="ru-RU" sz="2400"/>
              <a:t>Примерный ход рассуждений: вариант б) предполагает поселение военных в определенном месте на определенное время и не предписывает никакого другого занятия, кроме службы. Вариант а) не отражает сущности военных поселений; особым видом войск могли быть гусары, драгуны, бомбардиры и пр., т.е. вид войск зависит от рода вооружения, средств передвижения, выполняемых функций.</a:t>
            </a:r>
            <a:br>
              <a:rPr lang="ru-RU" sz="2400"/>
            </a:br>
            <a:r>
              <a:rPr lang="ru-RU" sz="2400"/>
              <a:t>Сущность военных поселений заключается в том, что воины одновременно являются земледельцами, пашут землю, живут в деревне, следовательно, находятся в общине. Вариант в) более всего и подходит как правильный.</a:t>
            </a:r>
          </a:p>
          <a:p>
            <a:pPr eaLnBrk="1" hangingPunct="1">
              <a:lnSpc>
                <a:spcPct val="80000"/>
              </a:lnSpc>
              <a:defRPr/>
            </a:pPr>
            <a:endParaRPr lang="ru-RU" sz="2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ru-RU" sz="4000" b="1"/>
              <a:t>7. Ассоциативный метод</a:t>
            </a:r>
            <a:r>
              <a:rPr lang="ru-RU" sz="4000" b="1" i="1"/>
              <a:t/>
            </a:r>
            <a:br>
              <a:rPr lang="ru-RU" sz="4000" b="1" i="1"/>
            </a:br>
            <a:endParaRPr lang="ru-RU" sz="4000" b="1" i="1"/>
          </a:p>
        </p:txBody>
      </p:sp>
      <p:sp>
        <p:nvSpPr>
          <p:cNvPr id="33795" name="Rectangle 3"/>
          <p:cNvSpPr>
            <a:spLocks noGrp="1" noChangeArrowheads="1"/>
          </p:cNvSpPr>
          <p:nvPr>
            <p:ph type="body" idx="1"/>
          </p:nvPr>
        </p:nvSpPr>
        <p:spPr/>
        <p:txBody>
          <a:bodyPr/>
          <a:lstStyle/>
          <a:p>
            <a:pPr eaLnBrk="1" hangingPunct="1">
              <a:defRPr/>
            </a:pPr>
            <a:r>
              <a:rPr lang="ru-RU"/>
              <a:t>Этот метод опирается на закрепленные в сознании учеников ассоциативные связи, допустим Сталин — репрессии, Бухарин — НЭП, Хрущев — разоблачение культа личности Сталина.</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ru-RU" sz="3600" b="1" i="1"/>
              <a:t>Пример 1</a:t>
            </a:r>
            <a:r>
              <a:rPr lang="ru-RU" sz="3600"/>
              <a:t>.</a:t>
            </a:r>
          </a:p>
        </p:txBody>
      </p:sp>
      <p:sp>
        <p:nvSpPr>
          <p:cNvPr id="34819" name="Rectangle 3"/>
          <p:cNvSpPr>
            <a:spLocks noGrp="1" noChangeArrowheads="1"/>
          </p:cNvSpPr>
          <p:nvPr>
            <p:ph type="body" idx="1"/>
          </p:nvPr>
        </p:nvSpPr>
        <p:spPr/>
        <p:txBody>
          <a:bodyPr/>
          <a:lstStyle/>
          <a:p>
            <a:pPr eaLnBrk="1" hangingPunct="1">
              <a:defRPr/>
            </a:pPr>
            <a:r>
              <a:rPr lang="ru-RU" sz="2800"/>
              <a:t> А.Н. Голицын, М.М.Сперанский, Е.Ф. Канкрин — что объединяет эти имена:</a:t>
            </a:r>
            <a:br>
              <a:rPr lang="ru-RU" sz="2800"/>
            </a:br>
            <a:r>
              <a:rPr lang="ru-RU" sz="2800"/>
              <a:t>а) они участники восстания декабристов 1825 г.;</a:t>
            </a:r>
            <a:br>
              <a:rPr lang="ru-RU" sz="2800"/>
            </a:br>
            <a:r>
              <a:rPr lang="ru-RU" sz="2800"/>
              <a:t>б) они высшие сановники империи при Николае I;</a:t>
            </a:r>
            <a:br>
              <a:rPr lang="ru-RU" sz="2800"/>
            </a:br>
            <a:r>
              <a:rPr lang="ru-RU" sz="2800"/>
              <a:t>в) они офицеры, участвовавшие в подавлении Польского восстания в 1831 г.?</a:t>
            </a:r>
            <a:br>
              <a:rPr lang="ru-RU" sz="2800"/>
            </a:br>
            <a:endParaRPr lang="ru-RU" sz="28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ru-RU" sz="3600" i="1"/>
              <a:t>Решение.</a:t>
            </a:r>
          </a:p>
        </p:txBody>
      </p:sp>
      <p:sp>
        <p:nvSpPr>
          <p:cNvPr id="35843" name="Rectangle 3"/>
          <p:cNvSpPr>
            <a:spLocks noGrp="1" noChangeArrowheads="1"/>
          </p:cNvSpPr>
          <p:nvPr>
            <p:ph type="body" idx="1"/>
          </p:nvPr>
        </p:nvSpPr>
        <p:spPr/>
        <p:txBody>
          <a:bodyPr/>
          <a:lstStyle/>
          <a:p>
            <a:pPr eaLnBrk="1" hangingPunct="1">
              <a:defRPr/>
            </a:pPr>
            <a:r>
              <a:rPr lang="ru-RU" sz="2800"/>
              <a:t> М.М. Сперанский может ассоциироваться с конституционным проектом при Александре I, кодификацией законов в 1830-е гг., Е.Ф. Канкрин — с денежной реформой в те же годы, значит, они не могли быть участниками заговора 1825 г. (знание дат и хронологии, метод 4) или офицерами, участвующими в подавлении Польского восстания. Правильный ответ б).</a:t>
            </a:r>
          </a:p>
          <a:p>
            <a:pPr eaLnBrk="1" hangingPunct="1">
              <a:defRPr/>
            </a:pPr>
            <a:endParaRPr lang="ru-RU" sz="28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ru-RU" sz="4000" b="1"/>
              <a:t>8. Визуально-ассоциативный метод</a:t>
            </a:r>
          </a:p>
        </p:txBody>
      </p:sp>
      <p:sp>
        <p:nvSpPr>
          <p:cNvPr id="29699" name="Rectangle 3"/>
          <p:cNvSpPr>
            <a:spLocks noGrp="1" noChangeArrowheads="1"/>
          </p:cNvSpPr>
          <p:nvPr>
            <p:ph type="body" idx="1"/>
          </p:nvPr>
        </p:nvSpPr>
        <p:spPr/>
        <p:txBody>
          <a:bodyPr/>
          <a:lstStyle/>
          <a:p>
            <a:pPr eaLnBrk="1" hangingPunct="1">
              <a:defRPr/>
            </a:pPr>
            <a:endParaRPr lang="ru-RU"/>
          </a:p>
          <a:p>
            <a:pPr eaLnBrk="1" hangingPunct="1">
              <a:defRPr/>
            </a:pPr>
            <a:r>
              <a:rPr lang="ru-RU"/>
              <a:t>Опирается на зрительную память учащихся, задействует механизмы зрительной памяти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ru-RU" sz="3200" b="1" i="1"/>
              <a:t>Пример 1</a:t>
            </a:r>
          </a:p>
        </p:txBody>
      </p:sp>
      <p:sp>
        <p:nvSpPr>
          <p:cNvPr id="36867" name="Rectangle 3"/>
          <p:cNvSpPr>
            <a:spLocks noGrp="1" noChangeArrowheads="1"/>
          </p:cNvSpPr>
          <p:nvPr>
            <p:ph type="body" idx="1"/>
          </p:nvPr>
        </p:nvSpPr>
        <p:spPr/>
        <p:txBody>
          <a:bodyPr/>
          <a:lstStyle/>
          <a:p>
            <a:pPr eaLnBrk="1" hangingPunct="1">
              <a:defRPr/>
            </a:pPr>
            <a:r>
              <a:rPr lang="ru-RU"/>
              <a:t> В каком регионе Российской империи была сосредоточена основная часть промышленного производства:</a:t>
            </a:r>
            <a:br>
              <a:rPr lang="ru-RU"/>
            </a:br>
            <a:r>
              <a:rPr lang="ru-RU"/>
              <a:t>а) в центральной части России;</a:t>
            </a:r>
            <a:br>
              <a:rPr lang="ru-RU"/>
            </a:br>
            <a:r>
              <a:rPr lang="ru-RU"/>
              <a:t>б) в Прибалтийском регионе;</a:t>
            </a:r>
            <a:br>
              <a:rPr lang="ru-RU"/>
            </a:br>
            <a:r>
              <a:rPr lang="ru-RU"/>
              <a:t>в) в Белорусском регионе?</a:t>
            </a:r>
            <a:br>
              <a:rPr lang="ru-RU"/>
            </a:br>
            <a:endParaRPr lang="ru-RU"/>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ru-RU" sz="3200" i="1"/>
              <a:t>Решение.</a:t>
            </a:r>
          </a:p>
        </p:txBody>
      </p:sp>
      <p:sp>
        <p:nvSpPr>
          <p:cNvPr id="37891" name="Rectangle 3"/>
          <p:cNvSpPr>
            <a:spLocks noGrp="1" noChangeArrowheads="1"/>
          </p:cNvSpPr>
          <p:nvPr>
            <p:ph type="body" idx="1"/>
          </p:nvPr>
        </p:nvSpPr>
        <p:spPr/>
        <p:txBody>
          <a:bodyPr/>
          <a:lstStyle/>
          <a:p>
            <a:pPr eaLnBrk="1" hangingPunct="1">
              <a:defRPr/>
            </a:pPr>
            <a:r>
              <a:rPr lang="ru-RU" sz="2800" i="1"/>
              <a:t> </a:t>
            </a:r>
            <a:r>
              <a:rPr lang="ru-RU" sz="2800"/>
              <a:t>Если на уроках регулярно используются наглядные пособия и карты, то у учеников может запечатлеться в памяти следующая картинка: карта России (например, XIX в.) и в центре скопление значков, обозначающих развитие различных промышленных отраслей — текстильной, металлургической, машиностроительной, топливной и т.д. Правильный ответ а).</a:t>
            </a:r>
          </a:p>
          <a:p>
            <a:pPr eaLnBrk="1" hangingPunct="1">
              <a:defRPr/>
            </a:pPr>
            <a:endParaRPr lang="ru-RU"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ru-RU" sz="2800" i="1"/>
              <a:t>Решение (ход логического рассуждения</a:t>
            </a:r>
            <a:r>
              <a:rPr lang="ru-RU" sz="4000" i="1"/>
              <a:t>)</a:t>
            </a:r>
            <a:r>
              <a:rPr lang="ru-RU" sz="4000"/>
              <a:t/>
            </a:r>
            <a:br>
              <a:rPr lang="ru-RU" sz="4000"/>
            </a:br>
            <a:r>
              <a:rPr lang="ru-RU" sz="4000"/>
              <a:t/>
            </a:r>
            <a:br>
              <a:rPr lang="ru-RU" sz="4000"/>
            </a:br>
            <a:endParaRPr lang="ru-RU" sz="4000"/>
          </a:p>
        </p:txBody>
      </p:sp>
      <p:sp>
        <p:nvSpPr>
          <p:cNvPr id="5123" name="Rectangle 3"/>
          <p:cNvSpPr>
            <a:spLocks noGrp="1" noChangeArrowheads="1"/>
          </p:cNvSpPr>
          <p:nvPr>
            <p:ph type="body" idx="1"/>
          </p:nvPr>
        </p:nvSpPr>
        <p:spPr/>
        <p:txBody>
          <a:bodyPr/>
          <a:lstStyle/>
          <a:p>
            <a:pPr eaLnBrk="1" hangingPunct="1">
              <a:lnSpc>
                <a:spcPct val="80000"/>
              </a:lnSpc>
              <a:defRPr/>
            </a:pPr>
            <a:r>
              <a:rPr lang="ru-RU" sz="2400"/>
              <a:t>а) если министры были ответственны перед Государственным советом, то этим Государственный совет ограничивал бы власть императора (именно исполнительную власть), а мы знаем, что до начала XX в. в России был абсолютизм, т.е. император обладал всей полнотой власти. Не верно;</a:t>
            </a:r>
            <a:br>
              <a:rPr lang="ru-RU" sz="2400"/>
            </a:br>
            <a:r>
              <a:rPr lang="ru-RU" sz="2400"/>
              <a:t>б) избрание министров служащими министерства говорит об ограничении власти царя и наличии самоуправления в высших эшелонах исполнительной власти (где никогда не бывает самоуправления). Не верно;</a:t>
            </a:r>
            <a:br>
              <a:rPr lang="ru-RU" sz="2400"/>
            </a:br>
            <a:r>
              <a:rPr lang="ru-RU" sz="2400"/>
              <a:t>в) этот вариант отвечает духу абсолютной власти императора. Верно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ru-RU" sz="4000" b="1"/>
              <a:t>9. Интуитивный метод</a:t>
            </a:r>
          </a:p>
        </p:txBody>
      </p:sp>
      <p:sp>
        <p:nvSpPr>
          <p:cNvPr id="38915"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ru-RU" sz="2400" b="1" i="1"/>
          </a:p>
          <a:p>
            <a:pPr eaLnBrk="1" hangingPunct="1">
              <a:lnSpc>
                <a:spcPct val="90000"/>
              </a:lnSpc>
              <a:defRPr/>
            </a:pPr>
            <a:r>
              <a:rPr lang="ru-RU" sz="2400"/>
              <a:t>Этот метод применяется, когда учащиеся еще не освоили другие методы или они неприменимы вследствие недостаточного знания теоретического материала, дат, понятий. Однако этот метод требует непосредственного контроля, так как опирается на психические способности учеников. Интуиция — чувство на грани сознательного и подсознательного, поэтому применить к интуиции какой-либо механизм невозможно.</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ru-RU" sz="4000" b="1"/>
              <a:t>10. Комбинированный метод</a:t>
            </a:r>
            <a:r>
              <a:rPr lang="ru-RU" sz="4000" b="1" i="1"/>
              <a:t/>
            </a:r>
            <a:br>
              <a:rPr lang="ru-RU" sz="4000" b="1" i="1"/>
            </a:br>
            <a:endParaRPr lang="ru-RU" sz="4000" b="1" i="1"/>
          </a:p>
        </p:txBody>
      </p:sp>
      <p:sp>
        <p:nvSpPr>
          <p:cNvPr id="39939" name="Rectangle 3"/>
          <p:cNvSpPr>
            <a:spLocks noGrp="1" noChangeArrowheads="1"/>
          </p:cNvSpPr>
          <p:nvPr>
            <p:ph type="body" idx="1"/>
          </p:nvPr>
        </p:nvSpPr>
        <p:spPr/>
        <p:txBody>
          <a:bodyPr/>
          <a:lstStyle/>
          <a:p>
            <a:pPr eaLnBrk="1" hangingPunct="1">
              <a:defRPr/>
            </a:pPr>
            <a:r>
              <a:rPr lang="ru-RU"/>
              <a:t>Предполагается использование одновременно нескольких методов для нахождения правильного ответа.</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ru-RU" sz="3200" b="1" i="1"/>
              <a:t>Пример 1</a:t>
            </a:r>
            <a:r>
              <a:rPr lang="ru-RU" sz="3200"/>
              <a:t>.</a:t>
            </a:r>
          </a:p>
        </p:txBody>
      </p:sp>
      <p:sp>
        <p:nvSpPr>
          <p:cNvPr id="40963" name="Rectangle 3"/>
          <p:cNvSpPr>
            <a:spLocks noGrp="1" noChangeArrowheads="1"/>
          </p:cNvSpPr>
          <p:nvPr>
            <p:ph type="body" idx="1"/>
          </p:nvPr>
        </p:nvSpPr>
        <p:spPr/>
        <p:txBody>
          <a:bodyPr/>
          <a:lstStyle/>
          <a:p>
            <a:pPr eaLnBrk="1" hangingPunct="1">
              <a:defRPr/>
            </a:pPr>
            <a:r>
              <a:rPr lang="ru-RU"/>
              <a:t> Когда началось восстание декабристов:</a:t>
            </a:r>
            <a:br>
              <a:rPr lang="ru-RU"/>
            </a:br>
            <a:r>
              <a:rPr lang="ru-RU"/>
              <a:t>а) 14 декабря 1825 г.;</a:t>
            </a:r>
            <a:br>
              <a:rPr lang="ru-RU"/>
            </a:br>
            <a:r>
              <a:rPr lang="ru-RU"/>
              <a:t>б) 29 декабря 1825 г.;</a:t>
            </a:r>
            <a:br>
              <a:rPr lang="ru-RU"/>
            </a:br>
            <a:r>
              <a:rPr lang="ru-RU"/>
              <a:t>в) 6 марта 1826 г.?</a:t>
            </a:r>
            <a:br>
              <a:rPr lang="ru-RU"/>
            </a:br>
            <a:endParaRPr lang="ru-RU"/>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ru-RU" sz="3200" i="1"/>
              <a:t>Решение.</a:t>
            </a:r>
          </a:p>
        </p:txBody>
      </p:sp>
      <p:sp>
        <p:nvSpPr>
          <p:cNvPr id="41987" name="Rectangle 3"/>
          <p:cNvSpPr>
            <a:spLocks noGrp="1" noChangeArrowheads="1"/>
          </p:cNvSpPr>
          <p:nvPr>
            <p:ph type="body" idx="1"/>
          </p:nvPr>
        </p:nvSpPr>
        <p:spPr/>
        <p:txBody>
          <a:bodyPr/>
          <a:lstStyle/>
          <a:p>
            <a:pPr eaLnBrk="1" hangingPunct="1">
              <a:lnSpc>
                <a:spcPct val="90000"/>
              </a:lnSpc>
              <a:defRPr/>
            </a:pPr>
            <a:r>
              <a:rPr lang="ru-RU"/>
              <a:t>Можно использовать метод ключевого слова, это слово </a:t>
            </a:r>
            <a:r>
              <a:rPr lang="ru-RU" i="1"/>
              <a:t>декабристы</a:t>
            </a:r>
            <a:r>
              <a:rPr lang="ru-RU"/>
              <a:t>, значит, событие произошло в декабре, следовательно, подходят варианты а) и б). Далее можно использовать метод знания дат — когда конкретно произошло восстание декабристов: 14 или 29 декабря. Здесь часто используется интуитивный метод.</a:t>
            </a:r>
          </a:p>
          <a:p>
            <a:pPr eaLnBrk="1" hangingPunct="1">
              <a:lnSpc>
                <a:spcPct val="90000"/>
              </a:lnSpc>
              <a:defRPr/>
            </a:pPr>
            <a:endParaRPr lang="ru-RU"/>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ru-RU" sz="3200" b="1" i="1"/>
              <a:t>Пример 2</a:t>
            </a:r>
            <a:r>
              <a:rPr lang="ru-RU" sz="3200" i="1"/>
              <a:t>.</a:t>
            </a:r>
          </a:p>
        </p:txBody>
      </p:sp>
      <p:sp>
        <p:nvSpPr>
          <p:cNvPr id="43011" name="Rectangle 3"/>
          <p:cNvSpPr>
            <a:spLocks noGrp="1" noChangeArrowheads="1"/>
          </p:cNvSpPr>
          <p:nvPr>
            <p:ph type="body" idx="1"/>
          </p:nvPr>
        </p:nvSpPr>
        <p:spPr/>
        <p:txBody>
          <a:bodyPr/>
          <a:lstStyle/>
          <a:p>
            <a:pPr eaLnBrk="1" hangingPunct="1">
              <a:defRPr/>
            </a:pPr>
            <a:r>
              <a:rPr lang="ru-RU" i="1"/>
              <a:t> Кто осуществил кодификацию русского законодате</a:t>
            </a:r>
            <a:r>
              <a:rPr lang="ru-RU"/>
              <a:t>льства в 1830-е гг.:</a:t>
            </a:r>
            <a:br>
              <a:rPr lang="ru-RU"/>
            </a:br>
            <a:r>
              <a:rPr lang="ru-RU"/>
              <a:t>а) М.М. Сперанский;</a:t>
            </a:r>
            <a:br>
              <a:rPr lang="ru-RU"/>
            </a:br>
            <a:r>
              <a:rPr lang="ru-RU"/>
              <a:t>б) В.П. Кочубей;</a:t>
            </a:r>
            <a:br>
              <a:rPr lang="ru-RU"/>
            </a:br>
            <a:r>
              <a:rPr lang="ru-RU"/>
              <a:t>в) А.Х. Бенкендорф?</a:t>
            </a:r>
            <a:br>
              <a:rPr lang="ru-RU"/>
            </a:br>
            <a:endParaRPr lang="ru-RU"/>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ru-RU" sz="3200" i="1"/>
              <a:t>Решение.</a:t>
            </a:r>
          </a:p>
        </p:txBody>
      </p:sp>
      <p:sp>
        <p:nvSpPr>
          <p:cNvPr id="44035" name="Rectangle 3"/>
          <p:cNvSpPr>
            <a:spLocks noGrp="1" noChangeArrowheads="1"/>
          </p:cNvSpPr>
          <p:nvPr>
            <p:ph type="body" idx="1"/>
          </p:nvPr>
        </p:nvSpPr>
        <p:spPr/>
        <p:txBody>
          <a:bodyPr/>
          <a:lstStyle/>
          <a:p>
            <a:pPr eaLnBrk="1" hangingPunct="1">
              <a:lnSpc>
                <a:spcPct val="90000"/>
              </a:lnSpc>
              <a:defRPr/>
            </a:pPr>
            <a:r>
              <a:rPr lang="ru-RU" sz="2400"/>
              <a:t>Метод ключевого слова — это слово </a:t>
            </a:r>
            <a:r>
              <a:rPr lang="ru-RU" sz="2400" i="1"/>
              <a:t>кодификация</a:t>
            </a:r>
            <a:r>
              <a:rPr lang="ru-RU" sz="2400"/>
              <a:t>, т.е. систематизация нормативно-правовых актов. Метод, использующий теоретические знания, и метод исключения заведомо неверных ответов: вариант в) — неправильный ответ, так как А.Х.Бенкендорф возглавлял III отделение. В.П. Кочубей был членом </a:t>
            </a:r>
            <a:r>
              <a:rPr lang="ru-RU" sz="2400" i="1"/>
              <a:t>Негласного комитета</a:t>
            </a:r>
            <a:r>
              <a:rPr lang="ru-RU" sz="2400"/>
              <a:t> еще при Александре I. М.М. Сперанский разрабатывал проект конституции, т.е. занимался правотворческой деятельностью, значит, скорее всего, именно он в 1830-е гг. занимался кодификацией законов. Правильный ответ а).</a:t>
            </a:r>
          </a:p>
          <a:p>
            <a:pPr eaLnBrk="1" hangingPunct="1">
              <a:lnSpc>
                <a:spcPct val="90000"/>
              </a:lnSpc>
              <a:defRPr/>
            </a:pPr>
            <a:endParaRPr lang="ru-RU"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ru-RU" sz="3200" b="1" i="1"/>
              <a:t>Пример 2</a:t>
            </a:r>
            <a:r>
              <a:rPr lang="ru-RU" sz="3200" i="1"/>
              <a:t> </a:t>
            </a:r>
            <a:r>
              <a:rPr lang="ru-RU" sz="3200"/>
              <a:t>.</a:t>
            </a:r>
            <a:endParaRPr lang="ru-RU"/>
          </a:p>
        </p:txBody>
      </p:sp>
      <p:sp>
        <p:nvSpPr>
          <p:cNvPr id="6147" name="Rectangle 3"/>
          <p:cNvSpPr>
            <a:spLocks noGrp="1" noChangeArrowheads="1"/>
          </p:cNvSpPr>
          <p:nvPr>
            <p:ph type="body" idx="1"/>
          </p:nvPr>
        </p:nvSpPr>
        <p:spPr/>
        <p:txBody>
          <a:bodyPr/>
          <a:lstStyle/>
          <a:p>
            <a:pPr eaLnBrk="1" hangingPunct="1">
              <a:lnSpc>
                <a:spcPct val="90000"/>
              </a:lnSpc>
              <a:defRPr/>
            </a:pPr>
            <a:r>
              <a:rPr lang="ru-RU"/>
              <a:t>Какие статьи Парижского трактата 1856 г. в наибольшей степени подрывали национальные интересы России а) нейтрализация Черного моря;</a:t>
            </a:r>
            <a:br>
              <a:rPr lang="ru-RU"/>
            </a:br>
            <a:r>
              <a:rPr lang="ru-RU"/>
              <a:t>б) потеря части Бессарабии;</a:t>
            </a:r>
            <a:br>
              <a:rPr lang="ru-RU"/>
            </a:br>
            <a:r>
              <a:rPr lang="ru-RU"/>
              <a:t>в) лишение права покровительствовать дунайским княжествам?</a:t>
            </a:r>
            <a:br>
              <a:rPr lang="ru-RU"/>
            </a:br>
            <a:r>
              <a:rPr lang="ru-RU"/>
              <a:t/>
            </a:r>
            <a:br>
              <a:rPr lang="ru-RU"/>
            </a:b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ru-RU" sz="3200" i="1"/>
              <a:t>Решение (ход логического рассуждения</a:t>
            </a:r>
            <a:r>
              <a:rPr lang="ru-RU" i="1"/>
              <a:t>)</a:t>
            </a:r>
          </a:p>
        </p:txBody>
      </p:sp>
      <p:sp>
        <p:nvSpPr>
          <p:cNvPr id="7171" name="Rectangle 3"/>
          <p:cNvSpPr>
            <a:spLocks noGrp="1" noChangeArrowheads="1"/>
          </p:cNvSpPr>
          <p:nvPr>
            <p:ph type="body" idx="1"/>
          </p:nvPr>
        </p:nvSpPr>
        <p:spPr/>
        <p:txBody>
          <a:bodyPr/>
          <a:lstStyle/>
          <a:p>
            <a:pPr eaLnBrk="1" hangingPunct="1">
              <a:lnSpc>
                <a:spcPct val="80000"/>
              </a:lnSpc>
              <a:defRPr/>
            </a:pPr>
            <a:r>
              <a:rPr lang="ru-RU" sz="1800" b="1"/>
              <a:t>Здесь важен анализ этих статей относительно перспективы развития России:</a:t>
            </a:r>
            <a:br>
              <a:rPr lang="ru-RU" sz="1800" b="1"/>
            </a:br>
            <a:r>
              <a:rPr lang="ru-RU" sz="1800" b="1"/>
              <a:t>а) нейтрализация Черного моря больно ударяет по экономическим интересам России — потерян самый выгодный торговый путь; по политическим интересам России — она больше не может контролировать черноморский регион; по престижу России.</a:t>
            </a:r>
            <a:br>
              <a:rPr lang="ru-RU" sz="1800" b="1"/>
            </a:br>
            <a:r>
              <a:rPr lang="ru-RU" sz="1800" b="1"/>
              <a:t>б) потеря части Бессарабии — несомненно, территориальный конфуз, но, с другой стороны, это не этническая родина восточных славян, не исконно русские земли, там проживают молдаване, цыгане и другие народности. Это, однако, создает определенные трудности в управлении — опасность национальных и социальных конфликтов;</a:t>
            </a:r>
            <a:br>
              <a:rPr lang="ru-RU" sz="1800" b="1"/>
            </a:br>
            <a:r>
              <a:rPr lang="ru-RU" sz="1800" b="1"/>
              <a:t>в) если Россия лишится права покровительствовать дунайским княжествам, то в финансовом, военном, политическом отношении Россия не пострадает и почти ничего не теряет, максимальная потеря — со стороны самих княжеств — уважения, разочарование в поддержке России.</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ru-RU" sz="4000" b="1"/>
              <a:t>2. Метод ключевого слова</a:t>
            </a:r>
            <a:r>
              <a:rPr lang="ru-RU" sz="3200" b="1" i="1"/>
              <a:t/>
            </a:r>
            <a:br>
              <a:rPr lang="ru-RU" sz="3200" b="1" i="1"/>
            </a:br>
            <a:endParaRPr lang="ru-RU" sz="3200" b="1"/>
          </a:p>
        </p:txBody>
      </p:sp>
      <p:sp>
        <p:nvSpPr>
          <p:cNvPr id="8195" name="Rectangle 3"/>
          <p:cNvSpPr>
            <a:spLocks noGrp="1" noChangeArrowheads="1"/>
          </p:cNvSpPr>
          <p:nvPr>
            <p:ph type="body" idx="1"/>
          </p:nvPr>
        </p:nvSpPr>
        <p:spPr>
          <a:xfrm>
            <a:off x="395288" y="1916113"/>
            <a:ext cx="8229600" cy="4525962"/>
          </a:xfrm>
        </p:spPr>
        <p:txBody>
          <a:bodyPr/>
          <a:lstStyle/>
          <a:p>
            <a:pPr eaLnBrk="1" hangingPunct="1">
              <a:defRPr/>
            </a:pPr>
            <a:r>
              <a:rPr lang="ru-RU" sz="2800" b="1"/>
              <a:t>Выявляется ключевое слово, от которого зависит правильный выбор ответа (ответов).</a:t>
            </a:r>
            <a:r>
              <a:rPr lang="ru-RU" sz="2800" b="1" i="1"/>
              <a:t> </a:t>
            </a:r>
            <a:r>
              <a:rPr lang="ru-RU" sz="2800"/>
              <a:t/>
            </a:r>
            <a:br>
              <a:rPr lang="ru-RU" sz="2800"/>
            </a:br>
            <a:endParaRPr lang="ru-RU"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ru-RU" sz="3200" b="1" i="1"/>
              <a:t>Пример 1</a:t>
            </a:r>
            <a:r>
              <a:rPr lang="ru-RU" sz="3200"/>
              <a:t>.</a:t>
            </a:r>
          </a:p>
        </p:txBody>
      </p:sp>
      <p:sp>
        <p:nvSpPr>
          <p:cNvPr id="47107" name="Rectangle 3"/>
          <p:cNvSpPr>
            <a:spLocks noGrp="1" noChangeArrowheads="1"/>
          </p:cNvSpPr>
          <p:nvPr>
            <p:ph type="body" idx="1"/>
          </p:nvPr>
        </p:nvSpPr>
        <p:spPr/>
        <p:txBody>
          <a:bodyPr/>
          <a:lstStyle/>
          <a:p>
            <a:pPr eaLnBrk="1" hangingPunct="1">
              <a:defRPr/>
            </a:pPr>
            <a:r>
              <a:rPr lang="ru-RU"/>
              <a:t> Какая категория населения относилась к полупривилегированному сословию:</a:t>
            </a:r>
            <a:br>
              <a:rPr lang="ru-RU"/>
            </a:br>
            <a:r>
              <a:rPr lang="ru-RU"/>
              <a:t>а) мещане;</a:t>
            </a:r>
            <a:br>
              <a:rPr lang="ru-RU"/>
            </a:br>
            <a:r>
              <a:rPr lang="ru-RU"/>
              <a:t>б) казаки;</a:t>
            </a:r>
            <a:br>
              <a:rPr lang="ru-RU"/>
            </a:br>
            <a:r>
              <a:rPr lang="ru-RU"/>
              <a:t>в) дворяне?</a:t>
            </a:r>
            <a:br>
              <a:rPr lang="ru-RU"/>
            </a:b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ru-RU" i="1"/>
              <a:t>Решение.</a:t>
            </a:r>
          </a:p>
        </p:txBody>
      </p:sp>
      <p:sp>
        <p:nvSpPr>
          <p:cNvPr id="9219" name="Rectangle 3"/>
          <p:cNvSpPr>
            <a:spLocks noGrp="1" noChangeArrowheads="1"/>
          </p:cNvSpPr>
          <p:nvPr>
            <p:ph type="body" idx="1"/>
          </p:nvPr>
        </p:nvSpPr>
        <p:spPr/>
        <p:txBody>
          <a:bodyPr/>
          <a:lstStyle/>
          <a:p>
            <a:pPr eaLnBrk="1" hangingPunct="1">
              <a:lnSpc>
                <a:spcPct val="80000"/>
              </a:lnSpc>
              <a:defRPr/>
            </a:pPr>
            <a:r>
              <a:rPr lang="ru-RU" sz="2000" i="1"/>
              <a:t> </a:t>
            </a:r>
            <a:r>
              <a:rPr lang="ru-RU" sz="2000"/>
              <a:t>Ключевое слово здесь </a:t>
            </a:r>
            <a:r>
              <a:rPr lang="ru-RU" sz="2000" i="1"/>
              <a:t>полупривилегированный</a:t>
            </a:r>
            <a:r>
              <a:rPr lang="ru-RU" sz="2000"/>
              <a:t>. Необходимо определить, что это такое. Это значит имеющий льготы, преимущества перед другими сословиями, занимающий наиболее выгодное положение на социальной лестнице; можно рассмотреть, в чем конкретно выражены эти привилегии (освобождение от налогов).</a:t>
            </a:r>
            <a:br>
              <a:rPr lang="ru-RU" sz="2000"/>
            </a:br>
            <a:r>
              <a:rPr lang="ru-RU" sz="2000"/>
              <a:t>а) мещане — городские жители, которые платят подати и несут воинскую повинность, т.е. не имеют льгот;</a:t>
            </a:r>
            <a:br>
              <a:rPr lang="ru-RU" sz="2000"/>
            </a:br>
            <a:r>
              <a:rPr lang="ru-RU" sz="2000"/>
              <a:t>б) казаки несут пограничную службу и вследствие особенно опасного места проживания и особенного характера службы освобождены от податной повинности;</a:t>
            </a:r>
            <a:br>
              <a:rPr lang="ru-RU" sz="2000"/>
            </a:br>
            <a:r>
              <a:rPr lang="ru-RU" sz="2000"/>
              <a:t>в) дворяне — как опора трона и самодержавия — освобождены от всех повинностей в пользу государства, в частности от воинской и податной повинностей.</a:t>
            </a:r>
            <a:br>
              <a:rPr lang="ru-RU" sz="2000"/>
            </a:br>
            <a:r>
              <a:rPr lang="ru-RU" sz="2000"/>
              <a:t>Из этого вытекает, что полупривилегированное положение (льготы наполовину) имеют казаки.</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кстура">
  <a:themeElements>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fontScheme name="Тексту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102</TotalTime>
  <Words>1613</Words>
  <Application>Microsoft Office PowerPoint</Application>
  <PresentationFormat>Экран (4:3)</PresentationFormat>
  <Paragraphs>96</Paragraphs>
  <Slides>45</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45</vt:i4>
      </vt:variant>
    </vt:vector>
  </HeadingPairs>
  <TitlesOfParts>
    <vt:vector size="50" baseType="lpstr">
      <vt:lpstr>Tahoma</vt:lpstr>
      <vt:lpstr>Arial</vt:lpstr>
      <vt:lpstr>Wingdings</vt:lpstr>
      <vt:lpstr>Calibri</vt:lpstr>
      <vt:lpstr>Текстура</vt:lpstr>
      <vt:lpstr>Когда сомневаешься в ответе... </vt:lpstr>
      <vt:lpstr>1. Логический метод </vt:lpstr>
      <vt:lpstr>Пример 1</vt:lpstr>
      <vt:lpstr>Решение (ход логического рассуждения)  </vt:lpstr>
      <vt:lpstr>Пример 2 .</vt:lpstr>
      <vt:lpstr>Решение (ход логического рассуждения)</vt:lpstr>
      <vt:lpstr>2. Метод ключевого слова </vt:lpstr>
      <vt:lpstr>Пример 1.</vt:lpstr>
      <vt:lpstr>Решение.</vt:lpstr>
      <vt:lpstr>Пример 2. </vt:lpstr>
      <vt:lpstr>Решение. </vt:lpstr>
      <vt:lpstr>3. Оперирование теоретическим материалом </vt:lpstr>
      <vt:lpstr>Пример 1</vt:lpstr>
      <vt:lpstr>Решение..</vt:lpstr>
      <vt:lpstr>4. Использование знания дат и хронологии .</vt:lpstr>
      <vt:lpstr>Пример 1</vt:lpstr>
      <vt:lpstr>Решение. </vt:lpstr>
      <vt:lpstr>Пример 2.</vt:lpstr>
      <vt:lpstr>Пример 3</vt:lpstr>
      <vt:lpstr>Решение.</vt:lpstr>
      <vt:lpstr>Решение.</vt:lpstr>
      <vt:lpstr>5. Метод исключения заведомо неверных ответов</vt:lpstr>
      <vt:lpstr>Пример 1</vt:lpstr>
      <vt:lpstr>Решение.</vt:lpstr>
      <vt:lpstr>Пример 2</vt:lpstr>
      <vt:lpstr>Решение.</vt:lpstr>
      <vt:lpstr>Пример 3</vt:lpstr>
      <vt:lpstr>Решение.</vt:lpstr>
      <vt:lpstr>6. Понятийный метод</vt:lpstr>
      <vt:lpstr>Пример 1</vt:lpstr>
      <vt:lpstr>Решение.</vt:lpstr>
      <vt:lpstr>Пример 2.</vt:lpstr>
      <vt:lpstr>Решение.</vt:lpstr>
      <vt:lpstr>7. Ассоциативный метод </vt:lpstr>
      <vt:lpstr>Пример 1.</vt:lpstr>
      <vt:lpstr>Решение.</vt:lpstr>
      <vt:lpstr>8. Визуально-ассоциативный метод</vt:lpstr>
      <vt:lpstr>Пример 1</vt:lpstr>
      <vt:lpstr>Решение.</vt:lpstr>
      <vt:lpstr>9. Интуитивный метод</vt:lpstr>
      <vt:lpstr>10. Комбинированный метод </vt:lpstr>
      <vt:lpstr>Пример 1.</vt:lpstr>
      <vt:lpstr>Решение.</vt:lpstr>
      <vt:lpstr>Пример 2.</vt:lpstr>
      <vt:lpstr>Решение.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Когда сомневаешься в ответе... Методы «угадывания» при выполнении тестовых заданий по истории</dc:title>
  <dc:creator>Admin</dc:creator>
  <cp:lastModifiedBy>1</cp:lastModifiedBy>
  <cp:revision>5</cp:revision>
  <dcterms:created xsi:type="dcterms:W3CDTF">2010-03-24T20:51:48Z</dcterms:created>
  <dcterms:modified xsi:type="dcterms:W3CDTF">2014-02-04T18:42:07Z</dcterms:modified>
</cp:coreProperties>
</file>