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3" r:id="rId3"/>
    <p:sldId id="257" r:id="rId4"/>
    <p:sldId id="258" r:id="rId5"/>
    <p:sldId id="260" r:id="rId6"/>
    <p:sldId id="261" r:id="rId7"/>
    <p:sldId id="264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49B50-1625-4C43-BEB3-FEC536CBEAE9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FCB0E-CCED-4808-8981-9EAF1BCAB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rizontal Scroll 7"/>
          <p:cNvSpPr/>
          <p:nvPr userDrawn="1"/>
        </p:nvSpPr>
        <p:spPr>
          <a:xfrm>
            <a:off x="457200" y="762000"/>
            <a:ext cx="8229600" cy="2590800"/>
          </a:xfrm>
          <a:prstGeom prst="horizontalScroll">
            <a:avLst/>
          </a:prstGeom>
          <a:gradFill>
            <a:gsLst>
              <a:gs pos="0">
                <a:srgbClr val="99FF33">
                  <a:alpha val="26000"/>
                </a:srgbClr>
              </a:gs>
              <a:gs pos="50000">
                <a:schemeClr val="bg1">
                  <a:alpha val="25000"/>
                </a:schemeClr>
              </a:gs>
              <a:gs pos="100000">
                <a:schemeClr val="tx2">
                  <a:lumMod val="60000"/>
                  <a:lumOff val="40000"/>
                  <a:alpha val="31000"/>
                </a:schemeClr>
              </a:gs>
            </a:gsLst>
            <a:lin ang="5400000" scaled="0"/>
          </a:gradFill>
          <a:ln>
            <a:gradFill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848600" cy="1981200"/>
          </a:xfrm>
        </p:spPr>
        <p:txBody>
          <a:bodyPr>
            <a:noAutofit/>
          </a:bodyPr>
          <a:lstStyle>
            <a:lvl1pPr>
              <a:defRPr sz="5400">
                <a:latin typeface="Segoe U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81000" y="1600200"/>
            <a:ext cx="8382000" cy="449580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  <a:ln>
            <a:gradFill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381000" y="228600"/>
            <a:ext cx="8382000" cy="1219200"/>
          </a:xfrm>
          <a:prstGeom prst="round2DiagRect">
            <a:avLst/>
          </a:prstGeom>
          <a:gradFill>
            <a:gsLst>
              <a:gs pos="0">
                <a:srgbClr val="99FF33">
                  <a:alpha val="26000"/>
                </a:srgbClr>
              </a:gs>
              <a:gs pos="50000">
                <a:schemeClr val="bg1">
                  <a:alpha val="25000"/>
                </a:schemeClr>
              </a:gs>
              <a:gs pos="100000">
                <a:schemeClr val="tx2">
                  <a:lumMod val="60000"/>
                  <a:lumOff val="40000"/>
                  <a:alpha val="31000"/>
                </a:schemeClr>
              </a:gs>
            </a:gsLst>
            <a:lin ang="5400000" scaled="0"/>
          </a:gradFill>
          <a:ln>
            <a:gradFill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228600" y="228600"/>
            <a:ext cx="6705600" cy="5029200"/>
          </a:xfrm>
          <a:prstGeom prst="frame">
            <a:avLst/>
          </a:prstGeom>
          <a:ln>
            <a:gradFill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5486400" cy="566738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38199"/>
            <a:ext cx="5486400" cy="3810001"/>
          </a:xfrm>
          <a:gradFill>
            <a:gsLst>
              <a:gs pos="0">
                <a:srgbClr val="99FF33">
                  <a:alpha val="23000"/>
                </a:srgbClr>
              </a:gs>
              <a:gs pos="50000">
                <a:schemeClr val="bg1">
                  <a:alpha val="17000"/>
                </a:schemeClr>
              </a:gs>
              <a:gs pos="100000">
                <a:schemeClr val="tx2">
                  <a:lumMod val="75000"/>
                  <a:alpha val="59000"/>
                </a:schemeClr>
              </a:gs>
            </a:gsLst>
            <a:lin ang="5400000" scaled="0"/>
          </a:gra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4200" y="381000"/>
            <a:ext cx="2209800" cy="464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CA28D-2C6C-406E-9C6A-7FA711C763BE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1" descr="B_B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200" y="5638800"/>
            <a:ext cx="1524000" cy="1143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7" presetClass="entr" presetSubtype="0" fill="hold" nodeType="click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99FF3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000108"/>
            <a:ext cx="8858280" cy="2071678"/>
          </a:xfrm>
        </p:spPr>
        <p:txBody>
          <a:bodyPr/>
          <a:lstStyle/>
          <a:p>
            <a:r>
              <a:rPr lang="ru-RU" sz="4000" b="1" smtClean="0"/>
              <a:t>«</a:t>
            </a:r>
            <a:r>
              <a:rPr lang="ru-RU" sz="4000" b="1" dirty="0" smtClean="0"/>
              <a:t>Безопасный Интернет»</a:t>
            </a:r>
            <a:endParaRPr lang="en-US" sz="4000" b="1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0430" y="4572008"/>
            <a:ext cx="5429288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Автор: </a:t>
            </a:r>
          </a:p>
          <a:p>
            <a:pPr algn="l"/>
            <a:r>
              <a:rPr lang="ru-RU" dirty="0" err="1" smtClean="0"/>
              <a:t>Пицык</a:t>
            </a:r>
            <a:r>
              <a:rPr lang="ru-RU" dirty="0" smtClean="0"/>
              <a:t> Наталья Николаевна, учитель информатики МОУ ООШ № 122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3000372"/>
            <a:ext cx="81439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Использование Интернета дома и в образовательных учреждениях позволяет повысить эффективность обучения, а так же получать свежие новости в интересующей области не только родителям и педагогам, но и учащимся, в том числе школьникам.</a:t>
            </a:r>
            <a:endParaRPr lang="ru-RU" sz="2400" b="1" dirty="0">
              <a:solidFill>
                <a:srgbClr val="99FF33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214422"/>
            <a:ext cx="70009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В настоящее время Интернет стал неотъемлемой частью повседневной жизни, бизнеса, политики, науки и образования. </a:t>
            </a:r>
            <a:endParaRPr lang="ru-RU" sz="2400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Интернет – это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001056" cy="418625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ru-RU" sz="2400" b="1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обширная информационная система, которая стала наиболее важным изобретением в истории человечества;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всемирная электронная сеть информации, которая соединяет всех владельцев компьютеров, подключенных к этой сети;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информация со всего мира (словари, энциклопедии, газеты, произведения писателей, музыку, фильмы, программы).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6162692" cy="56673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Что такое Интернет? 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572264" y="714356"/>
            <a:ext cx="2571736" cy="43148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Интернет :</a:t>
            </a:r>
          </a:p>
          <a:p>
            <a:endParaRPr lang="ru-RU" sz="2400" b="1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Всемирный, быстрый;</a:t>
            </a:r>
          </a:p>
          <a:p>
            <a:endParaRPr lang="ru-RU" sz="2400" b="1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Найдёт, поможет, подскажет;</a:t>
            </a:r>
          </a:p>
          <a:p>
            <a:endParaRPr lang="ru-RU" sz="2400" b="1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Дружелюбное, безопасное общение;</a:t>
            </a:r>
          </a:p>
          <a:p>
            <a:endParaRPr lang="ru-RU" sz="2400" b="1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Всемирная паутина.</a:t>
            </a:r>
            <a:endParaRPr lang="ru-RU" sz="2400" b="1" dirty="0">
              <a:solidFill>
                <a:srgbClr val="99FF33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http://www.vsluh.ru/system/post_images/original/233/233225/%D0%B8%D0%BD%D1%82%D0%B5%D1%80%D0%BD%D0%B5%D1%82.loveradio.ru.jpg?131297399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4466" b="1446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Опасности в Интернете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 Виртуальное пространство полно опасностей: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FontTx/>
              <a:buChar char="-"/>
            </a:pPr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угрозы,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FontTx/>
              <a:buChar char="-"/>
            </a:pPr>
            <a:r>
              <a:rPr lang="ru-RU" sz="2400" b="1" dirty="0" err="1" smtClean="0">
                <a:solidFill>
                  <a:srgbClr val="99FF33"/>
                </a:solidFill>
                <a:latin typeface="Bookman Old Style" pitchFamily="18" charset="0"/>
              </a:rPr>
              <a:t>киберзависимость</a:t>
            </a:r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,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FontTx/>
              <a:buChar char="-"/>
            </a:pPr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вымогательство,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FontTx/>
              <a:buChar char="-"/>
            </a:pPr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неэтичное и агрессивное поведение;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FontTx/>
              <a:buChar char="-"/>
            </a:pPr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вредоносные программы.</a:t>
            </a:r>
            <a:endParaRPr lang="ru-RU" sz="2400" b="1" dirty="0">
              <a:solidFill>
                <a:srgbClr val="99FF33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Правила безопасного поведения в Интернете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Нежелательно размещать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персональную информацию в Интернете;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На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e - mail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могут приходить нежелательные письма – «СПАМ».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Не отвечайте на них!!!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Не открывайте файлы, которые прислали неизвестные Вам люди</a:t>
            </a:r>
            <a:r>
              <a:rPr lang="ru-RU" sz="2400" b="1" dirty="0" smtClean="0">
                <a:solidFill>
                  <a:srgbClr val="99FF33"/>
                </a:solidFill>
                <a:latin typeface="Bookman Old Style" pitchFamily="18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99FF33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нет телефон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1714488"/>
            <a:ext cx="1150243" cy="1142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электронный спа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3071810"/>
            <a:ext cx="1756995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агрессивное содержание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4643446"/>
            <a:ext cx="20193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Правила безопасного поведения в Интернете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Не добавляйте незнакомых людей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в «друзья» в социальных сетях,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ICQ, MSN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messenger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и т.п.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Используйте для паролей трудно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запоминаемый набор цифр и букв.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  <a:latin typeface="Bookman Old Style" pitchFamily="18" charset="0"/>
              </a:rPr>
              <a:t>Используйте на компьютерах лицензионное программное обеспечение, антивирусные программы и своевременное обновляйте их.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99FF33"/>
              </a:solidFill>
              <a:latin typeface="Bookman Old Style" pitchFamily="18" charset="0"/>
            </a:endParaRPr>
          </a:p>
        </p:txBody>
      </p:sp>
      <p:pic>
        <p:nvPicPr>
          <p:cNvPr id="7" name="Рисунок 6" descr="зло за компьютер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1285860"/>
            <a:ext cx="1815217" cy="1867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набор символо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83526">
            <a:off x="5847081" y="3215343"/>
            <a:ext cx="2697694" cy="17931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6" descr="C:\Documents and Settings\Владелец\Мои документы\Мои рисунки\для компьютеров\Kaspersky Antiviru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214950"/>
            <a:ext cx="1295400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man Old Style" pitchFamily="18" charset="0"/>
              </a:rPr>
              <a:t>Список использованной литературы и </a:t>
            </a:r>
            <a:r>
              <a:rPr lang="ru-RU" dirty="0" err="1" smtClean="0">
                <a:latin typeface="Bookman Old Style" pitchFamily="18" charset="0"/>
              </a:rPr>
              <a:t>интернет-ресурсов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857364"/>
            <a:ext cx="89297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99FF33"/>
                </a:solidFill>
                <a:latin typeface="Bookman Old Style" pitchFamily="18" charset="0"/>
              </a:rPr>
              <a:t>Безопасный Интернет для детей:  </a:t>
            </a:r>
            <a:r>
              <a:rPr lang="en-US" sz="2400" dirty="0" smtClean="0">
                <a:solidFill>
                  <a:srgbClr val="99FF33"/>
                </a:solidFill>
                <a:latin typeface="Bookman Old Style" pitchFamily="18" charset="0"/>
              </a:rPr>
              <a:t>http://www.wiki.vladimir.i-edu.ru/</a:t>
            </a:r>
            <a:endParaRPr lang="ru-RU" sz="2400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endParaRPr lang="ru-RU" sz="2400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r>
              <a:rPr lang="ru-RU" sz="2400" dirty="0" smtClean="0">
                <a:solidFill>
                  <a:srgbClr val="99FF33"/>
                </a:solidFill>
                <a:latin typeface="Bookman Old Style" pitchFamily="18" charset="0"/>
              </a:rPr>
              <a:t>Основы безопасности в Интернете для молодежи </a:t>
            </a:r>
            <a:r>
              <a:rPr lang="en-US" sz="2400" dirty="0" smtClean="0">
                <a:solidFill>
                  <a:srgbClr val="99FF33"/>
                </a:solidFill>
                <a:latin typeface="Bookman Old Style" pitchFamily="18" charset="0"/>
              </a:rPr>
              <a:t>http://laste.arvutikaitse.ee/rus/html/etusivu.htm</a:t>
            </a:r>
            <a:endParaRPr lang="ru-RU" sz="2400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endParaRPr lang="ru-RU" sz="2400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r>
              <a:rPr lang="ru-RU" sz="2400" dirty="0" smtClean="0">
                <a:solidFill>
                  <a:srgbClr val="99FF33"/>
                </a:solidFill>
                <a:latin typeface="Bookman Old Style" pitchFamily="18" charset="0"/>
              </a:rPr>
              <a:t>Ловушки интернета - примеры и методы защиты от них: </a:t>
            </a:r>
            <a:r>
              <a:rPr lang="en-US" sz="2400" dirty="0" smtClean="0">
                <a:solidFill>
                  <a:srgbClr val="99FF33"/>
                </a:solidFill>
                <a:latin typeface="Bookman Old Style" pitchFamily="18" charset="0"/>
              </a:rPr>
              <a:t>http://www.securrity.ru/articles/571-lovushki-interneta-primery-i-metody-zashhity-ot.html</a:t>
            </a:r>
            <a:endParaRPr lang="ru-RU" sz="2400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endParaRPr lang="ru-RU" sz="2400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endParaRPr lang="ru-RU" sz="2400" dirty="0" smtClean="0">
              <a:solidFill>
                <a:srgbClr val="99FF33"/>
              </a:solidFill>
              <a:latin typeface="Bookman Old Style" pitchFamily="18" charset="0"/>
            </a:endParaRPr>
          </a:p>
          <a:p>
            <a:endParaRPr lang="ru-RU" sz="2400" dirty="0">
              <a:solidFill>
                <a:srgbClr val="99FF33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14686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Bookman Old Style" pitchFamily="18" charset="0"/>
              </a:rPr>
              <a:t>Спасибо за внимание!!!</a:t>
            </a:r>
            <a:endParaRPr lang="ru-RU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нимированные (15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анимированные (15)</Template>
  <TotalTime>68</TotalTime>
  <Words>297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анимированные (15)</vt:lpstr>
      <vt:lpstr>«Безопасный Интернет»</vt:lpstr>
      <vt:lpstr>Использование Интернета дома и в образовательных учреждениях позволяет повысить эффективность обучения, а так же получать свежие новости в интересующей области не только родителям и педагогам, но и учащимся, в том числе школьникам.</vt:lpstr>
      <vt:lpstr>Интернет – это </vt:lpstr>
      <vt:lpstr>Что такое Интернет? </vt:lpstr>
      <vt:lpstr>Опасности в Интернете</vt:lpstr>
      <vt:lpstr>Правила безопасного поведения в Интернете</vt:lpstr>
      <vt:lpstr>Правила безопасного поведения в Интернете</vt:lpstr>
      <vt:lpstr>Список использованной литературы и интернет-ресурсов</vt:lpstr>
      <vt:lpstr>Спасибо за внимание!!!</vt:lpstr>
    </vt:vector>
  </TitlesOfParts>
  <Company>Дом Родной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31</cp:revision>
  <dcterms:created xsi:type="dcterms:W3CDTF">2013-02-24T19:47:58Z</dcterms:created>
  <dcterms:modified xsi:type="dcterms:W3CDTF">2013-03-02T16:01:21Z</dcterms:modified>
</cp:coreProperties>
</file>