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  <p:sldId id="272" r:id="rId15"/>
    <p:sldId id="270" r:id="rId16"/>
    <p:sldId id="273" r:id="rId17"/>
    <p:sldId id="271" r:id="rId18"/>
    <p:sldId id="269" r:id="rId19"/>
    <p:sldId id="267" r:id="rId20"/>
    <p:sldId id="277" r:id="rId21"/>
    <p:sldId id="26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4AD"/>
    <a:srgbClr val="003300"/>
    <a:srgbClr val="0066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8%D0%BD%D1%84%D0%BE%D1%80%D0%BC%D0%B0%D1%86%D0%B8%D1%8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Arial Black" pitchFamily="34" charset="0"/>
              </a:rPr>
              <a:t/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>Информация и ее свойства. </a:t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>Единицы измерения информации. Кодирование информации.  Информационный процесс. </a:t>
            </a:r>
            <a:br>
              <a:rPr lang="ru-RU" sz="4400" dirty="0" smtClean="0">
                <a:latin typeface="Arial Black" pitchFamily="34" charset="0"/>
              </a:rPr>
            </a:b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941168"/>
            <a:ext cx="8458200" cy="1800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invest.rin.ru/img/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419725" cy="3228975"/>
          </a:xfrm>
          <a:prstGeom prst="rect">
            <a:avLst/>
          </a:prstGeom>
          <a:noFill/>
        </p:spPr>
      </p:pic>
      <p:pic>
        <p:nvPicPr>
          <p:cNvPr id="5" name="Picture 6" descr="http://invest.rin.ru/img/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5419725" cy="3228975"/>
          </a:xfrm>
          <a:prstGeom prst="rect">
            <a:avLst/>
          </a:prstGeom>
          <a:noFill/>
        </p:spPr>
      </p:pic>
      <p:sp>
        <p:nvSpPr>
          <p:cNvPr id="6" name="Загнутый угол 5"/>
          <p:cNvSpPr/>
          <p:nvPr/>
        </p:nvSpPr>
        <p:spPr>
          <a:xfrm>
            <a:off x="2987824" y="3573016"/>
            <a:ext cx="6156176" cy="3096344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Произошедшее событие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ndada.ru/system/images/13/large/ski04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286250" cy="4286250"/>
          </a:xfrm>
          <a:prstGeom prst="rect">
            <a:avLst/>
          </a:prstGeom>
          <a:noFill/>
        </p:spPr>
      </p:pic>
      <p:pic>
        <p:nvPicPr>
          <p:cNvPr id="22534" name="Picture 6" descr="http://namobilu.info/uploads/taginator/Mar-2012/kubik-rubika-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117657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Arial Black" pitchFamily="34" charset="0"/>
              </a:rPr>
              <a:t>Число всех достижимых различных состояний кубика </a:t>
            </a:r>
            <a:r>
              <a:rPr lang="ru-RU" sz="3200" b="1" i="1" dirty="0" err="1" smtClean="0">
                <a:solidFill>
                  <a:srgbClr val="006600"/>
                </a:solidFill>
                <a:latin typeface="Arial Black" pitchFamily="34" charset="0"/>
              </a:rPr>
              <a:t>Рубика</a:t>
            </a:r>
            <a:r>
              <a:rPr lang="ru-RU" sz="3200" b="1" i="1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endParaRPr lang="ru-RU" sz="3200" b="1" i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5696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3300"/>
                </a:solidFill>
                <a:latin typeface="Arial Black" pitchFamily="34" charset="0"/>
              </a:rPr>
              <a:t>43 252 003 274 489 856 000</a:t>
            </a:r>
            <a:endParaRPr lang="ru-RU" sz="44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goza-shop.ru/_modules/catalog/img/1372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3056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0"/>
            <a:ext cx="792088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1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3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4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5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6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7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8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9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0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Информация - произвольная последовательность символов, т.е. любое слово, каждый новый символ увеличивает количество информации.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2420888"/>
            <a:ext cx="3312368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МИР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628" name="Picture 4" descr="http://www.bergoiata.org/fe/3d-art/Inner%20Pe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47865" y="2492896"/>
            <a:ext cx="34563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РИМ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630" name="Picture 6" descr="http://ic.pics.livejournal.com/slon_moi_drug/20466223/199063/19906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7467" y="0"/>
            <a:ext cx="921147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Количество информации, которое содержит сообщение, закодированное с помощью  знаковой системы, равно количеству информации, которое несет один знак, умноженному на количество знаков.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9762" y="332656"/>
            <a:ext cx="13644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6368" y="1124744"/>
            <a:ext cx="46312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БАЙТ = 8 БИТ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8280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Кбайт = 1024 байт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92896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00B050"/>
                </a:solidFill>
                <a:effectLst/>
              </a:rPr>
              <a:t>1 Мбайт = 1024 Кбайт</a:t>
            </a:r>
            <a:endParaRPr lang="ru-RU" sz="48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212976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Гбайт = 1024 Мбайт</a:t>
            </a:r>
            <a:endParaRPr lang="ru-RU" sz="4800" b="1" cap="all" spc="0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77072"/>
            <a:ext cx="8604448" cy="2554545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dirty="0" smtClean="0"/>
              <a:t>N = 2</a:t>
            </a:r>
            <a:r>
              <a:rPr lang="en-US" sz="8000" b="1" baseline="30000" dirty="0" smtClean="0"/>
              <a:t>i</a:t>
            </a:r>
            <a:endParaRPr lang="ru-RU" sz="8000" dirty="0" smtClean="0"/>
          </a:p>
          <a:p>
            <a:pPr algn="ctr"/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48531"/>
            <a:ext cx="91876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N – </a:t>
            </a:r>
            <a:r>
              <a:rPr lang="ru-RU" sz="4400" b="1" dirty="0" smtClean="0">
                <a:solidFill>
                  <a:prstClr val="black"/>
                </a:solidFill>
              </a:rPr>
              <a:t>количество возможных событий</a:t>
            </a:r>
          </a:p>
          <a:p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805264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baseline="30000" dirty="0" smtClean="0">
                <a:solidFill>
                  <a:prstClr val="black"/>
                </a:solidFill>
              </a:rPr>
              <a:t>i</a:t>
            </a:r>
            <a:r>
              <a:rPr lang="ru-RU" sz="6600" b="1" baseline="30000" dirty="0" smtClean="0">
                <a:solidFill>
                  <a:prstClr val="black"/>
                </a:solidFill>
              </a:rPr>
              <a:t> – количество информации*</a:t>
            </a:r>
            <a:endParaRPr lang="ru-RU" sz="6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c_Tac_To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32656"/>
            <a:ext cx="5472608" cy="4104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4797151"/>
            <a:ext cx="3888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</a:rPr>
              <a:t>9 = 2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437111"/>
            <a:ext cx="2664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Крест 5"/>
          <p:cNvSpPr/>
          <p:nvPr/>
        </p:nvSpPr>
        <p:spPr>
          <a:xfrm rot="20477608">
            <a:off x="6086414" y="1559038"/>
            <a:ext cx="554360" cy="554360"/>
          </a:xfrm>
          <a:prstGeom prst="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ольцо 6"/>
          <p:cNvSpPr/>
          <p:nvPr/>
        </p:nvSpPr>
        <p:spPr>
          <a:xfrm>
            <a:off x="6228184" y="2924944"/>
            <a:ext cx="626368" cy="698376"/>
          </a:xfrm>
          <a:prstGeom prst="donut">
            <a:avLst/>
          </a:prstGeom>
          <a:solidFill>
            <a:srgbClr val="EA34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 Black" pitchFamily="34" charset="0"/>
              </a:rPr>
              <a:t>Информационный процесс</a:t>
            </a:r>
            <a:r>
              <a:rPr lang="ru-RU" i="1" dirty="0" smtClean="0">
                <a:latin typeface="Arial Black" pitchFamily="34" charset="0"/>
              </a:rPr>
              <a:t> — </a:t>
            </a:r>
            <a:r>
              <a:rPr lang="ru-RU" i="1" dirty="0" err="1" smtClean="0">
                <a:latin typeface="Arial Black" pitchFamily="34" charset="0"/>
              </a:rPr>
              <a:t>процесс</a:t>
            </a:r>
            <a:r>
              <a:rPr lang="ru-RU" i="1" dirty="0" smtClean="0">
                <a:latin typeface="Arial Black" pitchFamily="34" charset="0"/>
              </a:rPr>
              <a:t> получения, создания, сбора, обработки, накопления, хранения, поиска, распространения и использования </a:t>
            </a:r>
            <a:r>
              <a:rPr lang="ru-RU" i="1" dirty="0" smtClean="0">
                <a:latin typeface="Arial Black" pitchFamily="34" charset="0"/>
                <a:hlinkClick r:id="rId2" tooltip="Информация"/>
              </a:rPr>
              <a:t>информации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138612"/>
            <a:ext cx="83529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 Black" pitchFamily="34" charset="0"/>
                <a:cs typeface="Arial" charset="0"/>
              </a:rPr>
              <a:t>Процессы, связанные с информацией, существуют и действуют повсюду: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 Black" pitchFamily="34" charset="0"/>
                <a:cs typeface="Arial" charset="0"/>
              </a:rPr>
              <a:t>-  в области человеческих взаимоотношений,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 Black" pitchFamily="34" charset="0"/>
                <a:cs typeface="Arial" charset="0"/>
              </a:rPr>
              <a:t>-  в природных взаимодействиях,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 Black" pitchFamily="34" charset="0"/>
                <a:cs typeface="Arial" charset="0"/>
              </a:rPr>
              <a:t>-  в технической среде.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605546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C0"/>
                </a:solidFill>
                <a:effectLst/>
                <a:latin typeface="Arial" pitchFamily="34" charset="0"/>
                <a:cs typeface="Arial" pitchFamily="34" charset="0"/>
              </a:rPr>
              <a:t>Виды информационных процессов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cs typeface="Arial" pitchFamily="34" charset="0"/>
              </a:rPr>
              <a:t>Среди всех информационных процессов можно выделить наиболее общие.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cs typeface="Arial" pitchFamily="34" charset="0"/>
              </a:rPr>
              <a:t>К ним относятся: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cs typeface="Arial" pitchFamily="34" charset="0"/>
              </a:rPr>
              <a:t>-  получение,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cs typeface="Arial" pitchFamily="34" charset="0"/>
              </a:rPr>
              <a:t>                           -  передача,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cs typeface="Arial" pitchFamily="34" charset="0"/>
              </a:rPr>
              <a:t>                           -  хранение 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-  обработка информации.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1520" y="4428320"/>
            <a:ext cx="87129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cs typeface="Arial" pitchFamily="34" charset="0"/>
              </a:rPr>
              <a:t>- 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cs typeface="Arial" pitchFamily="34" charset="0"/>
              </a:rPr>
              <a:t>получение информации может быть связано с её поиском, хранение — с накоплением;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cs typeface="Arial" pitchFamily="34" charset="0"/>
              </a:rPr>
              <a:t>-  при передаче информации необходимо позаботиться о её защите от разрушающих воздействий.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F0F0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Информационные процессы не изолированы, а протекают циклично в единстве и взаимосвязи друг с другом. </a:t>
            </a:r>
            <a:endParaRPr lang="ru-RU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ocy;&amp;ncy;&amp;yacy;&amp;tcy;&amp;ncy;&amp;ocy;&amp;iecy; &amp;ncy;&amp;iecy;&amp;pcy;&amp;ocy;&amp;ncy;&amp;icy;&amp;mcy;&amp;a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73133"/>
          </a:xfrm>
          <a:prstGeom prst="rect">
            <a:avLst/>
          </a:prstGeom>
          <a:noFill/>
        </p:spPr>
      </p:pic>
      <p:pic>
        <p:nvPicPr>
          <p:cNvPr id="3" name="Picture 4" descr="&amp;Kcy;&amp;acy;&amp;rcy;&amp;icy;&amp;kcy;&amp;acy;&amp;tcy;&amp;ucy;&amp;rcy;&amp;acy; &amp;ZHcy;&amp;ie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8153"/>
            <a:ext cx="4572000" cy="5509847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372200" y="116632"/>
            <a:ext cx="1296144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klass.sch1636.edusite.ru/images/per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Arial Black" pitchFamily="34" charset="0"/>
              </a:rPr>
              <a:t>Все процессы требуют той или иной формы представления информации, определяет которую процесс — </a:t>
            </a:r>
            <a:r>
              <a:rPr lang="ru-RU" sz="3200" b="1" i="1" dirty="0" smtClean="0">
                <a:latin typeface="Arial Black" pitchFamily="34" charset="0"/>
              </a:rPr>
              <a:t>кодирование</a:t>
            </a:r>
            <a:r>
              <a:rPr lang="ru-RU" sz="3200" i="1" dirty="0" smtClean="0">
                <a:latin typeface="Arial Black" pitchFamily="34" charset="0"/>
              </a:rPr>
              <a:t>. 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89413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Кодирование – операция преобразования знаков или групп знаков одной знаковой системы в знаки или группы знаков другой знаковой системы.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m3-tub-ru.yandex.net/i?id=399022323-49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93096"/>
            <a:ext cx="3553341" cy="2220838"/>
          </a:xfrm>
          <a:prstGeom prst="rect">
            <a:avLst/>
          </a:prstGeom>
          <a:noFill/>
        </p:spPr>
      </p:pic>
      <p:pic>
        <p:nvPicPr>
          <p:cNvPr id="29698" name="Picture 2" descr="http://im7-tub-ru.yandex.net/i?id=282480710-04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3174401" cy="20176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9" y="188640"/>
            <a:ext cx="4664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3300"/>
                </a:solidFill>
                <a:latin typeface="Monotype Corsiva" pitchFamily="66" charset="0"/>
              </a:rPr>
              <a:t>столяр</a:t>
            </a:r>
            <a:endParaRPr lang="ru-RU" sz="96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188640"/>
            <a:ext cx="3347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EA34AD"/>
                </a:solidFill>
                <a:latin typeface="Monotype Corsiva" pitchFamily="66" charset="0"/>
              </a:rPr>
              <a:t>joiner</a:t>
            </a:r>
            <a:endParaRPr lang="ru-RU" sz="9600" b="1" dirty="0">
              <a:solidFill>
                <a:srgbClr val="EA34AD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3140968"/>
            <a:ext cx="5904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EA34AD"/>
                </a:solidFill>
                <a:latin typeface="Monotype Corsiva" pitchFamily="66" charset="0"/>
              </a:rPr>
              <a:t>mechanic</a:t>
            </a:r>
            <a:endParaRPr lang="ru-RU" sz="9600" b="1" dirty="0">
              <a:solidFill>
                <a:srgbClr val="EA34AD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140968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слесарь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Arial Black" pitchFamily="34" charset="0"/>
              </a:rPr>
              <a:t>Системой счисления называют способ записи чисел с помощью заданного набора специальных знаков или цифр.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Для перевода двоичного числа в десятичное необходимо это число представить в виде суммы произведений степеней основания двоичной системы счисления на соответствующие цифры в разрядах двоичного числа</a:t>
            </a:r>
            <a:r>
              <a:rPr lang="ru-RU" sz="2800" dirty="0" smtClean="0">
                <a:latin typeface="Arial Black" pitchFamily="34" charset="0"/>
              </a:rPr>
              <a:t>.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9309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10110110</a:t>
            </a:r>
            <a:r>
              <a:rPr lang="ru-RU" sz="3600" b="1" baseline="-25000" dirty="0" smtClean="0">
                <a:latin typeface="Arial Black" pitchFamily="34" charset="0"/>
              </a:rPr>
              <a:t>2</a:t>
            </a:r>
            <a:r>
              <a:rPr lang="ru-RU" sz="3600" b="1" dirty="0" smtClean="0">
                <a:latin typeface="Arial Black" pitchFamily="34" charset="0"/>
              </a:rPr>
              <a:t> = </a:t>
            </a:r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(1·2</a:t>
            </a:r>
            <a:r>
              <a:rPr lang="ru-RU" sz="3600" b="1" baseline="30000" dirty="0" smtClean="0">
                <a:latin typeface="Arial Black" pitchFamily="34" charset="0"/>
              </a:rPr>
              <a:t>7</a:t>
            </a:r>
            <a:r>
              <a:rPr lang="ru-RU" sz="3600" b="1" dirty="0" smtClean="0">
                <a:latin typeface="Arial Black" pitchFamily="34" charset="0"/>
              </a:rPr>
              <a:t>)+(0·2</a:t>
            </a:r>
            <a:r>
              <a:rPr lang="ru-RU" sz="3600" b="1" baseline="30000" dirty="0" smtClean="0">
                <a:latin typeface="Arial Black" pitchFamily="34" charset="0"/>
              </a:rPr>
              <a:t>6</a:t>
            </a:r>
            <a:r>
              <a:rPr lang="ru-RU" sz="3600" b="1" dirty="0" smtClean="0">
                <a:latin typeface="Arial Black" pitchFamily="34" charset="0"/>
              </a:rPr>
              <a:t>)+(1·2</a:t>
            </a:r>
            <a:r>
              <a:rPr lang="ru-RU" sz="3600" b="1" baseline="30000" dirty="0" smtClean="0">
                <a:latin typeface="Arial Black" pitchFamily="34" charset="0"/>
              </a:rPr>
              <a:t>5</a:t>
            </a:r>
            <a:r>
              <a:rPr lang="ru-RU" sz="3600" b="1" dirty="0" smtClean="0">
                <a:latin typeface="Arial Black" pitchFamily="34" charset="0"/>
              </a:rPr>
              <a:t>)+(1·2</a:t>
            </a:r>
            <a:r>
              <a:rPr lang="ru-RU" sz="3600" b="1" baseline="30000" dirty="0" smtClean="0">
                <a:latin typeface="Arial Black" pitchFamily="34" charset="0"/>
              </a:rPr>
              <a:t>4</a:t>
            </a:r>
            <a:r>
              <a:rPr lang="ru-RU" sz="3600" b="1" dirty="0" smtClean="0">
                <a:latin typeface="Arial Black" pitchFamily="34" charset="0"/>
              </a:rPr>
              <a:t>)+(0·2</a:t>
            </a:r>
            <a:r>
              <a:rPr lang="ru-RU" sz="3600" b="1" baseline="30000" dirty="0" smtClean="0">
                <a:latin typeface="Arial Black" pitchFamily="34" charset="0"/>
              </a:rPr>
              <a:t>3</a:t>
            </a:r>
            <a:r>
              <a:rPr lang="ru-RU" sz="3600" b="1" dirty="0" smtClean="0">
                <a:latin typeface="Arial Black" pitchFamily="34" charset="0"/>
              </a:rPr>
              <a:t>)+</a:t>
            </a:r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+(1·2</a:t>
            </a:r>
            <a:r>
              <a:rPr lang="ru-RU" sz="3600" b="1" baseline="30000" dirty="0" smtClean="0">
                <a:latin typeface="Arial Black" pitchFamily="34" charset="0"/>
              </a:rPr>
              <a:t>2</a:t>
            </a:r>
            <a:r>
              <a:rPr lang="ru-RU" sz="3600" b="1" dirty="0" smtClean="0">
                <a:latin typeface="Arial Black" pitchFamily="34" charset="0"/>
              </a:rPr>
              <a:t>)+(1·2</a:t>
            </a:r>
            <a:r>
              <a:rPr lang="ru-RU" sz="3600" b="1" baseline="30000" dirty="0" smtClean="0">
                <a:latin typeface="Arial Black" pitchFamily="34" charset="0"/>
              </a:rPr>
              <a:t>1</a:t>
            </a:r>
            <a:r>
              <a:rPr lang="ru-RU" sz="3600" b="1" dirty="0" smtClean="0">
                <a:latin typeface="Arial Black" pitchFamily="34" charset="0"/>
              </a:rPr>
              <a:t>)+(0·2</a:t>
            </a:r>
            <a:r>
              <a:rPr lang="ru-RU" sz="3600" b="1" baseline="30000" dirty="0" smtClean="0">
                <a:latin typeface="Arial Black" pitchFamily="34" charset="0"/>
              </a:rPr>
              <a:t>0</a:t>
            </a:r>
            <a:r>
              <a:rPr lang="ru-RU" sz="3600" b="1" dirty="0" smtClean="0">
                <a:latin typeface="Arial Black" pitchFamily="34" charset="0"/>
              </a:rPr>
              <a:t>) = 128+32+16+4+2 = 182</a:t>
            </a:r>
            <a:r>
              <a:rPr lang="ru-RU" sz="3600" b="1" baseline="-25000" dirty="0" smtClean="0">
                <a:latin typeface="Arial Black" pitchFamily="34" charset="0"/>
              </a:rPr>
              <a:t>10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372200" y="116632"/>
            <a:ext cx="1296144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2.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6632"/>
            <a:ext cx="6120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 descr="http://img.prikolin.ru/uploads/posts/2009/07/29/k/1248787234_pik_metro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705600" cy="4791076"/>
          </a:xfrm>
          <a:prstGeom prst="rect">
            <a:avLst/>
          </a:prstGeom>
          <a:noFill/>
        </p:spPr>
      </p:pic>
      <p:pic>
        <p:nvPicPr>
          <p:cNvPr id="5" name="Picture 4" descr="http://toprekord.ru/wp-content/uploads/2010/07/1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7"/>
            <a:ext cx="7075909" cy="4974277"/>
          </a:xfrm>
          <a:prstGeom prst="rect">
            <a:avLst/>
          </a:prstGeom>
          <a:noFill/>
        </p:spPr>
      </p:pic>
      <p:pic>
        <p:nvPicPr>
          <p:cNvPr id="6" name="Picture 6" descr="http://img-fotki.yandex.ru/get/5006/ego7664.8/0_587b9_ff708232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00808"/>
            <a:ext cx="788658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_EQa5AMDrVYA/SBSLplDhXcI/AAAAAAAAAAM/DJxE8Nx2gD0/S220/MENS_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48272" cy="4207970"/>
          </a:xfrm>
          <a:prstGeom prst="rect">
            <a:avLst/>
          </a:prstGeom>
          <a:noFill/>
        </p:spPr>
      </p:pic>
      <p:pic>
        <p:nvPicPr>
          <p:cNvPr id="15366" name="Picture 6" descr="http://iamdarky.files.wordpress.com/2011/05/creative-and-funny-toilet-signs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605" y="2420888"/>
            <a:ext cx="6682395" cy="44371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260648"/>
            <a:ext cx="1800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</a:t>
            </a:r>
            <a:endParaRPr lang="ru-RU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.telegraph.co.uk/multimedia/archive/01392/mcdonalds_fastfood_139255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20888"/>
            <a:ext cx="5980663" cy="3744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16216" y="332656"/>
            <a:ext cx="2088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</a:t>
            </a:r>
            <a:endParaRPr lang="ru-RU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386" name="Picture 2" descr="http://wallstcheatsheet.com/wp-content/uploads/2010/02/mcw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1880" cy="5552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undoparanormal.com/imagenes/ovnis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5508104" cy="3676659"/>
          </a:xfrm>
          <a:prstGeom prst="rect">
            <a:avLst/>
          </a:prstGeom>
          <a:noFill/>
        </p:spPr>
      </p:pic>
      <p:pic>
        <p:nvPicPr>
          <p:cNvPr id="17412" name="Picture 4" descr="http://www.photovision.ru/shownew/21566_83963/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5"/>
            <a:ext cx="7488832" cy="4988529"/>
          </a:xfrm>
          <a:prstGeom prst="rect">
            <a:avLst/>
          </a:prstGeom>
          <a:noFill/>
        </p:spPr>
      </p:pic>
      <p:pic>
        <p:nvPicPr>
          <p:cNvPr id="17414" name="Picture 6" descr="http://desktopwallpapers.org.ua/pic/201111/800x480/desktopwallpapers.org.ua-8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1"/>
            <a:ext cx="8712968" cy="5227781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8617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 Narrow" pitchFamily="34" charset="0"/>
                <a:cs typeface="Arial" charset="0"/>
              </a:rPr>
              <a:t>НЛО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 Narrow" pitchFamily="34" charset="0"/>
                <a:cs typeface="Arial" charset="0"/>
              </a:rPr>
              <a:t>тестирование нового самолета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 Narrow" pitchFamily="34" charset="0"/>
                <a:cs typeface="Arial" charset="0"/>
              </a:rPr>
              <a:t>банальный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Arial Narrow" pitchFamily="34" charset="0"/>
                <a:cs typeface="Arial" charset="0"/>
              </a:rPr>
              <a:t>Фотошоп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 Narrow" pitchFamily="34" charset="0"/>
                <a:cs typeface="Arial" charset="0"/>
              </a:rPr>
              <a:t>? </a:t>
            </a:r>
          </a:p>
        </p:txBody>
      </p:sp>
      <p:sp>
        <p:nvSpPr>
          <p:cNvPr id="6" name="Овал 5"/>
          <p:cNvSpPr/>
          <p:nvPr/>
        </p:nvSpPr>
        <p:spPr>
          <a:xfrm>
            <a:off x="7596336" y="116632"/>
            <a:ext cx="1296144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3.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ertsog.ru/images/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790825" cy="45053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1916833"/>
            <a:ext cx="6660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60033"/>
                </a:solidFill>
                <a:latin typeface="Arial Black" pitchFamily="34" charset="0"/>
              </a:rPr>
              <a:t>Вакансии</a:t>
            </a:r>
          </a:p>
          <a:p>
            <a:pPr algn="ctr"/>
            <a:endParaRPr lang="ru-RU" sz="3200" dirty="0" smtClean="0">
              <a:solidFill>
                <a:srgbClr val="660033"/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Arial Black" pitchFamily="34" charset="0"/>
              </a:rPr>
              <a:t>Модель </a:t>
            </a:r>
          </a:p>
          <a:p>
            <a:pPr algn="ctr"/>
            <a:endParaRPr lang="ru-RU" sz="3200" b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Arial Black" pitchFamily="34" charset="0"/>
              </a:rPr>
              <a:t>ОКЛАД – 1 000 000 рублей!!!</a:t>
            </a:r>
          </a:p>
        </p:txBody>
      </p:sp>
      <p:sp>
        <p:nvSpPr>
          <p:cNvPr id="4" name="Овал 3"/>
          <p:cNvSpPr/>
          <p:nvPr/>
        </p:nvSpPr>
        <p:spPr>
          <a:xfrm>
            <a:off x="6372200" y="116632"/>
            <a:ext cx="1296144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4.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mexota.ru/uploads/2009/11/20/funny_peopl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941836" cy="5877272"/>
          </a:xfrm>
          <a:prstGeom prst="rect">
            <a:avLst/>
          </a:prstGeom>
          <a:noFill/>
        </p:spPr>
      </p:pic>
      <p:pic>
        <p:nvPicPr>
          <p:cNvPr id="19460" name="Picture 4" descr="&amp;Tcy;&amp;ocy;&amp;lcy;&amp;scy;&amp;tcy;&amp;yacy;&amp;kcy;&amp;icy; &amp;fcy;&amp;ocy;&amp;t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17238"/>
            <a:ext cx="4283968" cy="514076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372200" y="116632"/>
            <a:ext cx="1296144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5.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lub.foto.ru/gallery/images/photo/2002/10/19/4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88024" cy="6959337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372200" y="116632"/>
            <a:ext cx="1296144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6.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257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Информация и ее свойства.  Единицы измерения информации. Кодирование информации.  Информационный процесс.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Вульф</dc:creator>
  <cp:lastModifiedBy>Вульф</cp:lastModifiedBy>
  <cp:revision>35</cp:revision>
  <dcterms:created xsi:type="dcterms:W3CDTF">2012-09-05T14:47:21Z</dcterms:created>
  <dcterms:modified xsi:type="dcterms:W3CDTF">2012-09-07T19:26:42Z</dcterms:modified>
</cp:coreProperties>
</file>