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3" r:id="rId2"/>
    <p:sldId id="270" r:id="rId3"/>
    <p:sldId id="258" r:id="rId4"/>
    <p:sldId id="264" r:id="rId5"/>
    <p:sldId id="272" r:id="rId6"/>
    <p:sldId id="266" r:id="rId7"/>
    <p:sldId id="257" r:id="rId8"/>
    <p:sldId id="259" r:id="rId9"/>
    <p:sldId id="260" r:id="rId10"/>
    <p:sldId id="267" r:id="rId11"/>
    <p:sldId id="269" r:id="rId12"/>
    <p:sldId id="256" r:id="rId13"/>
    <p:sldId id="268" r:id="rId14"/>
    <p:sldId id="271" r:id="rId15"/>
    <p:sldId id="273" r:id="rId16"/>
    <p:sldId id="274" r:id="rId17"/>
    <p:sldId id="275" r:id="rId18"/>
    <p:sldId id="27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9754DB-3D4E-4BBD-80F9-2EDCBF0C4053}" type="datetimeFigureOut">
              <a:rPr lang="ru-RU" smtClean="0"/>
              <a:pPr/>
              <a:t>23.03.2014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3D519F-D9AC-4247-8B95-55E791CC6B9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754DB-3D4E-4BBD-80F9-2EDCBF0C4053}" type="datetimeFigureOut">
              <a:rPr lang="ru-RU" smtClean="0"/>
              <a:pPr/>
              <a:t>23.03.2014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D519F-D9AC-4247-8B95-55E791CC6B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zapadrus.su/tag/%D0%9C%D0%B8%D0%BD%D1%81%D0%BA%D0%BE%D0%B5%20%D0%91%D1%80%D0%B0%D1%82%D1%81%D0%BA%D0%BE%D0%B5%20%D0%B2%D0%BE%D0%B8%D0%BD%D1%81%D0%BA%D0%BE%D0%B5%20%D0%BA%D0%BB%D0%B0%D0%B4%D0%B1%D0%B8%D1%89%D0%B5.html" TargetMode="Externa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prussia39.ru/sight/index.php?sid=126"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9F%D0%B5%D1%80%D0%B2%D0%B0%D1%8F_%D0%BC%D0%B8%D1%80%D0%BE%D0%B2%D0%B0%D1%8F_%D0%B2%D0%BE%D0%B9%D0%BD%D0%B0" TargetMode="External"/><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hyperlink" Target="http://ru.wikipedia.org/wiki/%D0%9F%D1%83%D1%88%D0%BA%D0%B8%D0%BD_(%D0%B3%D0%BE%D1%80%D0%BE%D0%B4)" TargetMode="External"/><Relationship Id="rId4" Type="http://schemas.openxmlformats.org/officeDocument/2006/relationships/hyperlink" Target="http://ru.wikipedia.org/wiki/%D0%9A%D0%B0%D0%B7%D0%B0%D0%BD%D1%81%D0%BA%D0%BE%D0%B5_%D0%BA%D0%BB%D0%B0%D0%B4%D0%B1%D0%B8%D1%89%D0%B5_(%D0%9F%D1%83%D1%88%D0%BA%D0%B8%D0%B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Прямоугольник 2"/>
          <p:cNvSpPr/>
          <p:nvPr/>
        </p:nvSpPr>
        <p:spPr>
          <a:xfrm>
            <a:off x="1979712" y="0"/>
            <a:ext cx="6336704" cy="2308324"/>
          </a:xfrm>
          <a:prstGeom prst="rect">
            <a:avLst/>
          </a:prstGeom>
        </p:spPr>
        <p:txBody>
          <a:bodyPr wrap="square">
            <a:spAutoFit/>
          </a:bodyPr>
          <a:lstStyle/>
          <a:p>
            <a:pPr algn="ctr"/>
            <a:r>
              <a:rPr lang="ru-RU" sz="3600" dirty="0" smtClean="0">
                <a:latin typeface="Arial Black" pitchFamily="34" charset="0"/>
              </a:rPr>
              <a:t> </a:t>
            </a:r>
            <a:r>
              <a:rPr lang="ru-RU" sz="3600" dirty="0" smtClean="0">
                <a:solidFill>
                  <a:srgbClr val="002060"/>
                </a:solidFill>
                <a:latin typeface="Arial Black" pitchFamily="34" charset="0"/>
              </a:rPr>
              <a:t>Мемориалы </a:t>
            </a:r>
          </a:p>
          <a:p>
            <a:pPr algn="ctr"/>
            <a:r>
              <a:rPr lang="ru-RU" sz="3600" b="1" dirty="0" smtClean="0">
                <a:solidFill>
                  <a:srgbClr val="002060"/>
                </a:solidFill>
                <a:latin typeface="Arial Black" pitchFamily="34" charset="0"/>
              </a:rPr>
              <a:t>Памяти жертв Первой мировой войны </a:t>
            </a:r>
            <a:r>
              <a:rPr lang="ru-RU" sz="3600" dirty="0" smtClean="0">
                <a:solidFill>
                  <a:srgbClr val="002060"/>
                </a:solidFill>
                <a:latin typeface="Arial Black" pitchFamily="34" charset="0"/>
              </a:rPr>
              <a:t/>
            </a:r>
            <a:br>
              <a:rPr lang="ru-RU" sz="3600" dirty="0" smtClean="0">
                <a:solidFill>
                  <a:srgbClr val="002060"/>
                </a:solidFill>
                <a:latin typeface="Arial Black" pitchFamily="34" charset="0"/>
              </a:rPr>
            </a:br>
            <a:endParaRPr lang="ru-RU" sz="3600" b="1" dirty="0">
              <a:solidFill>
                <a:srgbClr val="002060"/>
              </a:solidFill>
              <a:latin typeface="Arial Black" pitchFamily="34" charset="0"/>
            </a:endParaRPr>
          </a:p>
        </p:txBody>
      </p:sp>
      <p:pic>
        <p:nvPicPr>
          <p:cNvPr id="7" name="Рисунок 6" descr="01_1.jpg"/>
          <p:cNvPicPr>
            <a:picLocks noChangeAspect="1"/>
          </p:cNvPicPr>
          <p:nvPr/>
        </p:nvPicPr>
        <p:blipFill>
          <a:blip r:embed="rId2" cstate="print"/>
          <a:stretch>
            <a:fillRect/>
          </a:stretch>
        </p:blipFill>
        <p:spPr>
          <a:xfrm>
            <a:off x="179512" y="1700808"/>
            <a:ext cx="6912768" cy="4320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Прямоугольник 7"/>
          <p:cNvSpPr/>
          <p:nvPr/>
        </p:nvSpPr>
        <p:spPr>
          <a:xfrm>
            <a:off x="5940152" y="5013176"/>
            <a:ext cx="2880320" cy="1200329"/>
          </a:xfrm>
          <a:prstGeom prst="rect">
            <a:avLst/>
          </a:prstGeom>
        </p:spPr>
        <p:txBody>
          <a:bodyPr wrap="square">
            <a:spAutoFit/>
          </a:bodyPr>
          <a:lstStyle/>
          <a:p>
            <a:pPr algn="r"/>
            <a:r>
              <a:rPr lang="ru-RU" sz="1200" dirty="0" smtClean="0">
                <a:solidFill>
                  <a:srgbClr val="002060"/>
                </a:solidFill>
                <a:latin typeface="Arial Black" pitchFamily="34" charset="0"/>
              </a:rPr>
              <a:t>Презентацию разработала:</a:t>
            </a:r>
          </a:p>
          <a:p>
            <a:pPr algn="r"/>
            <a:r>
              <a:rPr lang="ru-RU" sz="1200" dirty="0" smtClean="0">
                <a:solidFill>
                  <a:srgbClr val="002060"/>
                </a:solidFill>
                <a:latin typeface="Arial Black" pitchFamily="34" charset="0"/>
              </a:rPr>
              <a:t>Воспитатель</a:t>
            </a:r>
          </a:p>
          <a:p>
            <a:pPr algn="r"/>
            <a:r>
              <a:rPr lang="ru-RU" sz="1200" dirty="0" smtClean="0">
                <a:solidFill>
                  <a:srgbClr val="002060"/>
                </a:solidFill>
                <a:latin typeface="Arial Black" pitchFamily="34" charset="0"/>
              </a:rPr>
              <a:t>1-квалификационной </a:t>
            </a:r>
            <a:r>
              <a:rPr lang="ru-RU" sz="1200" dirty="0" smtClean="0">
                <a:solidFill>
                  <a:srgbClr val="002060"/>
                </a:solidFill>
                <a:latin typeface="Arial Black" pitchFamily="34" charset="0"/>
              </a:rPr>
              <a:t>категории</a:t>
            </a:r>
          </a:p>
          <a:p>
            <a:pPr algn="r"/>
            <a:r>
              <a:rPr lang="ru-RU" sz="1200" dirty="0" smtClean="0">
                <a:solidFill>
                  <a:srgbClr val="002060"/>
                </a:solidFill>
                <a:latin typeface="Arial Black" pitchFamily="34" charset="0"/>
              </a:rPr>
              <a:t>Марьина – Старкова С.Г</a:t>
            </a:r>
            <a:r>
              <a:rPr lang="ru-RU" sz="1200" dirty="0" smtClean="0">
                <a:solidFill>
                  <a:srgbClr val="002060"/>
                </a:solidFill>
                <a:latin typeface="Arial Black" pitchFamily="34" charset="0"/>
              </a:rPr>
              <a:t>.</a:t>
            </a:r>
          </a:p>
          <a:p>
            <a:pPr algn="r"/>
            <a:endParaRPr lang="ru-RU" sz="1200" dirty="0">
              <a:solidFill>
                <a:srgbClr val="002060"/>
              </a:solidFill>
              <a:latin typeface="Arial Black" pitchFamily="34" charset="0"/>
            </a:endParaRPr>
          </a:p>
        </p:txBody>
      </p:sp>
      <p:sp>
        <p:nvSpPr>
          <p:cNvPr id="10" name="Прямоугольник 9"/>
          <p:cNvSpPr/>
          <p:nvPr/>
        </p:nvSpPr>
        <p:spPr>
          <a:xfrm>
            <a:off x="4572000" y="6021288"/>
            <a:ext cx="4572000" cy="461665"/>
          </a:xfrm>
          <a:prstGeom prst="rect">
            <a:avLst/>
          </a:prstGeom>
        </p:spPr>
        <p:txBody>
          <a:bodyPr wrap="square">
            <a:spAutoFit/>
          </a:bodyPr>
          <a:lstStyle/>
          <a:p>
            <a:pPr algn="ctr"/>
            <a:r>
              <a:rPr lang="ru-RU" sz="1200" dirty="0" smtClean="0">
                <a:solidFill>
                  <a:srgbClr val="002060"/>
                </a:solidFill>
                <a:latin typeface="Arial Black" pitchFamily="34" charset="0"/>
              </a:rPr>
              <a:t>ЛГ МАДОУ «Детский сад </a:t>
            </a:r>
            <a:r>
              <a:rPr lang="ru-RU" sz="1200" dirty="0" err="1" smtClean="0">
                <a:solidFill>
                  <a:srgbClr val="002060"/>
                </a:solidFill>
                <a:latin typeface="Arial Black" pitchFamily="34" charset="0"/>
              </a:rPr>
              <a:t>общеразвивающего</a:t>
            </a:r>
            <a:r>
              <a:rPr lang="ru-RU" sz="1200" dirty="0" smtClean="0">
                <a:solidFill>
                  <a:srgbClr val="002060"/>
                </a:solidFill>
                <a:latin typeface="Arial Black" pitchFamily="34" charset="0"/>
              </a:rPr>
              <a:t> вида №4 «Золотой петушок».</a:t>
            </a:r>
            <a:endParaRPr lang="ru-RU" sz="1200" dirty="0">
              <a:solidFill>
                <a:srgbClr val="002060"/>
              </a:solidFill>
              <a:latin typeface="Arial Black" pitchFamily="34" charset="0"/>
            </a:endParaRPr>
          </a:p>
        </p:txBody>
      </p:sp>
      <p:sp>
        <p:nvSpPr>
          <p:cNvPr id="11" name="Прямоугольник 10"/>
          <p:cNvSpPr/>
          <p:nvPr/>
        </p:nvSpPr>
        <p:spPr>
          <a:xfrm>
            <a:off x="4283968" y="6488668"/>
            <a:ext cx="673582" cy="276999"/>
          </a:xfrm>
          <a:prstGeom prst="rect">
            <a:avLst/>
          </a:prstGeom>
        </p:spPr>
        <p:txBody>
          <a:bodyPr wrap="none">
            <a:spAutoFit/>
          </a:bodyPr>
          <a:lstStyle/>
          <a:p>
            <a:r>
              <a:rPr lang="ru-RU" sz="1200" dirty="0" smtClean="0">
                <a:solidFill>
                  <a:srgbClr val="002060"/>
                </a:solidFill>
                <a:latin typeface="Arial Black" pitchFamily="34" charset="0"/>
              </a:rPr>
              <a:t>2014г</a:t>
            </a:r>
            <a:endParaRPr lang="ru-RU" sz="1200" dirty="0">
              <a:solidFill>
                <a:srgbClr val="002060"/>
              </a:solidFill>
              <a:latin typeface="Arial Black" pitchFamily="34" charset="0"/>
            </a:endParaRPr>
          </a:p>
        </p:txBody>
      </p:sp>
      <p:pic>
        <p:nvPicPr>
          <p:cNvPr id="12" name="Рисунок 11" descr="yolKWvhVl6s.jpg"/>
          <p:cNvPicPr>
            <a:picLocks noChangeAspect="1"/>
          </p:cNvPicPr>
          <p:nvPr/>
        </p:nvPicPr>
        <p:blipFill>
          <a:blip r:embed="rId3" cstate="print"/>
          <a:stretch>
            <a:fillRect/>
          </a:stretch>
        </p:blipFill>
        <p:spPr>
          <a:xfrm>
            <a:off x="0" y="0"/>
            <a:ext cx="2339752" cy="2924944"/>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Рисунок 3" descr="43.JPG"/>
          <p:cNvPicPr>
            <a:picLocks noChangeAspect="1"/>
          </p:cNvPicPr>
          <p:nvPr/>
        </p:nvPicPr>
        <p:blipFill>
          <a:blip r:embed="rId2" cstate="print"/>
          <a:stretch>
            <a:fillRect/>
          </a:stretch>
        </p:blipFill>
        <p:spPr>
          <a:xfrm>
            <a:off x="4716016" y="3573016"/>
            <a:ext cx="3960440" cy="2880320"/>
          </a:xfrm>
          <a:prstGeom prst="rect">
            <a:avLst/>
          </a:prstGeom>
          <a:ln w="228600" cap="sq" cmpd="thickThin">
            <a:solidFill>
              <a:srgbClr val="002060"/>
            </a:solidFill>
            <a:prstDash val="solid"/>
            <a:miter lim="800000"/>
          </a:ln>
          <a:effectLst>
            <a:innerShdw blurRad="76200">
              <a:srgbClr val="000000"/>
            </a:innerShdw>
          </a:effectLst>
        </p:spPr>
      </p:pic>
      <p:sp>
        <p:nvSpPr>
          <p:cNvPr id="7" name="Прямоугольник 6"/>
          <p:cNvSpPr/>
          <p:nvPr/>
        </p:nvSpPr>
        <p:spPr>
          <a:xfrm>
            <a:off x="4031432" y="188640"/>
            <a:ext cx="5112568" cy="3139321"/>
          </a:xfrm>
          <a:prstGeom prst="rect">
            <a:avLst/>
          </a:prstGeom>
        </p:spPr>
        <p:txBody>
          <a:bodyPr wrap="square">
            <a:spAutoFit/>
          </a:bodyPr>
          <a:lstStyle/>
          <a:p>
            <a:pPr algn="ctr"/>
            <a:r>
              <a:rPr lang="ru-RU" dirty="0" smtClean="0">
                <a:solidFill>
                  <a:schemeClr val="bg1"/>
                </a:solidFill>
                <a:latin typeface="Arial Black" pitchFamily="34" charset="0"/>
              </a:rPr>
              <a:t>14 августа 2011 года в Минске состоялось официальное открытие мемориала на месте </a:t>
            </a:r>
            <a:r>
              <a:rPr lang="ru-RU" dirty="0" smtClean="0">
                <a:solidFill>
                  <a:schemeClr val="bg1"/>
                </a:solidFill>
                <a:latin typeface="Arial Black" pitchFamily="34" charset="0"/>
                <a:hlinkClick r:id="rId3"/>
              </a:rPr>
              <a:t>Минского Братского кладбища</a:t>
            </a:r>
            <a:r>
              <a:rPr lang="ru-RU" dirty="0" smtClean="0">
                <a:solidFill>
                  <a:srgbClr val="002060"/>
                </a:solidFill>
                <a:latin typeface="Arial Black" pitchFamily="34" charset="0"/>
              </a:rPr>
              <a:t>, на котором захоронены воины Русской Императорской армии, погибшие во время Первой мировой войны. Этим завершилась длительная эпоха забвения подвига наших предков, положивших жизнь за Родину.</a:t>
            </a:r>
          </a:p>
          <a:p>
            <a:r>
              <a:rPr lang="ru-RU" dirty="0" smtClean="0">
                <a:solidFill>
                  <a:srgbClr val="002060"/>
                </a:solidFill>
              </a:rPr>
              <a:t> </a:t>
            </a:r>
            <a:endParaRPr lang="ru-RU" dirty="0">
              <a:solidFill>
                <a:srgbClr val="002060"/>
              </a:solidFill>
            </a:endParaRPr>
          </a:p>
        </p:txBody>
      </p:sp>
      <p:pic>
        <p:nvPicPr>
          <p:cNvPr id="10" name="Рисунок 9" descr="02b.JPG"/>
          <p:cNvPicPr>
            <a:picLocks noChangeAspect="1"/>
          </p:cNvPicPr>
          <p:nvPr/>
        </p:nvPicPr>
        <p:blipFill>
          <a:blip r:embed="rId4" cstate="print"/>
          <a:stretch>
            <a:fillRect/>
          </a:stretch>
        </p:blipFill>
        <p:spPr>
          <a:xfrm>
            <a:off x="395536" y="620688"/>
            <a:ext cx="3600400" cy="5562600"/>
          </a:xfrm>
          <a:prstGeom prst="rect">
            <a:avLst/>
          </a:prstGeom>
          <a:ln w="228600" cap="sq" cmpd="thickThin">
            <a:solidFill>
              <a:srgbClr val="00206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Рисунок 4" descr="DSC00286.jpg"/>
          <p:cNvPicPr>
            <a:picLocks noChangeAspect="1"/>
          </p:cNvPicPr>
          <p:nvPr/>
        </p:nvPicPr>
        <p:blipFill>
          <a:blip r:embed="rId2" cstate="print"/>
          <a:stretch>
            <a:fillRect/>
          </a:stretch>
        </p:blipFill>
        <p:spPr>
          <a:xfrm>
            <a:off x="6876256" y="188640"/>
            <a:ext cx="2051720" cy="1916832"/>
          </a:xfrm>
          <a:prstGeom prst="ellipse">
            <a:avLst/>
          </a:prstGeom>
          <a:ln>
            <a:noFill/>
          </a:ln>
          <a:effectLst>
            <a:softEdge rad="112500"/>
          </a:effectLst>
        </p:spPr>
      </p:pic>
      <p:pic>
        <p:nvPicPr>
          <p:cNvPr id="4" name="Рисунок 3" descr="09a60ab46f0abceefea0d859336a5e82.JPG"/>
          <p:cNvPicPr>
            <a:picLocks noChangeAspect="1"/>
          </p:cNvPicPr>
          <p:nvPr/>
        </p:nvPicPr>
        <p:blipFill>
          <a:blip r:embed="rId3" cstate="print"/>
          <a:stretch>
            <a:fillRect/>
          </a:stretch>
        </p:blipFill>
        <p:spPr>
          <a:xfrm>
            <a:off x="323528" y="476672"/>
            <a:ext cx="4105275" cy="6029325"/>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7" name="Прямоугольник 6"/>
          <p:cNvSpPr/>
          <p:nvPr/>
        </p:nvSpPr>
        <p:spPr>
          <a:xfrm>
            <a:off x="4572000" y="2204864"/>
            <a:ext cx="4572000" cy="3477875"/>
          </a:xfrm>
          <a:prstGeom prst="rect">
            <a:avLst/>
          </a:prstGeom>
        </p:spPr>
        <p:txBody>
          <a:bodyPr>
            <a:spAutoFit/>
          </a:bodyPr>
          <a:lstStyle/>
          <a:p>
            <a:pPr algn="ctr"/>
            <a:r>
              <a:rPr lang="ru-RU" sz="2000" dirty="0" smtClean="0">
                <a:solidFill>
                  <a:schemeClr val="bg1"/>
                </a:solidFill>
                <a:latin typeface="Arial Black" pitchFamily="34" charset="0"/>
              </a:rPr>
              <a:t>1 августа 2013г в г. Липецке </a:t>
            </a:r>
            <a:r>
              <a:rPr lang="ru-RU" sz="2000" dirty="0" smtClean="0">
                <a:solidFill>
                  <a:srgbClr val="002060"/>
                </a:solidFill>
                <a:latin typeface="Arial Black" pitchFamily="34" charset="0"/>
              </a:rPr>
              <a:t>возле здания по ул. Зегеля,1 состоялось открытие мемориальной доски, посвященной предстоящему в 2014 году 100-летию Первой мировой войны 1914-1918 гг. Именно здесь в 1914-1918 годах размещался лазарет для больных и раненых воинов.</a:t>
            </a:r>
            <a:endParaRPr lang="ru-RU" sz="2000" dirty="0">
              <a:solidFill>
                <a:srgbClr val="002060"/>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Рисунок 1" descr="2013_04_26_002_01.jpg"/>
          <p:cNvPicPr>
            <a:picLocks noChangeAspect="1"/>
          </p:cNvPicPr>
          <p:nvPr/>
        </p:nvPicPr>
        <p:blipFill>
          <a:blip r:embed="rId2" cstate="print"/>
          <a:stretch>
            <a:fillRect/>
          </a:stretch>
        </p:blipFill>
        <p:spPr>
          <a:xfrm>
            <a:off x="395536" y="260648"/>
            <a:ext cx="6301304" cy="4298784"/>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3" name="Прямоугольник 2"/>
          <p:cNvSpPr/>
          <p:nvPr/>
        </p:nvSpPr>
        <p:spPr>
          <a:xfrm>
            <a:off x="0" y="4581128"/>
            <a:ext cx="9144000" cy="2646878"/>
          </a:xfrm>
          <a:prstGeom prst="rect">
            <a:avLst/>
          </a:prstGeom>
        </p:spPr>
        <p:txBody>
          <a:bodyPr wrap="square">
            <a:spAutoFit/>
          </a:bodyPr>
          <a:lstStyle/>
          <a:p>
            <a:pPr algn="ctr"/>
            <a:r>
              <a:rPr lang="ru-RU" dirty="0" smtClean="0">
                <a:solidFill>
                  <a:srgbClr val="002060"/>
                </a:solidFill>
                <a:latin typeface="Arial Black" pitchFamily="34" charset="0"/>
              </a:rPr>
              <a:t>В Петропавловском храме </a:t>
            </a:r>
            <a:r>
              <a:rPr lang="ru-RU" dirty="0" smtClean="0">
                <a:solidFill>
                  <a:schemeClr val="bg1"/>
                </a:solidFill>
                <a:latin typeface="Arial Black" pitchFamily="34" charset="0"/>
              </a:rPr>
              <a:t>г. Ярославля, где в 1890 году </a:t>
            </a:r>
            <a:r>
              <a:rPr lang="ru-RU" dirty="0" smtClean="0">
                <a:solidFill>
                  <a:srgbClr val="002060"/>
                </a:solidFill>
                <a:latin typeface="Arial Black" pitchFamily="34" charset="0"/>
              </a:rPr>
              <a:t>был крещен будущий герой Первой мировой войны, кавалер трех Георгиевских крестов и ордена </a:t>
            </a:r>
            <a:endParaRPr lang="ru-RU" dirty="0" smtClean="0">
              <a:solidFill>
                <a:srgbClr val="002060"/>
              </a:solidFill>
              <a:latin typeface="Arial Black" pitchFamily="34" charset="0"/>
            </a:endParaRPr>
          </a:p>
          <a:p>
            <a:pPr algn="ctr"/>
            <a:r>
              <a:rPr lang="ru-RU" dirty="0" smtClean="0">
                <a:solidFill>
                  <a:srgbClr val="002060"/>
                </a:solidFill>
                <a:latin typeface="Arial Black" pitchFamily="34" charset="0"/>
              </a:rPr>
              <a:t>св</a:t>
            </a:r>
            <a:r>
              <a:rPr lang="ru-RU" dirty="0" smtClean="0">
                <a:solidFill>
                  <a:srgbClr val="002060"/>
                </a:solidFill>
                <a:latin typeface="Arial Black" pitchFamily="34" charset="0"/>
              </a:rPr>
              <a:t>. Георгия 4 ст. авиатор </a:t>
            </a:r>
            <a:endParaRPr lang="ru-RU" dirty="0" smtClean="0">
              <a:solidFill>
                <a:srgbClr val="002060"/>
              </a:solidFill>
              <a:latin typeface="Arial Black" pitchFamily="34" charset="0"/>
            </a:endParaRPr>
          </a:p>
          <a:p>
            <a:pPr algn="ctr"/>
            <a:r>
              <a:rPr lang="ru-RU" dirty="0" smtClean="0">
                <a:solidFill>
                  <a:schemeClr val="bg1"/>
                </a:solidFill>
                <a:latin typeface="Arial Black" pitchFamily="34" charset="0"/>
              </a:rPr>
              <a:t>Леонид </a:t>
            </a:r>
            <a:r>
              <a:rPr lang="ru-RU" dirty="0" smtClean="0">
                <a:solidFill>
                  <a:schemeClr val="bg1"/>
                </a:solidFill>
                <a:latin typeface="Arial Black" pitchFamily="34" charset="0"/>
              </a:rPr>
              <a:t>Георгиевич</a:t>
            </a:r>
          </a:p>
          <a:p>
            <a:pPr algn="ctr"/>
            <a:r>
              <a:rPr lang="ru-RU" dirty="0" smtClean="0">
                <a:solidFill>
                  <a:schemeClr val="bg1"/>
                </a:solidFill>
                <a:latin typeface="Arial Black" pitchFamily="34" charset="0"/>
              </a:rPr>
              <a:t>  Ефимов</a:t>
            </a:r>
            <a:r>
              <a:rPr lang="ru-RU" dirty="0" smtClean="0">
                <a:solidFill>
                  <a:srgbClr val="002060"/>
                </a:solidFill>
                <a:latin typeface="Arial Black" pitchFamily="34" charset="0"/>
              </a:rPr>
              <a:t>, </a:t>
            </a:r>
            <a:r>
              <a:rPr lang="ru-RU" dirty="0" smtClean="0">
                <a:solidFill>
                  <a:schemeClr val="bg1"/>
                </a:solidFill>
                <a:latin typeface="Arial Black" pitchFamily="34" charset="0"/>
              </a:rPr>
              <a:t> 19 апреля 2013 года </a:t>
            </a:r>
            <a:endParaRPr lang="ru-RU" dirty="0" smtClean="0">
              <a:solidFill>
                <a:schemeClr val="bg1"/>
              </a:solidFill>
              <a:latin typeface="Arial Black" pitchFamily="34" charset="0"/>
            </a:endParaRPr>
          </a:p>
          <a:p>
            <a:pPr algn="ctr"/>
            <a:r>
              <a:rPr lang="ru-RU" dirty="0" smtClean="0">
                <a:solidFill>
                  <a:srgbClr val="002060"/>
                </a:solidFill>
                <a:latin typeface="Arial Black" pitchFamily="34" charset="0"/>
              </a:rPr>
              <a:t>была </a:t>
            </a:r>
            <a:r>
              <a:rPr lang="ru-RU" dirty="0" smtClean="0">
                <a:solidFill>
                  <a:srgbClr val="002060"/>
                </a:solidFill>
                <a:latin typeface="Arial Black" pitchFamily="34" charset="0"/>
              </a:rPr>
              <a:t>установлена мемориальная доска. </a:t>
            </a:r>
            <a:r>
              <a:rPr lang="ru-RU" sz="2000" dirty="0" smtClean="0"/>
              <a:t/>
            </a:r>
            <a:br>
              <a:rPr lang="ru-RU" sz="2000" dirty="0" smtClean="0"/>
            </a:br>
            <a:r>
              <a:rPr lang="ru-RU" sz="2000" dirty="0" smtClean="0"/>
              <a:t/>
            </a:r>
            <a:br>
              <a:rPr lang="ru-RU" sz="2000" dirty="0" smtClean="0"/>
            </a:br>
            <a:endParaRPr lang="ru-RU" sz="2000" dirty="0"/>
          </a:p>
        </p:txBody>
      </p:sp>
      <p:pic>
        <p:nvPicPr>
          <p:cNvPr id="4" name="Рисунок 3" descr="DSC00286.jpg"/>
          <p:cNvPicPr>
            <a:picLocks noChangeAspect="1"/>
          </p:cNvPicPr>
          <p:nvPr/>
        </p:nvPicPr>
        <p:blipFill>
          <a:blip r:embed="rId3" cstate="print"/>
          <a:stretch>
            <a:fillRect/>
          </a:stretch>
        </p:blipFill>
        <p:spPr>
          <a:xfrm>
            <a:off x="6839744" y="0"/>
            <a:ext cx="2304256" cy="2016224"/>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95536" y="188640"/>
          <a:ext cx="8424936" cy="1293495"/>
        </p:xfrm>
        <a:graphic>
          <a:graphicData uri="http://schemas.openxmlformats.org/drawingml/2006/table">
            <a:tbl>
              <a:tblPr/>
              <a:tblGrid>
                <a:gridCol w="8424936"/>
              </a:tblGrid>
              <a:tr h="0">
                <a:tc>
                  <a:txBody>
                    <a:bodyPr/>
                    <a:lstStyle/>
                    <a:p>
                      <a:pPr algn="ctr"/>
                      <a:r>
                        <a:rPr lang="ru-RU" sz="2000" u="none" strike="noStrike" dirty="0">
                          <a:solidFill>
                            <a:srgbClr val="002060"/>
                          </a:solidFill>
                          <a:latin typeface="Arial Black" pitchFamily="34" charset="0"/>
                          <a:hlinkClick r:id="rId2"/>
                        </a:rPr>
                        <a:t>Памятник воинам, погибшим в </a:t>
                      </a:r>
                      <a:r>
                        <a:rPr lang="ru-RU" sz="2000" b="0" i="0" kern="1200" dirty="0" err="1" smtClean="0">
                          <a:solidFill>
                            <a:srgbClr val="C00000"/>
                          </a:solidFill>
                          <a:latin typeface="Arial Black" pitchFamily="34" charset="0"/>
                          <a:ea typeface="+mn-ea"/>
                          <a:cs typeface="+mn-cs"/>
                        </a:rPr>
                        <a:t>Петерсдорфе</a:t>
                      </a:r>
                      <a:r>
                        <a:rPr lang="ru-RU" sz="2000" b="0" i="0" kern="1200" dirty="0" smtClean="0">
                          <a:solidFill>
                            <a:srgbClr val="C00000"/>
                          </a:solidFill>
                          <a:latin typeface="Arial Black" pitchFamily="34" charset="0"/>
                          <a:ea typeface="+mn-ea"/>
                          <a:cs typeface="+mn-cs"/>
                        </a:rPr>
                        <a:t> </a:t>
                      </a:r>
                      <a:r>
                        <a:rPr lang="ru-RU" sz="2000" b="0" i="0" kern="1200" dirty="0" err="1" smtClean="0">
                          <a:solidFill>
                            <a:srgbClr val="0070C0"/>
                          </a:solidFill>
                          <a:latin typeface="Arial Black" pitchFamily="34" charset="0"/>
                          <a:ea typeface="+mn-ea"/>
                          <a:cs typeface="+mn-cs"/>
                        </a:rPr>
                        <a:t>в</a:t>
                      </a:r>
                      <a:r>
                        <a:rPr lang="ru-RU" sz="2000" b="0" i="0" kern="1200" dirty="0" smtClean="0">
                          <a:solidFill>
                            <a:srgbClr val="002060"/>
                          </a:solidFill>
                          <a:latin typeface="Arial Black" pitchFamily="34" charset="0"/>
                          <a:ea typeface="+mn-ea"/>
                          <a:cs typeface="+mn-cs"/>
                        </a:rPr>
                        <a:t> </a:t>
                      </a:r>
                      <a:r>
                        <a:rPr lang="ru-RU" sz="2000" u="none" strike="noStrike" dirty="0" smtClean="0">
                          <a:solidFill>
                            <a:srgbClr val="002060"/>
                          </a:solidFill>
                          <a:latin typeface="Arial Black" pitchFamily="34" charset="0"/>
                          <a:hlinkClick r:id="rId2"/>
                        </a:rPr>
                        <a:t>годы </a:t>
                      </a:r>
                      <a:r>
                        <a:rPr lang="ru-RU" sz="2000" u="none" strike="noStrike" dirty="0">
                          <a:solidFill>
                            <a:srgbClr val="002060"/>
                          </a:solidFill>
                          <a:latin typeface="Arial Black" pitchFamily="34" charset="0"/>
                          <a:hlinkClick r:id="rId2"/>
                        </a:rPr>
                        <a:t>Первой мировой </a:t>
                      </a:r>
                      <a:r>
                        <a:rPr lang="ru-RU" sz="2000" u="none" strike="noStrike" dirty="0" smtClean="0">
                          <a:solidFill>
                            <a:srgbClr val="002060"/>
                          </a:solidFill>
                          <a:latin typeface="Arial Black" pitchFamily="34" charset="0"/>
                          <a:hlinkClick r:id="rId2"/>
                        </a:rPr>
                        <a:t>войны</a:t>
                      </a:r>
                      <a:r>
                        <a:rPr lang="ru-RU" sz="2000" u="none" strike="noStrike" dirty="0" smtClean="0">
                          <a:solidFill>
                            <a:srgbClr val="002060"/>
                          </a:solidFill>
                          <a:latin typeface="Arial Black" pitchFamily="34" charset="0"/>
                        </a:rPr>
                        <a:t> </a:t>
                      </a:r>
                      <a:r>
                        <a:rPr lang="ru-RU" sz="2000" b="0" i="0" kern="1200" dirty="0" smtClean="0">
                          <a:solidFill>
                            <a:srgbClr val="002060"/>
                          </a:solidFill>
                          <a:latin typeface="Arial Black" pitchFamily="34" charset="0"/>
                          <a:ea typeface="+mn-ea"/>
                          <a:cs typeface="+mn-cs"/>
                        </a:rPr>
                        <a:t>был установлен в 1920-е годы</a:t>
                      </a:r>
                      <a:endParaRPr lang="ru-RU" sz="2000" dirty="0">
                        <a:solidFill>
                          <a:srgbClr val="002060"/>
                        </a:solidFill>
                        <a:latin typeface="Arial Black" pitchFamily="34" charset="0"/>
                      </a:endParaRPr>
                    </a:p>
                    <a:p>
                      <a:pPr algn="ctr"/>
                      <a:r>
                        <a:rPr lang="ru-RU" sz="2000" dirty="0">
                          <a:solidFill>
                            <a:srgbClr val="002060"/>
                          </a:solidFill>
                          <a:latin typeface="Arial Black" pitchFamily="34" charset="0"/>
                        </a:rPr>
                        <a:t>Калининградская область, Гвардейский район, п. Куйбышевское, у дороги, северо-западнее кирхи</a:t>
                      </a:r>
                    </a:p>
                  </a:txBody>
                  <a:tcPr marB="28575" anchor="ctr">
                    <a:lnL>
                      <a:noFill/>
                    </a:lnL>
                    <a:lnR>
                      <a:noFill/>
                    </a:lnR>
                    <a:lnT>
                      <a:noFill/>
                    </a:lnT>
                    <a:lnB>
                      <a:noFill/>
                    </a:lnB>
                    <a:solidFill>
                      <a:srgbClr val="EEEEEE"/>
                    </a:solidFill>
                  </a:tcPr>
                </a:tc>
              </a:tr>
            </a:tbl>
          </a:graphicData>
        </a:graphic>
      </p:graphicFrame>
      <p:sp>
        <p:nvSpPr>
          <p:cNvPr id="30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pic>
        <p:nvPicPr>
          <p:cNvPr id="6" name="Рисунок 5" descr="1363460707.jpg"/>
          <p:cNvPicPr>
            <a:picLocks noChangeAspect="1"/>
          </p:cNvPicPr>
          <p:nvPr/>
        </p:nvPicPr>
        <p:blipFill>
          <a:blip r:embed="rId3" cstate="print"/>
          <a:stretch>
            <a:fillRect/>
          </a:stretch>
        </p:blipFill>
        <p:spPr>
          <a:xfrm>
            <a:off x="323528" y="1628800"/>
            <a:ext cx="4320480" cy="5061942"/>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7" name="Прямоугольник 6"/>
          <p:cNvSpPr/>
          <p:nvPr/>
        </p:nvSpPr>
        <p:spPr>
          <a:xfrm>
            <a:off x="4572000" y="2204864"/>
            <a:ext cx="4572000" cy="3785652"/>
          </a:xfrm>
          <a:prstGeom prst="rect">
            <a:avLst/>
          </a:prstGeom>
        </p:spPr>
        <p:txBody>
          <a:bodyPr>
            <a:spAutoFit/>
          </a:bodyPr>
          <a:lstStyle/>
          <a:p>
            <a:pPr algn="ctr"/>
            <a:r>
              <a:rPr lang="ru-RU" sz="2400" dirty="0" smtClean="0">
                <a:solidFill>
                  <a:srgbClr val="002060"/>
                </a:solidFill>
                <a:latin typeface="Arial Black" pitchFamily="34" charset="0"/>
              </a:rPr>
              <a:t>Памятник представляет собой валун 3,0 на 2,5 м неправильной формы с выбитыми на плоскости крестом и эпитафией на немецком языке:</a:t>
            </a:r>
          </a:p>
          <a:p>
            <a:pPr algn="ctr"/>
            <a:r>
              <a:rPr lang="ru-RU" sz="2400" dirty="0" smtClean="0">
                <a:solidFill>
                  <a:srgbClr val="002060"/>
                </a:solidFill>
                <a:latin typeface="Arial Black" pitchFamily="34" charset="0"/>
              </a:rPr>
              <a:t> 1914-1918 </a:t>
            </a:r>
            <a:r>
              <a:rPr lang="ru-RU" sz="2400" dirty="0" err="1" smtClean="0">
                <a:solidFill>
                  <a:srgbClr val="002060"/>
                </a:solidFill>
                <a:latin typeface="Arial Black" pitchFamily="34" charset="0"/>
              </a:rPr>
              <a:t>Den</a:t>
            </a:r>
            <a:r>
              <a:rPr lang="ru-RU" sz="2400" dirty="0" smtClean="0">
                <a:solidFill>
                  <a:srgbClr val="002060"/>
                </a:solidFill>
                <a:latin typeface="Arial Black" pitchFamily="34" charset="0"/>
              </a:rPr>
              <a:t> </a:t>
            </a:r>
            <a:r>
              <a:rPr lang="ru-RU" sz="2400" dirty="0" err="1" smtClean="0">
                <a:solidFill>
                  <a:srgbClr val="002060"/>
                </a:solidFill>
                <a:latin typeface="Arial Black" pitchFamily="34" charset="0"/>
              </a:rPr>
              <a:t>Helden</a:t>
            </a:r>
            <a:r>
              <a:rPr lang="ru-RU" sz="2400" dirty="0" smtClean="0">
                <a:solidFill>
                  <a:srgbClr val="002060"/>
                </a:solidFill>
                <a:latin typeface="Arial Black" pitchFamily="34" charset="0"/>
              </a:rPr>
              <a:t> </a:t>
            </a:r>
            <a:r>
              <a:rPr lang="ru-RU" sz="2400" dirty="0" err="1" smtClean="0">
                <a:solidFill>
                  <a:srgbClr val="002060"/>
                </a:solidFill>
                <a:latin typeface="Arial Black" pitchFamily="34" charset="0"/>
              </a:rPr>
              <a:t>die</a:t>
            </a:r>
            <a:r>
              <a:rPr lang="ru-RU" sz="2400" dirty="0" smtClean="0">
                <a:solidFill>
                  <a:srgbClr val="002060"/>
                </a:solidFill>
                <a:latin typeface="Arial Black" pitchFamily="34" charset="0"/>
              </a:rPr>
              <a:t> </a:t>
            </a:r>
            <a:r>
              <a:rPr lang="ru-RU" sz="2400" dirty="0" err="1" smtClean="0">
                <a:solidFill>
                  <a:srgbClr val="002060"/>
                </a:solidFill>
                <a:latin typeface="Arial Black" pitchFamily="34" charset="0"/>
              </a:rPr>
              <a:t>Heimat</a:t>
            </a:r>
            <a:endParaRPr lang="ru-RU" sz="2400" dirty="0" smtClean="0">
              <a:solidFill>
                <a:srgbClr val="002060"/>
              </a:solidFill>
              <a:latin typeface="Arial Black" pitchFamily="34" charset="0"/>
            </a:endParaRPr>
          </a:p>
          <a:p>
            <a:pPr algn="ctr"/>
            <a:r>
              <a:rPr lang="ru-RU" sz="2400" dirty="0" smtClean="0">
                <a:solidFill>
                  <a:srgbClr val="002060"/>
                </a:solidFill>
                <a:latin typeface="Arial Black" pitchFamily="34" charset="0"/>
              </a:rPr>
              <a:t> (1914-1918 Родина героям).</a:t>
            </a:r>
            <a:endParaRPr lang="ru-RU" sz="2400" dirty="0">
              <a:solidFill>
                <a:srgbClr val="002060"/>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Рисунок 2" descr="289006_original.jpg"/>
          <p:cNvPicPr>
            <a:picLocks noChangeAspect="1"/>
          </p:cNvPicPr>
          <p:nvPr/>
        </p:nvPicPr>
        <p:blipFill>
          <a:blip r:embed="rId2" cstate="print"/>
          <a:stretch>
            <a:fillRect/>
          </a:stretch>
        </p:blipFill>
        <p:spPr>
          <a:xfrm>
            <a:off x="4499992" y="404664"/>
            <a:ext cx="4104456" cy="5715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4" name="Прямоугольник 3"/>
          <p:cNvSpPr/>
          <p:nvPr/>
        </p:nvSpPr>
        <p:spPr>
          <a:xfrm>
            <a:off x="0" y="332656"/>
            <a:ext cx="4572000" cy="6186309"/>
          </a:xfrm>
          <a:prstGeom prst="rect">
            <a:avLst/>
          </a:prstGeom>
        </p:spPr>
        <p:txBody>
          <a:bodyPr>
            <a:spAutoFit/>
          </a:bodyPr>
          <a:lstStyle/>
          <a:p>
            <a:pPr algn="ctr"/>
            <a:r>
              <a:rPr lang="ru-RU" b="1" dirty="0" smtClean="0">
                <a:solidFill>
                  <a:srgbClr val="002060"/>
                </a:solidFill>
                <a:latin typeface="Arial Black" pitchFamily="34" charset="0"/>
              </a:rPr>
              <a:t>История одной из памятных плит, воздвигнутых на Братском кладбище героев Первой мировой войны.</a:t>
            </a:r>
            <a:r>
              <a:rPr lang="ru-RU" dirty="0" smtClean="0">
                <a:solidFill>
                  <a:srgbClr val="002060"/>
                </a:solidFill>
                <a:latin typeface="Arial Black" pitchFamily="34" charset="0"/>
              </a:rPr>
              <a:t/>
            </a:r>
            <a:br>
              <a:rPr lang="ru-RU" dirty="0" smtClean="0">
                <a:solidFill>
                  <a:srgbClr val="002060"/>
                </a:solidFill>
                <a:latin typeface="Arial Black" pitchFamily="34" charset="0"/>
              </a:rPr>
            </a:br>
            <a:r>
              <a:rPr lang="ru-RU" dirty="0" smtClean="0">
                <a:solidFill>
                  <a:srgbClr val="002060"/>
                </a:solidFill>
                <a:latin typeface="Arial Black" pitchFamily="34" charset="0"/>
              </a:rPr>
              <a:t/>
            </a:r>
            <a:br>
              <a:rPr lang="ru-RU" dirty="0" smtClean="0">
                <a:solidFill>
                  <a:srgbClr val="002060"/>
                </a:solidFill>
                <a:latin typeface="Arial Black" pitchFamily="34" charset="0"/>
              </a:rPr>
            </a:br>
            <a:r>
              <a:rPr lang="ru-RU" dirty="0" smtClean="0">
                <a:solidFill>
                  <a:srgbClr val="002060"/>
                </a:solidFill>
                <a:latin typeface="Arial Black" pitchFamily="34" charset="0"/>
              </a:rPr>
              <a:t>У Храма Всех Святых на Соколе в Москве расположен единственный в России и в Мире Православный мемориал "Примирения народов, воевавших в 2-х Мировых и Гражданской войнах", посвященный памяти 100 миллионов погибших воинов и мирных жителей России, Германии и др. стран.</a:t>
            </a:r>
            <a:br>
              <a:rPr lang="ru-RU" dirty="0" smtClean="0">
                <a:solidFill>
                  <a:srgbClr val="002060"/>
                </a:solidFill>
                <a:latin typeface="Arial Black" pitchFamily="34" charset="0"/>
              </a:rPr>
            </a:br>
            <a:r>
              <a:rPr lang="ru-RU" dirty="0" smtClean="0">
                <a:solidFill>
                  <a:srgbClr val="002060"/>
                </a:solidFill>
                <a:latin typeface="Arial Black" pitchFamily="34" charset="0"/>
              </a:rPr>
              <a:t>Этот уникальный мемориал состоит из четырех Православных крестов, 17 символических надгробных плит всем погибшим в войнах 20-го столетия</a:t>
            </a:r>
            <a:r>
              <a:rPr lang="ru-RU" dirty="0" smtClean="0"/>
              <a:t>.</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6228184" y="6093296"/>
            <a:ext cx="2627784" cy="400110"/>
          </a:xfrm>
          <a:prstGeom prst="rect">
            <a:avLst/>
          </a:prstGeom>
        </p:spPr>
        <p:txBody>
          <a:bodyPr wrap="square">
            <a:spAutoFit/>
          </a:bodyPr>
          <a:lstStyle/>
          <a:p>
            <a:pPr algn="ctr"/>
            <a:r>
              <a:rPr lang="ru-RU" sz="2000" dirty="0" smtClean="0">
                <a:solidFill>
                  <a:srgbClr val="C00000"/>
                </a:solidFill>
                <a:latin typeface="Arial Black" pitchFamily="34" charset="0"/>
              </a:rPr>
              <a:t>Вена</a:t>
            </a:r>
            <a:r>
              <a:rPr lang="ru-RU" sz="2000" dirty="0" smtClean="0">
                <a:solidFill>
                  <a:srgbClr val="C00000"/>
                </a:solidFill>
                <a:latin typeface="Arial Black" pitchFamily="34" charset="0"/>
              </a:rPr>
              <a:t>, Австрия</a:t>
            </a:r>
            <a:endParaRPr lang="ru-RU" sz="2000" dirty="0">
              <a:solidFill>
                <a:srgbClr val="C00000"/>
              </a:solidFill>
              <a:latin typeface="Arial Black" pitchFamily="34" charset="0"/>
            </a:endParaRPr>
          </a:p>
        </p:txBody>
      </p:sp>
      <p:pic>
        <p:nvPicPr>
          <p:cNvPr id="6" name="Рисунок 5" descr="World_War_1_war_memorial_in_Cernobbio_left.jpg"/>
          <p:cNvPicPr>
            <a:picLocks noChangeAspect="1"/>
          </p:cNvPicPr>
          <p:nvPr/>
        </p:nvPicPr>
        <p:blipFill>
          <a:blip r:embed="rId2" cstate="print"/>
          <a:stretch>
            <a:fillRect/>
          </a:stretch>
        </p:blipFill>
        <p:spPr>
          <a:xfrm>
            <a:off x="179512" y="2204864"/>
            <a:ext cx="2843808" cy="3861048"/>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7" name="Прямоугольник 6"/>
          <p:cNvSpPr/>
          <p:nvPr/>
        </p:nvSpPr>
        <p:spPr>
          <a:xfrm>
            <a:off x="179512" y="6093296"/>
            <a:ext cx="2880320" cy="400110"/>
          </a:xfrm>
          <a:prstGeom prst="rect">
            <a:avLst/>
          </a:prstGeom>
        </p:spPr>
        <p:txBody>
          <a:bodyPr wrap="square">
            <a:spAutoFit/>
          </a:bodyPr>
          <a:lstStyle/>
          <a:p>
            <a:pPr algn="ctr"/>
            <a:r>
              <a:rPr lang="ru-RU" sz="2000" b="1" dirty="0" smtClean="0">
                <a:solidFill>
                  <a:srgbClr val="C00000"/>
                </a:solidFill>
                <a:latin typeface="Arial Black" pitchFamily="34" charset="0"/>
              </a:rPr>
              <a:t>Италия</a:t>
            </a:r>
            <a:endParaRPr lang="ru-RU" sz="2000" b="1" dirty="0">
              <a:solidFill>
                <a:srgbClr val="C00000"/>
              </a:solidFill>
              <a:latin typeface="Arial Black" pitchFamily="34" charset="0"/>
            </a:endParaRPr>
          </a:p>
        </p:txBody>
      </p:sp>
      <p:pic>
        <p:nvPicPr>
          <p:cNvPr id="9" name="Рисунок 8" descr="033.jpg"/>
          <p:cNvPicPr>
            <a:picLocks noChangeAspect="1"/>
          </p:cNvPicPr>
          <p:nvPr/>
        </p:nvPicPr>
        <p:blipFill>
          <a:blip r:embed="rId3" cstate="print"/>
          <a:stretch>
            <a:fillRect/>
          </a:stretch>
        </p:blipFill>
        <p:spPr>
          <a:xfrm>
            <a:off x="6228184" y="2276872"/>
            <a:ext cx="2713980" cy="3744416"/>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11" name="Рисунок 10" descr="151LAK0708KMY8559_0_1.jpg"/>
          <p:cNvPicPr>
            <a:picLocks noChangeAspect="1"/>
          </p:cNvPicPr>
          <p:nvPr/>
        </p:nvPicPr>
        <p:blipFill>
          <a:blip r:embed="rId4" cstate="print"/>
          <a:stretch>
            <a:fillRect/>
          </a:stretch>
        </p:blipFill>
        <p:spPr>
          <a:xfrm>
            <a:off x="3275856" y="3789040"/>
            <a:ext cx="2664296" cy="2815580"/>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
        <p:nvSpPr>
          <p:cNvPr id="12" name="Прямоугольник 11"/>
          <p:cNvSpPr/>
          <p:nvPr/>
        </p:nvSpPr>
        <p:spPr>
          <a:xfrm>
            <a:off x="2915816" y="1556792"/>
            <a:ext cx="3168352" cy="2031325"/>
          </a:xfrm>
          <a:prstGeom prst="rect">
            <a:avLst/>
          </a:prstGeom>
        </p:spPr>
        <p:txBody>
          <a:bodyPr wrap="square">
            <a:spAutoFit/>
          </a:bodyPr>
          <a:lstStyle/>
          <a:p>
            <a:pPr algn="ctr"/>
            <a:r>
              <a:rPr lang="ru-RU" dirty="0" smtClean="0">
                <a:solidFill>
                  <a:schemeClr val="bg1"/>
                </a:solidFill>
                <a:latin typeface="Arial Black" pitchFamily="34" charset="0"/>
              </a:rPr>
              <a:t>США</a:t>
            </a:r>
            <a:r>
              <a:rPr lang="ru-RU" dirty="0" smtClean="0">
                <a:solidFill>
                  <a:srgbClr val="002060"/>
                </a:solidFill>
                <a:latin typeface="Arial Black" pitchFamily="34" charset="0"/>
              </a:rPr>
              <a:t> стали третьей страной, в которой появился мемориал Бронзовый солдат, 1923 г.</a:t>
            </a:r>
            <a:r>
              <a:rPr lang="ru-RU" dirty="0" smtClean="0">
                <a:solidFill>
                  <a:srgbClr val="002060"/>
                </a:solidFill>
                <a:latin typeface="Arial Black" pitchFamily="34" charset="0"/>
              </a:rPr>
              <a:t>, </a:t>
            </a:r>
            <a:r>
              <a:rPr lang="ru-RU" dirty="0" smtClean="0">
                <a:solidFill>
                  <a:srgbClr val="002060"/>
                </a:solidFill>
                <a:latin typeface="Arial Black" pitchFamily="34" charset="0"/>
              </a:rPr>
              <a:t>ставший общенациональным символом.</a:t>
            </a:r>
            <a:endParaRPr lang="ru-RU" dirty="0">
              <a:solidFill>
                <a:srgbClr val="002060"/>
              </a:solidFill>
              <a:latin typeface="Arial Black" pitchFamily="34" charset="0"/>
            </a:endParaRPr>
          </a:p>
        </p:txBody>
      </p:sp>
      <p:sp>
        <p:nvSpPr>
          <p:cNvPr id="14" name="Прямоугольник 13"/>
          <p:cNvSpPr/>
          <p:nvPr/>
        </p:nvSpPr>
        <p:spPr>
          <a:xfrm>
            <a:off x="0" y="0"/>
            <a:ext cx="9144000" cy="1569660"/>
          </a:xfrm>
          <a:prstGeom prst="rect">
            <a:avLst/>
          </a:prstGeom>
        </p:spPr>
        <p:txBody>
          <a:bodyPr wrap="square">
            <a:spAutoFit/>
          </a:bodyPr>
          <a:lstStyle/>
          <a:p>
            <a:pPr algn="ctr"/>
            <a:r>
              <a:rPr lang="ru-RU" sz="2400" dirty="0" smtClean="0">
                <a:solidFill>
                  <a:srgbClr val="C00000"/>
                </a:solidFill>
                <a:latin typeface="Arial Black" pitchFamily="34" charset="0"/>
              </a:rPr>
              <a:t>Следующей </a:t>
            </a:r>
            <a:r>
              <a:rPr lang="ru-RU" sz="2400" dirty="0" smtClean="0">
                <a:solidFill>
                  <a:srgbClr val="C00000"/>
                </a:solidFill>
                <a:latin typeface="Arial Black" pitchFamily="34" charset="0"/>
              </a:rPr>
              <a:t>особенностью стала обширная география стран, в которых были возведены </a:t>
            </a:r>
            <a:r>
              <a:rPr lang="ru-RU" sz="2400" dirty="0" smtClean="0">
                <a:solidFill>
                  <a:srgbClr val="C00000"/>
                </a:solidFill>
                <a:latin typeface="Arial Black" pitchFamily="34" charset="0"/>
              </a:rPr>
              <a:t>монументы </a:t>
            </a:r>
            <a:r>
              <a:rPr lang="ru-RU" sz="2400" dirty="0" smtClean="0">
                <a:solidFill>
                  <a:srgbClr val="C00000"/>
                </a:solidFill>
                <a:latin typeface="Arial Black" pitchFamily="34" charset="0"/>
              </a:rPr>
              <a:t>Первой мировой войны.</a:t>
            </a:r>
            <a:r>
              <a:rPr lang="ru-RU" sz="2400" dirty="0" smtClean="0">
                <a:solidFill>
                  <a:srgbClr val="C00000"/>
                </a:solidFill>
                <a:latin typeface="Arial Black" pitchFamily="34" charset="0"/>
              </a:rPr>
              <a:t> </a:t>
            </a:r>
            <a:r>
              <a:rPr lang="ru-RU" sz="2400" dirty="0" smtClean="0">
                <a:solidFill>
                  <a:srgbClr val="C00000"/>
                </a:solidFill>
                <a:latin typeface="Arial Black" pitchFamily="34" charset="0"/>
              </a:rPr>
              <a:t>– </a:t>
            </a:r>
            <a:endParaRPr lang="ru-RU" sz="2400" dirty="0" smtClean="0">
              <a:solidFill>
                <a:srgbClr val="C00000"/>
              </a:solidFill>
              <a:latin typeface="Arial Black" pitchFamily="34" charset="0"/>
            </a:endParaRPr>
          </a:p>
          <a:p>
            <a:pPr algn="ctr"/>
            <a:r>
              <a:rPr lang="ru-RU" sz="2400" dirty="0" smtClean="0">
                <a:solidFill>
                  <a:srgbClr val="C00000"/>
                </a:solidFill>
                <a:latin typeface="Arial Black" pitchFamily="34" charset="0"/>
              </a:rPr>
              <a:t>от </a:t>
            </a:r>
            <a:r>
              <a:rPr lang="ru-RU" sz="2400" dirty="0" smtClean="0">
                <a:solidFill>
                  <a:srgbClr val="002060"/>
                </a:solidFill>
                <a:latin typeface="Arial Black" pitchFamily="34" charset="0"/>
              </a:rPr>
              <a:t>Ипра до Сингапура. </a:t>
            </a:r>
            <a:endParaRPr lang="ru-RU" sz="2400" dirty="0" smtClean="0">
              <a:solidFill>
                <a:srgbClr val="002060"/>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8" name="Рисунок 7" descr="big.photo (1).jpg"/>
          <p:cNvPicPr>
            <a:picLocks noChangeAspect="1"/>
          </p:cNvPicPr>
          <p:nvPr/>
        </p:nvPicPr>
        <p:blipFill>
          <a:blip r:embed="rId2" cstate="print"/>
          <a:stretch>
            <a:fillRect/>
          </a:stretch>
        </p:blipFill>
        <p:spPr>
          <a:xfrm>
            <a:off x="323528" y="1916832"/>
            <a:ext cx="3456384" cy="4517256"/>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10" name="Прямоугольник 9"/>
          <p:cNvSpPr/>
          <p:nvPr/>
        </p:nvSpPr>
        <p:spPr>
          <a:xfrm>
            <a:off x="179512" y="332656"/>
            <a:ext cx="3096344" cy="1477328"/>
          </a:xfrm>
          <a:prstGeom prst="rect">
            <a:avLst/>
          </a:prstGeom>
        </p:spPr>
        <p:txBody>
          <a:bodyPr wrap="square">
            <a:spAutoFit/>
          </a:bodyPr>
          <a:lstStyle/>
          <a:p>
            <a:pPr algn="ctr"/>
            <a:r>
              <a:rPr lang="ru-RU" dirty="0" smtClean="0">
                <a:solidFill>
                  <a:srgbClr val="C00000"/>
                </a:solidFill>
                <a:latin typeface="Arial Black" pitchFamily="34" charset="0"/>
              </a:rPr>
              <a:t> </a:t>
            </a:r>
            <a:r>
              <a:rPr lang="ru-RU" dirty="0" smtClean="0">
                <a:solidFill>
                  <a:srgbClr val="C00000"/>
                </a:solidFill>
                <a:latin typeface="Arial Black" pitchFamily="34" charset="0"/>
              </a:rPr>
              <a:t>В Лондоне </a:t>
            </a:r>
            <a:r>
              <a:rPr lang="ru-RU" dirty="0" smtClean="0">
                <a:solidFill>
                  <a:srgbClr val="002060"/>
                </a:solidFill>
                <a:latin typeface="Arial Black" pitchFamily="34" charset="0"/>
              </a:rPr>
              <a:t>стоит обелиск королевским гвардейцам, погибшим в Первой мировой войне. </a:t>
            </a:r>
            <a:endParaRPr lang="ru-RU" dirty="0">
              <a:solidFill>
                <a:srgbClr val="002060"/>
              </a:solidFill>
              <a:latin typeface="Arial Black" pitchFamily="34" charset="0"/>
            </a:endParaRPr>
          </a:p>
        </p:txBody>
      </p:sp>
      <p:pic>
        <p:nvPicPr>
          <p:cNvPr id="11" name="Рисунок 10" descr="0_85fe2_4fa6ebd9_XL.jpg"/>
          <p:cNvPicPr>
            <a:picLocks noChangeAspect="1"/>
          </p:cNvPicPr>
          <p:nvPr/>
        </p:nvPicPr>
        <p:blipFill>
          <a:blip r:embed="rId3" cstate="print"/>
          <a:stretch>
            <a:fillRect/>
          </a:stretch>
        </p:blipFill>
        <p:spPr>
          <a:xfrm>
            <a:off x="4139952" y="2276872"/>
            <a:ext cx="4701100" cy="3528392"/>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12" name="Прямоугольник 11"/>
          <p:cNvSpPr/>
          <p:nvPr/>
        </p:nvSpPr>
        <p:spPr>
          <a:xfrm>
            <a:off x="3995936" y="5877272"/>
            <a:ext cx="4932040" cy="400110"/>
          </a:xfrm>
          <a:prstGeom prst="rect">
            <a:avLst/>
          </a:prstGeom>
        </p:spPr>
        <p:txBody>
          <a:bodyPr wrap="square">
            <a:spAutoFit/>
          </a:bodyPr>
          <a:lstStyle/>
          <a:p>
            <a:pPr algn="ctr"/>
            <a:r>
              <a:rPr lang="ru-RU" sz="2000" dirty="0" smtClean="0">
                <a:solidFill>
                  <a:srgbClr val="002060"/>
                </a:solidFill>
                <a:latin typeface="Arial Black" pitchFamily="34" charset="0"/>
              </a:rPr>
              <a:t>Памятник в Германии</a:t>
            </a:r>
            <a:endParaRPr lang="ru-RU" sz="2000" dirty="0">
              <a:solidFill>
                <a:srgbClr val="002060"/>
              </a:solidFill>
              <a:latin typeface="Arial Black" pitchFamily="34" charset="0"/>
            </a:endParaRPr>
          </a:p>
        </p:txBody>
      </p:sp>
      <p:pic>
        <p:nvPicPr>
          <p:cNvPr id="13" name="Рисунок 12" descr="DSC00286.jpg"/>
          <p:cNvPicPr>
            <a:picLocks noChangeAspect="1"/>
          </p:cNvPicPr>
          <p:nvPr/>
        </p:nvPicPr>
        <p:blipFill>
          <a:blip r:embed="rId4" cstate="print"/>
          <a:stretch>
            <a:fillRect/>
          </a:stretch>
        </p:blipFill>
        <p:spPr>
          <a:xfrm>
            <a:off x="6588224" y="188640"/>
            <a:ext cx="2160240" cy="1944216"/>
          </a:xfrm>
          <a:prstGeom prst="ellipse">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Рисунок 5" descr="Unknown_sodier.JPG"/>
          <p:cNvPicPr>
            <a:picLocks noChangeAspect="1"/>
          </p:cNvPicPr>
          <p:nvPr/>
        </p:nvPicPr>
        <p:blipFill>
          <a:blip r:embed="rId2" cstate="print"/>
          <a:stretch>
            <a:fillRect/>
          </a:stretch>
        </p:blipFill>
        <p:spPr>
          <a:xfrm>
            <a:off x="1979712" y="2276872"/>
            <a:ext cx="6215732" cy="4104455"/>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7" name="Прямоугольник 6"/>
          <p:cNvSpPr/>
          <p:nvPr/>
        </p:nvSpPr>
        <p:spPr>
          <a:xfrm>
            <a:off x="0" y="4293096"/>
            <a:ext cx="1835696" cy="2308324"/>
          </a:xfrm>
          <a:prstGeom prst="rect">
            <a:avLst/>
          </a:prstGeom>
        </p:spPr>
        <p:txBody>
          <a:bodyPr wrap="square">
            <a:spAutoFit/>
          </a:bodyPr>
          <a:lstStyle/>
          <a:p>
            <a:pPr algn="ctr"/>
            <a:r>
              <a:rPr lang="fr-FR" dirty="0" smtClean="0"/>
              <a:t>   </a:t>
            </a:r>
            <a:r>
              <a:rPr lang="fr-FR" dirty="0" smtClean="0">
                <a:solidFill>
                  <a:srgbClr val="002060"/>
                </a:solidFill>
                <a:latin typeface="Arial Black" pitchFamily="34" charset="0"/>
              </a:rPr>
              <a:t> ICI</a:t>
            </a:r>
          </a:p>
          <a:p>
            <a:pPr algn="ctr"/>
            <a:r>
              <a:rPr lang="fr-FR" dirty="0" smtClean="0">
                <a:solidFill>
                  <a:srgbClr val="002060"/>
                </a:solidFill>
                <a:latin typeface="Arial Black" pitchFamily="34" charset="0"/>
              </a:rPr>
              <a:t>     REPOSE</a:t>
            </a:r>
          </a:p>
          <a:p>
            <a:pPr algn="ctr"/>
            <a:r>
              <a:rPr lang="fr-FR" dirty="0" smtClean="0">
                <a:solidFill>
                  <a:srgbClr val="002060"/>
                </a:solidFill>
                <a:latin typeface="Arial Black" pitchFamily="34" charset="0"/>
              </a:rPr>
              <a:t>  UN SOLDAT</a:t>
            </a:r>
          </a:p>
          <a:p>
            <a:pPr algn="ctr"/>
            <a:r>
              <a:rPr lang="fr-FR" dirty="0" smtClean="0">
                <a:solidFill>
                  <a:srgbClr val="002060"/>
                </a:solidFill>
                <a:latin typeface="Arial Black" pitchFamily="34" charset="0"/>
              </a:rPr>
              <a:t>   FRANÇAIS</a:t>
            </a:r>
          </a:p>
          <a:p>
            <a:pPr algn="ctr"/>
            <a:r>
              <a:rPr lang="fr-FR" dirty="0" smtClean="0">
                <a:solidFill>
                  <a:srgbClr val="002060"/>
                </a:solidFill>
                <a:latin typeface="Arial Black" pitchFamily="34" charset="0"/>
              </a:rPr>
              <a:t>      MORT</a:t>
            </a:r>
          </a:p>
          <a:p>
            <a:pPr algn="ctr"/>
            <a:r>
              <a:rPr lang="fr-FR" dirty="0" smtClean="0">
                <a:solidFill>
                  <a:srgbClr val="002060"/>
                </a:solidFill>
                <a:latin typeface="Arial Black" pitchFamily="34" charset="0"/>
              </a:rPr>
              <a:t>POUR LA PATRIE</a:t>
            </a:r>
          </a:p>
          <a:p>
            <a:pPr algn="ctr"/>
            <a:r>
              <a:rPr lang="fr-FR" dirty="0" smtClean="0">
                <a:solidFill>
                  <a:srgbClr val="002060"/>
                </a:solidFill>
                <a:latin typeface="Arial Black" pitchFamily="34" charset="0"/>
              </a:rPr>
              <a:t>1914 . 1918</a:t>
            </a:r>
            <a:endParaRPr lang="fr-FR" dirty="0">
              <a:solidFill>
                <a:srgbClr val="002060"/>
              </a:solidFill>
              <a:latin typeface="Arial Black" pitchFamily="34" charset="0"/>
            </a:endParaRPr>
          </a:p>
        </p:txBody>
      </p:sp>
      <p:sp>
        <p:nvSpPr>
          <p:cNvPr id="9" name="Прямоугольник 8"/>
          <p:cNvSpPr/>
          <p:nvPr/>
        </p:nvSpPr>
        <p:spPr>
          <a:xfrm>
            <a:off x="0" y="0"/>
            <a:ext cx="9144000" cy="1323439"/>
          </a:xfrm>
          <a:prstGeom prst="rect">
            <a:avLst/>
          </a:prstGeom>
        </p:spPr>
        <p:txBody>
          <a:bodyPr wrap="square">
            <a:spAutoFit/>
          </a:bodyPr>
          <a:lstStyle/>
          <a:p>
            <a:pPr algn="ctr"/>
            <a:r>
              <a:rPr lang="ru-RU" sz="2000" dirty="0" smtClean="0">
                <a:solidFill>
                  <a:srgbClr val="C00000"/>
                </a:solidFill>
                <a:latin typeface="Arial Black" pitchFamily="34" charset="0"/>
              </a:rPr>
              <a:t>28 января 1920 года </a:t>
            </a:r>
            <a:r>
              <a:rPr lang="ru-RU" sz="2000" dirty="0" smtClean="0">
                <a:solidFill>
                  <a:srgbClr val="002060"/>
                </a:solidFill>
                <a:latin typeface="Arial Black" pitchFamily="34" charset="0"/>
              </a:rPr>
              <a:t>могила неизвестного солдата была открыта и в Париже, под Триумфальной Аркой. Надпись на ней гласит</a:t>
            </a:r>
            <a:r>
              <a:rPr lang="ru-RU" sz="2000" dirty="0" smtClean="0">
                <a:solidFill>
                  <a:schemeClr val="bg1"/>
                </a:solidFill>
                <a:latin typeface="Arial Black" pitchFamily="34" charset="0"/>
              </a:rPr>
              <a:t>: "Здесь лежит французский солдат, который погиб за Отечество в 1914-1918 годы". </a:t>
            </a:r>
            <a:endParaRPr lang="ru-RU" sz="2000" dirty="0">
              <a:solidFill>
                <a:schemeClr val="bg1"/>
              </a:solidFill>
              <a:latin typeface="Arial Black" pitchFamily="34" charset="0"/>
            </a:endParaRPr>
          </a:p>
        </p:txBody>
      </p:sp>
      <p:pic>
        <p:nvPicPr>
          <p:cNvPr id="13" name="Рисунок 12" descr="DSC00286.jpg"/>
          <p:cNvPicPr>
            <a:picLocks noChangeAspect="1"/>
          </p:cNvPicPr>
          <p:nvPr/>
        </p:nvPicPr>
        <p:blipFill>
          <a:blip r:embed="rId3" cstate="print"/>
          <a:stretch>
            <a:fillRect/>
          </a:stretch>
        </p:blipFill>
        <p:spPr>
          <a:xfrm>
            <a:off x="323528" y="1556792"/>
            <a:ext cx="1691680" cy="1728192"/>
          </a:xfrm>
          <a:prstGeom prst="ellipse">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Рисунок 17" descr="icon.jpg"/>
          <p:cNvPicPr>
            <a:picLocks noChangeAspect="1"/>
          </p:cNvPicPr>
          <p:nvPr/>
        </p:nvPicPr>
        <p:blipFill>
          <a:blip r:embed="rId2" cstate="print"/>
          <a:stretch>
            <a:fillRect/>
          </a:stretch>
        </p:blipFill>
        <p:spPr>
          <a:xfrm>
            <a:off x="0" y="764704"/>
            <a:ext cx="5868144" cy="5877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Прямоугольник 18"/>
          <p:cNvSpPr/>
          <p:nvPr/>
        </p:nvSpPr>
        <p:spPr>
          <a:xfrm>
            <a:off x="5220072" y="836712"/>
            <a:ext cx="3707904" cy="5632311"/>
          </a:xfrm>
          <a:prstGeom prst="rect">
            <a:avLst/>
          </a:prstGeom>
        </p:spPr>
        <p:txBody>
          <a:bodyPr wrap="square">
            <a:spAutoFit/>
          </a:bodyPr>
          <a:lstStyle/>
          <a:p>
            <a:pPr algn="ctr"/>
            <a:r>
              <a:rPr lang="ru-RU" sz="2000" i="1" dirty="0" smtClean="0">
                <a:solidFill>
                  <a:srgbClr val="002060"/>
                </a:solidFill>
                <a:latin typeface="Arial Black" pitchFamily="34" charset="0"/>
                <a:cs typeface="Arabic Typesetting" pitchFamily="66" charset="-78"/>
              </a:rPr>
              <a:t>Мы </a:t>
            </a:r>
            <a:r>
              <a:rPr lang="ru-RU" sz="2000" i="1" dirty="0" smtClean="0">
                <a:solidFill>
                  <a:srgbClr val="002060"/>
                </a:solidFill>
                <a:latin typeface="Arial Black" pitchFamily="34" charset="0"/>
                <a:cs typeface="Arabic Typesetting" pitchFamily="66" charset="-78"/>
              </a:rPr>
              <a:t>- дети своей страны, мы - новое поколение. Но разве можно нам забывать о том, что случилось в прошлом? Конечно нельзя! Ведь ровно 100 лет назад наши предки отдавали свои жизни на страшном поле брани первой Мировой войны, чтобы мы жили сейчас. Они шли на смерть, они знали, что будет трудно, но </a:t>
            </a:r>
            <a:r>
              <a:rPr lang="ru-RU" sz="2000" i="1" dirty="0" err="1" smtClean="0">
                <a:solidFill>
                  <a:srgbClr val="002060"/>
                </a:solidFill>
                <a:latin typeface="Arial Black" pitchFamily="34" charset="0"/>
                <a:cs typeface="Arabic Typesetting" pitchFamily="66" charset="-78"/>
              </a:rPr>
              <a:t>все-равно</a:t>
            </a:r>
            <a:r>
              <a:rPr lang="ru-RU" sz="2000" i="1" dirty="0" smtClean="0">
                <a:solidFill>
                  <a:srgbClr val="002060"/>
                </a:solidFill>
                <a:latin typeface="Arial Black" pitchFamily="34" charset="0"/>
                <a:cs typeface="Arabic Typesetting" pitchFamily="66" charset="-78"/>
              </a:rPr>
              <a:t> шли! Мы не имеем права забывать об их подвиге! </a:t>
            </a:r>
            <a:endParaRPr lang="ru-RU" sz="2000" i="1" dirty="0">
              <a:solidFill>
                <a:srgbClr val="002060"/>
              </a:solidFill>
              <a:latin typeface="Arial Black" pitchFamily="34" charset="0"/>
              <a:cs typeface="Arabic Typesetting" pitchFamily="66"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Прямоугольник 6"/>
          <p:cNvSpPr/>
          <p:nvPr/>
        </p:nvSpPr>
        <p:spPr>
          <a:xfrm>
            <a:off x="2699792" y="5445224"/>
            <a:ext cx="6228184" cy="1200329"/>
          </a:xfrm>
          <a:prstGeom prst="rect">
            <a:avLst/>
          </a:prstGeom>
        </p:spPr>
        <p:txBody>
          <a:bodyPr wrap="square">
            <a:spAutoFit/>
          </a:bodyPr>
          <a:lstStyle/>
          <a:p>
            <a:pPr algn="r"/>
            <a:r>
              <a:rPr lang="ru-RU" sz="2400" dirty="0" smtClean="0">
                <a:solidFill>
                  <a:srgbClr val="002060"/>
                </a:solidFill>
                <a:latin typeface="Arial Black" pitchFamily="34" charset="0"/>
              </a:rPr>
              <a:t>"Люди, отдавшие свои жизни за интересы России, не должны быть забыты". </a:t>
            </a:r>
            <a:r>
              <a:rPr lang="ru-RU" sz="2400" dirty="0" smtClean="0">
                <a:solidFill>
                  <a:srgbClr val="C00000"/>
                </a:solidFill>
                <a:latin typeface="Arial Black" pitchFamily="34" charset="0"/>
              </a:rPr>
              <a:t>В.В. Путин</a:t>
            </a:r>
            <a:endParaRPr lang="ru-RU" sz="2400" dirty="0">
              <a:solidFill>
                <a:srgbClr val="C00000"/>
              </a:solidFill>
              <a:latin typeface="Arial Black" pitchFamily="34" charset="0"/>
            </a:endParaRPr>
          </a:p>
        </p:txBody>
      </p:sp>
      <p:pic>
        <p:nvPicPr>
          <p:cNvPr id="9" name="Рисунок 8" descr="memorial1_200_auto.jpg"/>
          <p:cNvPicPr>
            <a:picLocks noChangeAspect="1"/>
          </p:cNvPicPr>
          <p:nvPr/>
        </p:nvPicPr>
        <p:blipFill>
          <a:blip r:embed="rId2" cstate="print"/>
          <a:stretch>
            <a:fillRect/>
          </a:stretch>
        </p:blipFill>
        <p:spPr>
          <a:xfrm>
            <a:off x="755576" y="188640"/>
            <a:ext cx="7848872" cy="5184576"/>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Прямоугольник 2"/>
          <p:cNvSpPr/>
          <p:nvPr/>
        </p:nvSpPr>
        <p:spPr>
          <a:xfrm>
            <a:off x="4427984" y="188641"/>
            <a:ext cx="4572000" cy="6669360"/>
          </a:xfrm>
          <a:prstGeom prst="rect">
            <a:avLst/>
          </a:prstGeom>
        </p:spPr>
        <p:txBody>
          <a:bodyPr wrap="square">
            <a:spAutoFit/>
          </a:bodyPr>
          <a:lstStyle/>
          <a:p>
            <a:pPr algn="ctr"/>
            <a:r>
              <a:rPr lang="ru-RU" sz="2000" dirty="0" smtClean="0">
                <a:solidFill>
                  <a:schemeClr val="accent2">
                    <a:lumMod val="50000"/>
                  </a:schemeClr>
                </a:solidFill>
                <a:latin typeface="Arial Black" pitchFamily="34" charset="0"/>
              </a:rPr>
              <a:t>В 2014 году мир отмечает 100-летие Первой мировой войны. </a:t>
            </a:r>
            <a:r>
              <a:rPr lang="ru-RU" sz="2000" dirty="0" smtClean="0">
                <a:solidFill>
                  <a:srgbClr val="002060"/>
                </a:solidFill>
                <a:latin typeface="Arial Black" pitchFamily="34" charset="0"/>
              </a:rPr>
              <a:t>Среди приоритетных мероприятий Российского военно-исторического общества – сооружение Памятника воинам, павшим в годы Первой мировой войны.</a:t>
            </a:r>
          </a:p>
          <a:p>
            <a:pPr algn="ctr"/>
            <a:r>
              <a:rPr lang="ru-RU" sz="2000" dirty="0" smtClean="0">
                <a:solidFill>
                  <a:srgbClr val="002060"/>
                </a:solidFill>
                <a:latin typeface="Arial Black" pitchFamily="34" charset="0"/>
              </a:rPr>
              <a:t>С инициативой сооружения памятника выступили потомки погибших - члены Российского военно-исторического общества. Обращение Общества было поддержано Министерством культуры РФ и Правительством Москвы.</a:t>
            </a:r>
          </a:p>
          <a:p>
            <a:pPr algn="ctr"/>
            <a:r>
              <a:rPr lang="ru-RU" sz="2000" dirty="0" smtClean="0">
                <a:solidFill>
                  <a:srgbClr val="002060"/>
                </a:solidFill>
                <a:latin typeface="Arial Black" pitchFamily="34" charset="0"/>
              </a:rPr>
              <a:t> </a:t>
            </a:r>
            <a:r>
              <a:rPr lang="ru-RU" sz="2000" dirty="0" smtClean="0">
                <a:solidFill>
                  <a:schemeClr val="bg1"/>
                </a:solidFill>
                <a:latin typeface="Arial Black" pitchFamily="34" charset="0"/>
              </a:rPr>
              <a:t>К 1 августа 2014 года памятник будет установлен в Москве, в Парке Победы на Поклонной горе.</a:t>
            </a:r>
            <a:endParaRPr lang="ru-RU" sz="2000" dirty="0">
              <a:solidFill>
                <a:schemeClr val="bg1"/>
              </a:solidFill>
              <a:latin typeface="Arial Black" pitchFamily="34" charset="0"/>
            </a:endParaRPr>
          </a:p>
        </p:txBody>
      </p:sp>
      <p:pic>
        <p:nvPicPr>
          <p:cNvPr id="4" name="Рисунок 3" descr="22.png"/>
          <p:cNvPicPr>
            <a:picLocks noChangeAspect="1"/>
          </p:cNvPicPr>
          <p:nvPr/>
        </p:nvPicPr>
        <p:blipFill>
          <a:blip r:embed="rId2" cstate="print"/>
          <a:stretch>
            <a:fillRect/>
          </a:stretch>
        </p:blipFill>
        <p:spPr>
          <a:xfrm>
            <a:off x="0" y="1052736"/>
            <a:ext cx="4355976" cy="4320480"/>
          </a:xfrm>
          <a:prstGeom prst="rect">
            <a:avLst/>
          </a:prstGeom>
          <a:ln>
            <a:solidFill>
              <a:srgbClr val="00206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Рисунок 6" descr="0_f63f9_a00adc9b_L.jpg"/>
          <p:cNvPicPr>
            <a:picLocks noChangeAspect="1"/>
          </p:cNvPicPr>
          <p:nvPr/>
        </p:nvPicPr>
        <p:blipFill>
          <a:blip r:embed="rId2" cstate="print"/>
          <a:stretch>
            <a:fillRect/>
          </a:stretch>
        </p:blipFill>
        <p:spPr>
          <a:xfrm>
            <a:off x="251520" y="548680"/>
            <a:ext cx="4248472" cy="5472608"/>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6" name="Рисунок 5" descr="DSC00286.jpg"/>
          <p:cNvPicPr>
            <a:picLocks noChangeAspect="1"/>
          </p:cNvPicPr>
          <p:nvPr/>
        </p:nvPicPr>
        <p:blipFill>
          <a:blip r:embed="rId3" cstate="print"/>
          <a:stretch>
            <a:fillRect/>
          </a:stretch>
        </p:blipFill>
        <p:spPr>
          <a:xfrm>
            <a:off x="7127776" y="0"/>
            <a:ext cx="2016224" cy="1988840"/>
          </a:xfrm>
          <a:prstGeom prst="ellipse">
            <a:avLst/>
          </a:prstGeom>
          <a:ln>
            <a:noFill/>
          </a:ln>
          <a:effectLst>
            <a:softEdge rad="112500"/>
          </a:effectLst>
        </p:spPr>
      </p:pic>
      <p:sp>
        <p:nvSpPr>
          <p:cNvPr id="9" name="Прямоугольник 8"/>
          <p:cNvSpPr/>
          <p:nvPr/>
        </p:nvSpPr>
        <p:spPr>
          <a:xfrm>
            <a:off x="4572000" y="1916832"/>
            <a:ext cx="4572000" cy="4401205"/>
          </a:xfrm>
          <a:prstGeom prst="rect">
            <a:avLst/>
          </a:prstGeom>
        </p:spPr>
        <p:txBody>
          <a:bodyPr>
            <a:spAutoFit/>
          </a:bodyPr>
          <a:lstStyle/>
          <a:p>
            <a:pPr algn="ctr"/>
            <a:r>
              <a:rPr lang="ru-RU" sz="2000" dirty="0" smtClean="0">
                <a:solidFill>
                  <a:schemeClr val="accent2">
                    <a:lumMod val="50000"/>
                  </a:schemeClr>
                </a:solidFill>
                <a:latin typeface="Arial Black" pitchFamily="34" charset="0"/>
              </a:rPr>
              <a:t>14 января 2014 </a:t>
            </a:r>
            <a:r>
              <a:rPr lang="ru-RU" sz="2000" dirty="0" smtClean="0">
                <a:solidFill>
                  <a:srgbClr val="002060"/>
                </a:solidFill>
                <a:latin typeface="Arial Black" pitchFamily="34" charset="0"/>
              </a:rPr>
              <a:t>года на фасаде здания факультета хирургии Ростовского государственного медицинского университета открыта мемориальная доска герою Первой мировой войны (1914-1918 г.г.) </a:t>
            </a:r>
          </a:p>
          <a:p>
            <a:pPr algn="ctr"/>
            <a:r>
              <a:rPr lang="ru-RU" sz="2000" dirty="0" smtClean="0">
                <a:solidFill>
                  <a:srgbClr val="002060"/>
                </a:solidFill>
                <a:latin typeface="Arial Black" pitchFamily="34" charset="0"/>
              </a:rPr>
              <a:t>генерал-майору </a:t>
            </a:r>
            <a:r>
              <a:rPr lang="ru-RU" sz="2000" dirty="0" err="1" smtClean="0">
                <a:solidFill>
                  <a:srgbClr val="002060"/>
                </a:solidFill>
                <a:latin typeface="Arial Black" pitchFamily="34" charset="0"/>
              </a:rPr>
              <a:t>Дроздовскому</a:t>
            </a:r>
            <a:r>
              <a:rPr lang="ru-RU" sz="2000" dirty="0" smtClean="0">
                <a:solidFill>
                  <a:srgbClr val="002060"/>
                </a:solidFill>
                <a:latin typeface="Arial Black" pitchFamily="34" charset="0"/>
              </a:rPr>
              <a:t> Михаилу </a:t>
            </a:r>
            <a:r>
              <a:rPr lang="ru-RU" sz="2000" dirty="0" err="1" smtClean="0">
                <a:solidFill>
                  <a:srgbClr val="002060"/>
                </a:solidFill>
                <a:latin typeface="Arial Black" pitchFamily="34" charset="0"/>
              </a:rPr>
              <a:t>Гордеевичу</a:t>
            </a:r>
            <a:endParaRPr lang="ru-RU" sz="2000" dirty="0" smtClean="0">
              <a:solidFill>
                <a:srgbClr val="002060"/>
              </a:solidFill>
              <a:latin typeface="Arial Black" pitchFamily="34" charset="0"/>
            </a:endParaRPr>
          </a:p>
          <a:p>
            <a:pPr algn="ctr"/>
            <a:r>
              <a:rPr lang="ru-RU" sz="2000" dirty="0" smtClean="0">
                <a:solidFill>
                  <a:srgbClr val="002060"/>
                </a:solidFill>
                <a:latin typeface="Arial Black" pitchFamily="34" charset="0"/>
              </a:rPr>
              <a:t> (1881-1919 г.г.), кавалеру ордена Св. Георгия Победоносца.</a:t>
            </a:r>
            <a:endParaRPr lang="ru-RU" sz="2000" dirty="0">
              <a:solidFill>
                <a:srgbClr val="002060"/>
              </a:solidFill>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Рисунок 4" descr="DSC00286.jpg"/>
          <p:cNvPicPr>
            <a:picLocks noChangeAspect="1"/>
          </p:cNvPicPr>
          <p:nvPr/>
        </p:nvPicPr>
        <p:blipFill>
          <a:blip r:embed="rId2" cstate="print"/>
          <a:stretch>
            <a:fillRect/>
          </a:stretch>
        </p:blipFill>
        <p:spPr>
          <a:xfrm>
            <a:off x="0" y="0"/>
            <a:ext cx="2091849" cy="2060848"/>
          </a:xfrm>
          <a:prstGeom prst="ellipse">
            <a:avLst/>
          </a:prstGeom>
          <a:ln>
            <a:noFill/>
          </a:ln>
          <a:effectLst>
            <a:softEdge rad="112500"/>
          </a:effectLst>
        </p:spPr>
      </p:pic>
      <p:pic>
        <p:nvPicPr>
          <p:cNvPr id="3" name="Рисунок 2" descr="12_1.jpg"/>
          <p:cNvPicPr>
            <a:picLocks noChangeAspect="1"/>
          </p:cNvPicPr>
          <p:nvPr/>
        </p:nvPicPr>
        <p:blipFill>
          <a:blip r:embed="rId3" cstate="print"/>
          <a:stretch>
            <a:fillRect/>
          </a:stretch>
        </p:blipFill>
        <p:spPr>
          <a:xfrm>
            <a:off x="1835696" y="1196752"/>
            <a:ext cx="3744416" cy="5112568"/>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4" name="Прямоугольник 3"/>
          <p:cNvSpPr/>
          <p:nvPr/>
        </p:nvSpPr>
        <p:spPr>
          <a:xfrm>
            <a:off x="5508104" y="260648"/>
            <a:ext cx="3635896" cy="707886"/>
          </a:xfrm>
          <a:prstGeom prst="rect">
            <a:avLst/>
          </a:prstGeom>
        </p:spPr>
        <p:txBody>
          <a:bodyPr wrap="square">
            <a:spAutoFit/>
          </a:bodyPr>
          <a:lstStyle/>
          <a:p>
            <a:pPr algn="ctr"/>
            <a:r>
              <a:rPr lang="ru-RU" sz="2000" dirty="0" smtClean="0">
                <a:solidFill>
                  <a:srgbClr val="C00000"/>
                </a:solidFill>
                <a:latin typeface="Arial Black" pitchFamily="34" charset="0"/>
              </a:rPr>
              <a:t>Памятник герою Первой мировой войны</a:t>
            </a:r>
            <a:endParaRPr lang="ru-RU" sz="2000" dirty="0">
              <a:solidFill>
                <a:srgbClr val="C00000"/>
              </a:solidFill>
              <a:latin typeface="Arial Black" pitchFamily="34" charset="0"/>
            </a:endParaRPr>
          </a:p>
        </p:txBody>
      </p:sp>
      <p:sp>
        <p:nvSpPr>
          <p:cNvPr id="6" name="Прямоугольник 5"/>
          <p:cNvSpPr/>
          <p:nvPr/>
        </p:nvSpPr>
        <p:spPr>
          <a:xfrm>
            <a:off x="5652120" y="1196752"/>
            <a:ext cx="3240360" cy="3970318"/>
          </a:xfrm>
          <a:prstGeom prst="rect">
            <a:avLst/>
          </a:prstGeom>
        </p:spPr>
        <p:txBody>
          <a:bodyPr wrap="square">
            <a:spAutoFit/>
          </a:bodyPr>
          <a:lstStyle/>
          <a:p>
            <a:pPr algn="ctr"/>
            <a:r>
              <a:rPr lang="ru-RU" b="1" dirty="0" smtClean="0">
                <a:solidFill>
                  <a:schemeClr val="bg1"/>
                </a:solidFill>
                <a:latin typeface="Arial Black" pitchFamily="34" charset="0"/>
              </a:rPr>
              <a:t>14 ноября 2008г в Санкт Петербурге</a:t>
            </a:r>
            <a:r>
              <a:rPr lang="ru-RU" b="1" dirty="0" smtClean="0">
                <a:solidFill>
                  <a:srgbClr val="002060"/>
                </a:solidFill>
                <a:latin typeface="Arial Black" pitchFamily="34" charset="0"/>
              </a:rPr>
              <a:t>, на пересечении Шпалерной и Таврической улиц был открыт памятник генералу</a:t>
            </a:r>
          </a:p>
          <a:p>
            <a:pPr algn="ctr"/>
            <a:r>
              <a:rPr lang="ru-RU" b="1" dirty="0" smtClean="0">
                <a:solidFill>
                  <a:srgbClr val="002060"/>
                </a:solidFill>
                <a:latin typeface="Arial Black" pitchFamily="34" charset="0"/>
              </a:rPr>
              <a:t> </a:t>
            </a:r>
            <a:r>
              <a:rPr lang="ru-RU" b="1" dirty="0" smtClean="0">
                <a:solidFill>
                  <a:schemeClr val="bg1"/>
                </a:solidFill>
                <a:latin typeface="Arial Black" pitchFamily="34" charset="0"/>
              </a:rPr>
              <a:t>Алексею Алексеевичу Брусилову </a:t>
            </a:r>
          </a:p>
          <a:p>
            <a:pPr algn="ctr"/>
            <a:r>
              <a:rPr lang="ru-RU" b="1" dirty="0" smtClean="0">
                <a:solidFill>
                  <a:srgbClr val="002060"/>
                </a:solidFill>
                <a:latin typeface="Arial Black" pitchFamily="34" charset="0"/>
              </a:rPr>
              <a:t>он </a:t>
            </a:r>
            <a:r>
              <a:rPr lang="ru-RU" dirty="0" smtClean="0">
                <a:solidFill>
                  <a:srgbClr val="002060"/>
                </a:solidFill>
                <a:latin typeface="Arial Black" pitchFamily="34" charset="0"/>
              </a:rPr>
              <a:t> вошел в историю первой мировой войны как выдающийся полководец.</a:t>
            </a:r>
            <a:endParaRPr lang="ru-RU" dirty="0">
              <a:solidFill>
                <a:srgbClr val="002060"/>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Рисунок 2" descr="61571_640.jpg"/>
          <p:cNvPicPr>
            <a:picLocks noChangeAspect="1"/>
          </p:cNvPicPr>
          <p:nvPr/>
        </p:nvPicPr>
        <p:blipFill>
          <a:blip r:embed="rId2" cstate="print"/>
          <a:stretch>
            <a:fillRect/>
          </a:stretch>
        </p:blipFill>
        <p:spPr>
          <a:xfrm>
            <a:off x="323528" y="764704"/>
            <a:ext cx="3939902" cy="52292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4" name="Прямоугольник 3"/>
          <p:cNvSpPr/>
          <p:nvPr/>
        </p:nvSpPr>
        <p:spPr>
          <a:xfrm>
            <a:off x="5148064" y="404664"/>
            <a:ext cx="3779912" cy="2308324"/>
          </a:xfrm>
          <a:prstGeom prst="rect">
            <a:avLst/>
          </a:prstGeom>
        </p:spPr>
        <p:txBody>
          <a:bodyPr wrap="square">
            <a:spAutoFit/>
          </a:bodyPr>
          <a:lstStyle/>
          <a:p>
            <a:pPr algn="ctr"/>
            <a:r>
              <a:rPr lang="ru-RU" dirty="0" smtClean="0">
                <a:solidFill>
                  <a:schemeClr val="bg1"/>
                </a:solidFill>
                <a:latin typeface="Arial Black" pitchFamily="34" charset="0"/>
              </a:rPr>
              <a:t>В центре Волгограда осенью 2007 </a:t>
            </a:r>
            <a:r>
              <a:rPr lang="ru-RU" b="1" dirty="0" smtClean="0">
                <a:solidFill>
                  <a:schemeClr val="bg1"/>
                </a:solidFill>
                <a:latin typeface="Arial Black" pitchFamily="34" charset="0"/>
              </a:rPr>
              <a:t>года</a:t>
            </a:r>
            <a:r>
              <a:rPr lang="ru-RU" dirty="0" smtClean="0">
                <a:solidFill>
                  <a:srgbClr val="002060"/>
                </a:solidFill>
                <a:latin typeface="Arial Black" pitchFamily="34" charset="0"/>
              </a:rPr>
              <a:t> </a:t>
            </a:r>
          </a:p>
          <a:p>
            <a:pPr algn="ctr"/>
            <a:r>
              <a:rPr lang="ru-RU" dirty="0" smtClean="0">
                <a:solidFill>
                  <a:srgbClr val="002060"/>
                </a:solidFill>
                <a:latin typeface="Arial Black" pitchFamily="34" charset="0"/>
              </a:rPr>
              <a:t>был открыт </a:t>
            </a:r>
            <a:r>
              <a:rPr lang="ru-RU" b="1" dirty="0" smtClean="0">
                <a:solidFill>
                  <a:srgbClr val="002060"/>
                </a:solidFill>
                <a:latin typeface="Arial Black" pitchFamily="34" charset="0"/>
              </a:rPr>
              <a:t>памятник</a:t>
            </a:r>
            <a:r>
              <a:rPr lang="ru-RU" dirty="0" smtClean="0">
                <a:solidFill>
                  <a:srgbClr val="002060"/>
                </a:solidFill>
                <a:latin typeface="Arial Black" pitchFamily="34" charset="0"/>
              </a:rPr>
              <a:t> полному Георгиевскому кавалеру и Герою Советского Союза </a:t>
            </a:r>
            <a:r>
              <a:rPr lang="ru-RU" b="1" dirty="0" smtClean="0">
                <a:solidFill>
                  <a:srgbClr val="002060"/>
                </a:solidFill>
                <a:latin typeface="Arial Black" pitchFamily="34" charset="0"/>
              </a:rPr>
              <a:t>Константину</a:t>
            </a:r>
            <a:r>
              <a:rPr lang="ru-RU" dirty="0" smtClean="0">
                <a:solidFill>
                  <a:srgbClr val="002060"/>
                </a:solidFill>
                <a:latin typeface="Arial Black" pitchFamily="34" charset="0"/>
              </a:rPr>
              <a:t> </a:t>
            </a:r>
            <a:r>
              <a:rPr lang="ru-RU" b="1" dirty="0" smtClean="0">
                <a:solidFill>
                  <a:srgbClr val="002060"/>
                </a:solidFill>
                <a:latin typeface="Arial Black" pitchFamily="34" charset="0"/>
              </a:rPr>
              <a:t>Иосифовичу</a:t>
            </a:r>
            <a:r>
              <a:rPr lang="ru-RU" dirty="0" smtClean="0">
                <a:solidFill>
                  <a:srgbClr val="002060"/>
                </a:solidFill>
                <a:latin typeface="Arial Black" pitchFamily="34" charset="0"/>
              </a:rPr>
              <a:t> </a:t>
            </a:r>
            <a:r>
              <a:rPr lang="ru-RU" b="1" dirty="0" err="1" smtClean="0">
                <a:solidFill>
                  <a:srgbClr val="002060"/>
                </a:solidFill>
                <a:latin typeface="Arial Black" pitchFamily="34" charset="0"/>
              </a:rPr>
              <a:t>Недорубову</a:t>
            </a:r>
            <a:r>
              <a:rPr lang="ru-RU" dirty="0" smtClean="0">
                <a:solidFill>
                  <a:srgbClr val="002060"/>
                </a:solidFill>
                <a:latin typeface="Arial Black" pitchFamily="34" charset="0"/>
              </a:rPr>
              <a:t>.</a:t>
            </a:r>
            <a:endParaRPr lang="ru-RU" dirty="0">
              <a:solidFill>
                <a:srgbClr val="002060"/>
              </a:solidFill>
              <a:latin typeface="Arial Black" pitchFamily="34" charset="0"/>
            </a:endParaRPr>
          </a:p>
        </p:txBody>
      </p:sp>
      <p:sp>
        <p:nvSpPr>
          <p:cNvPr id="7" name="Прямоугольник 6"/>
          <p:cNvSpPr/>
          <p:nvPr/>
        </p:nvSpPr>
        <p:spPr>
          <a:xfrm>
            <a:off x="4572000" y="2852936"/>
            <a:ext cx="4572000" cy="1754326"/>
          </a:xfrm>
          <a:prstGeom prst="rect">
            <a:avLst/>
          </a:prstGeom>
        </p:spPr>
        <p:txBody>
          <a:bodyPr>
            <a:spAutoFit/>
          </a:bodyPr>
          <a:lstStyle/>
          <a:p>
            <a:pPr algn="ctr"/>
            <a:r>
              <a:rPr lang="ru-RU" dirty="0" smtClean="0">
                <a:solidFill>
                  <a:srgbClr val="002060"/>
                </a:solidFill>
                <a:latin typeface="Arial Black" pitchFamily="34" charset="0"/>
              </a:rPr>
              <a:t>И имеет там памятник казак по праву - Константин Иосифович </a:t>
            </a:r>
            <a:r>
              <a:rPr lang="ru-RU" dirty="0" err="1" smtClean="0">
                <a:solidFill>
                  <a:srgbClr val="002060"/>
                </a:solidFill>
                <a:latin typeface="Arial Black" pitchFamily="34" charset="0"/>
              </a:rPr>
              <a:t>Недорубов</a:t>
            </a:r>
            <a:r>
              <a:rPr lang="ru-RU" dirty="0" smtClean="0">
                <a:solidFill>
                  <a:srgbClr val="002060"/>
                </a:solidFill>
                <a:latin typeface="Arial Black" pitchFamily="34" charset="0"/>
              </a:rPr>
              <a:t> личность уникальная.</a:t>
            </a:r>
            <a:br>
              <a:rPr lang="ru-RU" dirty="0" smtClean="0">
                <a:solidFill>
                  <a:srgbClr val="002060"/>
                </a:solidFill>
                <a:latin typeface="Arial Black" pitchFamily="34" charset="0"/>
              </a:rPr>
            </a:br>
            <a:r>
              <a:rPr lang="ru-RU" dirty="0" smtClean="0">
                <a:solidFill>
                  <a:srgbClr val="002060"/>
                </a:solidFill>
                <a:latin typeface="Arial Black" pitchFamily="34" charset="0"/>
              </a:rPr>
              <a:t>Ветеран трёх войн - 1-й Мировой, Гражданской и Великой Отечественной. </a:t>
            </a:r>
            <a:endParaRPr lang="ru-RU" dirty="0">
              <a:solidFill>
                <a:srgbClr val="002060"/>
              </a:solidFill>
              <a:latin typeface="Arial Black" pitchFamily="34" charset="0"/>
            </a:endParaRPr>
          </a:p>
        </p:txBody>
      </p:sp>
      <p:sp>
        <p:nvSpPr>
          <p:cNvPr id="8" name="Прямоугольник 7"/>
          <p:cNvSpPr/>
          <p:nvPr/>
        </p:nvSpPr>
        <p:spPr>
          <a:xfrm>
            <a:off x="4572000" y="4797152"/>
            <a:ext cx="4572000" cy="1200329"/>
          </a:xfrm>
          <a:prstGeom prst="rect">
            <a:avLst/>
          </a:prstGeom>
        </p:spPr>
        <p:txBody>
          <a:bodyPr>
            <a:spAutoFit/>
          </a:bodyPr>
          <a:lstStyle/>
          <a:p>
            <a:pPr algn="ctr"/>
            <a:r>
              <a:rPr lang="ru-RU" dirty="0" smtClean="0">
                <a:solidFill>
                  <a:srgbClr val="002060"/>
                </a:solidFill>
                <a:latin typeface="Arial Black" pitchFamily="34" charset="0"/>
              </a:rPr>
              <a:t>Единственный в России потомственный донской казак, имевший высшие награды и царской, и советской России.</a:t>
            </a:r>
            <a:endParaRPr lang="ru-RU" dirty="0">
              <a:solidFill>
                <a:srgbClr val="002060"/>
              </a:solidFill>
              <a:latin typeface="Arial Black" pitchFamily="34" charset="0"/>
            </a:endParaRPr>
          </a:p>
        </p:txBody>
      </p:sp>
      <p:pic>
        <p:nvPicPr>
          <p:cNvPr id="6" name="Рисунок 5" descr="1129+.jpg"/>
          <p:cNvPicPr>
            <a:picLocks noChangeAspect="1"/>
          </p:cNvPicPr>
          <p:nvPr/>
        </p:nvPicPr>
        <p:blipFill>
          <a:blip r:embed="rId3" cstate="print"/>
          <a:stretch>
            <a:fillRect/>
          </a:stretch>
        </p:blipFill>
        <p:spPr>
          <a:xfrm>
            <a:off x="611560" y="5301208"/>
            <a:ext cx="3384376" cy="1368152"/>
          </a:xfrm>
          <a:prstGeom prst="rect">
            <a:avLst/>
          </a:prstGeom>
        </p:spPr>
      </p:pic>
      <p:pic>
        <p:nvPicPr>
          <p:cNvPr id="9" name="Рисунок 8" descr="DSC00286.jpg"/>
          <p:cNvPicPr>
            <a:picLocks noChangeAspect="1"/>
          </p:cNvPicPr>
          <p:nvPr/>
        </p:nvPicPr>
        <p:blipFill>
          <a:blip r:embed="rId4" cstate="print"/>
          <a:stretch>
            <a:fillRect/>
          </a:stretch>
        </p:blipFill>
        <p:spPr>
          <a:xfrm>
            <a:off x="0" y="0"/>
            <a:ext cx="1872208" cy="1772816"/>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Рисунок 2" descr="350px-Памятник_героям_Первой_мировой_войны.jpg"/>
          <p:cNvPicPr>
            <a:picLocks noChangeAspect="1"/>
          </p:cNvPicPr>
          <p:nvPr/>
        </p:nvPicPr>
        <p:blipFill>
          <a:blip r:embed="rId2" cstate="print"/>
          <a:stretch>
            <a:fillRect/>
          </a:stretch>
        </p:blipFill>
        <p:spPr>
          <a:xfrm>
            <a:off x="179512" y="404664"/>
            <a:ext cx="4445000" cy="59309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4" name="Прямоугольник 3"/>
          <p:cNvSpPr/>
          <p:nvPr/>
        </p:nvSpPr>
        <p:spPr>
          <a:xfrm>
            <a:off x="4572000" y="476672"/>
            <a:ext cx="4572000" cy="2308324"/>
          </a:xfrm>
          <a:prstGeom prst="rect">
            <a:avLst/>
          </a:prstGeom>
        </p:spPr>
        <p:txBody>
          <a:bodyPr>
            <a:spAutoFit/>
          </a:bodyPr>
          <a:lstStyle/>
          <a:p>
            <a:pPr algn="ctr"/>
            <a:r>
              <a:rPr lang="ru-RU" b="1" dirty="0" smtClean="0">
                <a:solidFill>
                  <a:srgbClr val="002060"/>
                </a:solidFill>
                <a:latin typeface="Arial Black" pitchFamily="34" charset="0"/>
              </a:rPr>
              <a:t>Памятник героям Первой мировой войны</a:t>
            </a:r>
            <a:r>
              <a:rPr lang="ru-RU" dirty="0" smtClean="0">
                <a:solidFill>
                  <a:srgbClr val="002060"/>
                </a:solidFill>
                <a:latin typeface="Arial Black" pitchFamily="34" charset="0"/>
              </a:rPr>
              <a:t> — памятник русским воинам, погибшим в годы </a:t>
            </a:r>
            <a:r>
              <a:rPr lang="ru-RU" dirty="0" smtClean="0">
                <a:solidFill>
                  <a:srgbClr val="002060"/>
                </a:solidFill>
                <a:latin typeface="Arial Black" pitchFamily="34" charset="0"/>
                <a:hlinkClick r:id="rId3" tooltip="Первая мировая война"/>
              </a:rPr>
              <a:t>Первой мировой войны</a:t>
            </a:r>
            <a:r>
              <a:rPr lang="ru-RU" dirty="0" smtClean="0">
                <a:solidFill>
                  <a:srgbClr val="002060"/>
                </a:solidFill>
                <a:latin typeface="Arial Black" pitchFamily="34" charset="0"/>
              </a:rPr>
              <a:t>, установлен к 90-летию окончания войны недалеко от </a:t>
            </a:r>
            <a:r>
              <a:rPr lang="ru-RU" dirty="0" smtClean="0">
                <a:solidFill>
                  <a:srgbClr val="002060"/>
                </a:solidFill>
                <a:latin typeface="Arial Black" pitchFamily="34" charset="0"/>
                <a:hlinkClick r:id="rId4" tooltip="Казанское кладбище (Пушкин)"/>
              </a:rPr>
              <a:t>Казанского кладбища</a:t>
            </a:r>
            <a:r>
              <a:rPr lang="ru-RU" dirty="0" smtClean="0">
                <a:solidFill>
                  <a:srgbClr val="002060"/>
                </a:solidFill>
                <a:latin typeface="Arial Black" pitchFamily="34" charset="0"/>
              </a:rPr>
              <a:t> </a:t>
            </a:r>
            <a:r>
              <a:rPr lang="ru-RU" dirty="0" smtClean="0">
                <a:solidFill>
                  <a:srgbClr val="002060"/>
                </a:solidFill>
                <a:latin typeface="Arial Black" pitchFamily="34" charset="0"/>
                <a:hlinkClick r:id="rId5" tooltip="Пушкин (город)"/>
              </a:rPr>
              <a:t>города Пушкина (Царского Села</a:t>
            </a:r>
            <a:r>
              <a:rPr lang="ru-RU" dirty="0" smtClean="0">
                <a:latin typeface="Arial Black" pitchFamily="34" charset="0"/>
                <a:hlinkClick r:id="rId5" tooltip="Пушкин (город)"/>
              </a:rPr>
              <a:t>)</a:t>
            </a:r>
            <a:r>
              <a:rPr lang="ru-RU" dirty="0" smtClean="0">
                <a:latin typeface="Arial Black" pitchFamily="34" charset="0"/>
              </a:rPr>
              <a:t>.</a:t>
            </a:r>
            <a:endParaRPr lang="ru-RU" dirty="0">
              <a:latin typeface="Arial Black" pitchFamily="34" charset="0"/>
            </a:endParaRPr>
          </a:p>
        </p:txBody>
      </p:sp>
      <p:sp>
        <p:nvSpPr>
          <p:cNvPr id="9" name="Прямоугольник 8"/>
          <p:cNvSpPr/>
          <p:nvPr/>
        </p:nvSpPr>
        <p:spPr>
          <a:xfrm>
            <a:off x="4788024" y="2708920"/>
            <a:ext cx="4139952" cy="2585323"/>
          </a:xfrm>
          <a:prstGeom prst="rect">
            <a:avLst/>
          </a:prstGeom>
        </p:spPr>
        <p:txBody>
          <a:bodyPr wrap="square">
            <a:spAutoFit/>
          </a:bodyPr>
          <a:lstStyle/>
          <a:p>
            <a:pPr algn="ctr"/>
            <a:r>
              <a:rPr lang="ru-RU" dirty="0" smtClean="0">
                <a:solidFill>
                  <a:srgbClr val="002060"/>
                </a:solidFill>
                <a:latin typeface="Arial Black" pitchFamily="34" charset="0"/>
              </a:rPr>
              <a:t>Семиметровую стелу серого гранита на низком постаменте венчает православный крест. На лицевой стороне памятника помещена надпись «Памяти героев, павших в Первой мировой войне. 1914-1915-1916-1917-1918».</a:t>
            </a:r>
            <a:endParaRPr lang="ru-RU" dirty="0">
              <a:solidFill>
                <a:srgbClr val="002060"/>
              </a:solidFill>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Рисунок 2" descr="wBo22glBONs.jpg"/>
          <p:cNvPicPr>
            <a:picLocks noChangeAspect="1"/>
          </p:cNvPicPr>
          <p:nvPr/>
        </p:nvPicPr>
        <p:blipFill>
          <a:blip r:embed="rId2" cstate="print"/>
          <a:stretch>
            <a:fillRect/>
          </a:stretch>
        </p:blipFill>
        <p:spPr>
          <a:xfrm>
            <a:off x="251520" y="404664"/>
            <a:ext cx="5328592" cy="6048672"/>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6" name="Прямоугольник 5"/>
          <p:cNvSpPr/>
          <p:nvPr/>
        </p:nvSpPr>
        <p:spPr>
          <a:xfrm>
            <a:off x="5724128" y="2852936"/>
            <a:ext cx="3240360" cy="3693319"/>
          </a:xfrm>
          <a:prstGeom prst="rect">
            <a:avLst/>
          </a:prstGeom>
        </p:spPr>
        <p:txBody>
          <a:bodyPr wrap="square">
            <a:spAutoFit/>
          </a:bodyPr>
          <a:lstStyle/>
          <a:p>
            <a:pPr algn="ctr"/>
            <a:r>
              <a:rPr lang="ru-RU" dirty="0" smtClean="0">
                <a:latin typeface="Arial Black" pitchFamily="34" charset="0"/>
              </a:rPr>
              <a:t/>
            </a:r>
            <a:br>
              <a:rPr lang="ru-RU" dirty="0" smtClean="0">
                <a:latin typeface="Arial Black" pitchFamily="34" charset="0"/>
              </a:rPr>
            </a:br>
            <a:r>
              <a:rPr lang="ru-RU" b="1" dirty="0" smtClean="0">
                <a:solidFill>
                  <a:srgbClr val="002060"/>
                </a:solidFill>
                <a:latin typeface="Arial Black" pitchFamily="34" charset="0"/>
              </a:rPr>
              <a:t> Храм-памятник павшим в годы Первой мировой войны </a:t>
            </a:r>
          </a:p>
          <a:p>
            <a:pPr algn="ctr"/>
            <a:r>
              <a:rPr lang="ru-RU" dirty="0" smtClean="0">
                <a:solidFill>
                  <a:srgbClr val="002060"/>
                </a:solidFill>
                <a:latin typeface="Arial Black" pitchFamily="34" charset="0"/>
              </a:rPr>
              <a:t>Единственный в России храм-памятник павшим в годы Первой мировой войны строится в г. Гусеве Калининградской области. Он будет являться центральным собором города.</a:t>
            </a:r>
            <a:endParaRPr lang="ru-RU" dirty="0">
              <a:solidFill>
                <a:srgbClr val="002060"/>
              </a:solidFill>
              <a:latin typeface="Arial Black" pitchFamily="34" charset="0"/>
            </a:endParaRPr>
          </a:p>
        </p:txBody>
      </p:sp>
      <p:pic>
        <p:nvPicPr>
          <p:cNvPr id="4" name="Рисунок 3" descr="DSC00286.jpg"/>
          <p:cNvPicPr>
            <a:picLocks noChangeAspect="1"/>
          </p:cNvPicPr>
          <p:nvPr/>
        </p:nvPicPr>
        <p:blipFill>
          <a:blip r:embed="rId3" cstate="print"/>
          <a:stretch>
            <a:fillRect/>
          </a:stretch>
        </p:blipFill>
        <p:spPr>
          <a:xfrm>
            <a:off x="5868144" y="404664"/>
            <a:ext cx="3024336" cy="2664296"/>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026" name="Picture 2" descr="C:\Users\admin\Downloads\солдаты\Фото Монумент жертвам Первой мировой войны_files\600842_1140x820.jpeg"/>
          <p:cNvPicPr>
            <a:picLocks noChangeAspect="1" noChangeArrowheads="1"/>
          </p:cNvPicPr>
          <p:nvPr/>
        </p:nvPicPr>
        <p:blipFill>
          <a:blip r:embed="rId2" cstate="print"/>
          <a:srcRect/>
          <a:stretch>
            <a:fillRect/>
          </a:stretch>
        </p:blipFill>
        <p:spPr bwMode="auto">
          <a:xfrm>
            <a:off x="179512" y="188640"/>
            <a:ext cx="4536504" cy="3888432"/>
          </a:xfrm>
          <a:prstGeom prst="roundRect">
            <a:avLst>
              <a:gd name="adj" fmla="val 16667"/>
            </a:avLst>
          </a:prstGeom>
          <a:ln w="57150">
            <a:solidFill>
              <a:srgbClr val="00206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a:off x="539552" y="3573016"/>
            <a:ext cx="8136904" cy="3416320"/>
          </a:xfrm>
          <a:prstGeom prst="rect">
            <a:avLst/>
          </a:prstGeom>
        </p:spPr>
        <p:txBody>
          <a:bodyPr wrap="square">
            <a:spAutoFit/>
          </a:bodyPr>
          <a:lstStyle/>
          <a:p>
            <a:pPr algn="ctr"/>
            <a:r>
              <a:rPr lang="ru-RU" dirty="0" smtClean="0"/>
              <a:t/>
            </a:r>
            <a:br>
              <a:rPr lang="ru-RU" dirty="0" smtClean="0"/>
            </a:br>
            <a:r>
              <a:rPr lang="ru-RU" dirty="0" smtClean="0"/>
              <a:t/>
            </a:r>
            <a:br>
              <a:rPr lang="ru-RU" dirty="0" smtClean="0"/>
            </a:br>
            <a:r>
              <a:rPr lang="ru-RU" dirty="0" smtClean="0">
                <a:solidFill>
                  <a:srgbClr val="002060"/>
                </a:solidFill>
                <a:latin typeface="Arial Black" pitchFamily="34" charset="0"/>
              </a:rPr>
              <a:t>Памятник был выполнен по приказу магистрата и официально открыт в 1920 году. </a:t>
            </a:r>
            <a:r>
              <a:rPr lang="ru-RU" dirty="0" smtClean="0">
                <a:solidFill>
                  <a:schemeClr val="bg1"/>
                </a:solidFill>
                <a:latin typeface="Arial Black" pitchFamily="34" charset="0"/>
              </a:rPr>
              <a:t>Автор трогательного обобщающего образа – склоненной в горе матери – немецкий скульптор </a:t>
            </a:r>
            <a:r>
              <a:rPr lang="ru-RU" dirty="0" err="1" smtClean="0">
                <a:solidFill>
                  <a:schemeClr val="bg1"/>
                </a:solidFill>
                <a:latin typeface="Arial Black" pitchFamily="34" charset="0"/>
              </a:rPr>
              <a:t>Бенно</a:t>
            </a:r>
            <a:r>
              <a:rPr lang="ru-RU" dirty="0" smtClean="0">
                <a:solidFill>
                  <a:schemeClr val="bg1"/>
                </a:solidFill>
                <a:latin typeface="Arial Black" pitchFamily="34" charset="0"/>
              </a:rPr>
              <a:t> Элькан. Бронзовая фигура скорбящей женщины, болезненно изогнутой от горя, возвышается на ступенчатом постаменте. На протяжении нескольких десятков лет она трогала сердца даже военных противников Германии. </a:t>
            </a:r>
            <a:r>
              <a:rPr lang="ru-RU" dirty="0" smtClean="0">
                <a:solidFill>
                  <a:srgbClr val="002060"/>
                </a:solidFill>
                <a:latin typeface="Arial Black" pitchFamily="34" charset="0"/>
              </a:rPr>
              <a:t/>
            </a:r>
            <a:br>
              <a:rPr lang="ru-RU" dirty="0" smtClean="0">
                <a:solidFill>
                  <a:srgbClr val="002060"/>
                </a:solidFill>
                <a:latin typeface="Arial Black" pitchFamily="34" charset="0"/>
              </a:rPr>
            </a:br>
            <a:r>
              <a:rPr lang="ru-RU" dirty="0" smtClean="0">
                <a:solidFill>
                  <a:srgbClr val="002060"/>
                </a:solidFill>
                <a:latin typeface="Arial Black" pitchFamily="34" charset="0"/>
              </a:rPr>
              <a:t/>
            </a:r>
            <a:br>
              <a:rPr lang="ru-RU" dirty="0" smtClean="0">
                <a:solidFill>
                  <a:srgbClr val="002060"/>
                </a:solidFill>
                <a:latin typeface="Arial Black" pitchFamily="34" charset="0"/>
              </a:rPr>
            </a:br>
            <a:endParaRPr lang="ru-RU" dirty="0">
              <a:solidFill>
                <a:srgbClr val="002060"/>
              </a:solidFill>
              <a:latin typeface="Arial Black" pitchFamily="34" charset="0"/>
            </a:endParaRPr>
          </a:p>
        </p:txBody>
      </p:sp>
      <p:sp>
        <p:nvSpPr>
          <p:cNvPr id="7" name="Прямоугольник 6"/>
          <p:cNvSpPr/>
          <p:nvPr/>
        </p:nvSpPr>
        <p:spPr>
          <a:xfrm>
            <a:off x="5004048" y="692696"/>
            <a:ext cx="3816424" cy="3139321"/>
          </a:xfrm>
          <a:prstGeom prst="rect">
            <a:avLst/>
          </a:prstGeom>
        </p:spPr>
        <p:txBody>
          <a:bodyPr wrap="square">
            <a:spAutoFit/>
          </a:bodyPr>
          <a:lstStyle/>
          <a:p>
            <a:pPr algn="ctr"/>
            <a:r>
              <a:rPr lang="ru-RU" dirty="0" smtClean="0">
                <a:solidFill>
                  <a:srgbClr val="002060"/>
                </a:solidFill>
                <a:latin typeface="Arial Black" pitchFamily="34" charset="0"/>
              </a:rPr>
              <a:t>В зеленой зоне Франкфурта, на крепостном вале, есть примечательная скульптура – монумент жертвам Первой мировой войны, установленный справа от живописной аллеи. На нём выгравировано лишь одно слово «Жертвам». </a:t>
            </a:r>
            <a:endParaRPr lang="ru-RU" dirty="0">
              <a:solidFill>
                <a:srgbClr val="002060"/>
              </a:solidFill>
              <a:latin typeface="Arial Black"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TotalTime>
  <Words>618</Words>
  <Application>Microsoft Office PowerPoint</Application>
  <PresentationFormat>Экран (4:3)</PresentationFormat>
  <Paragraphs>60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75</cp:revision>
  <dcterms:created xsi:type="dcterms:W3CDTF">2014-03-17T16:02:33Z</dcterms:created>
  <dcterms:modified xsi:type="dcterms:W3CDTF">2014-03-23T10:54:27Z</dcterms:modified>
</cp:coreProperties>
</file>