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4" r:id="rId18"/>
    <p:sldId id="269" r:id="rId19"/>
    <p:sldId id="273" r:id="rId20"/>
    <p:sldId id="275" r:id="rId21"/>
    <p:sldId id="279" r:id="rId22"/>
    <p:sldId id="280" r:id="rId23"/>
    <p:sldId id="281" r:id="rId24"/>
    <p:sldId id="282" r:id="rId25"/>
    <p:sldId id="283" r:id="rId26"/>
    <p:sldId id="276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50EC-0F5E-4E11-9EA9-50B6B524E715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FCD92-58C2-44A5-952A-0F88D5B22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FCD92-58C2-44A5-952A-0F88D5B22DB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600"/>
          </a:xfrm>
        </p:spPr>
        <p:txBody>
          <a:bodyPr/>
          <a:lstStyle/>
          <a:p>
            <a:r>
              <a:rPr lang="ru-RU" dirty="0" smtClean="0"/>
              <a:t>Восточные славяне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857496"/>
            <a:ext cx="3143272" cy="1071570"/>
          </a:xfrm>
        </p:spPr>
        <p:txBody>
          <a:bodyPr/>
          <a:lstStyle/>
          <a:p>
            <a:r>
              <a:rPr lang="ru-RU" sz="3600" b="1" i="1" dirty="0" smtClean="0"/>
              <a:t>Автор : </a:t>
            </a:r>
            <a:endParaRPr lang="ru-RU" sz="3600" b="1" i="1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72066" y="2143116"/>
            <a:ext cx="281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i="1" dirty="0" smtClean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 smtClean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014489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учитель истории </a:t>
            </a:r>
          </a:p>
          <a:p>
            <a:r>
              <a:rPr lang="ru-RU" sz="2400" b="1" dirty="0" smtClean="0"/>
              <a:t>МБОУ Одинцовская гимназия №4,</a:t>
            </a:r>
          </a:p>
          <a:p>
            <a:r>
              <a:rPr lang="ru-RU" sz="2400" b="1" dirty="0" smtClean="0"/>
              <a:t>Варюшин Артём Викторович.</a:t>
            </a:r>
            <a:endParaRPr lang="ru-RU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dirty="0" smtClean="0"/>
              <a:t>ОРУДИЯ ТРУДА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2362200" cy="3048000"/>
          </a:xfrm>
        </p:spPr>
        <p:txBody>
          <a:bodyPr/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4000" b="1" dirty="0" smtClean="0"/>
              <a:t>борона</a:t>
            </a:r>
            <a:endParaRPr lang="ru-RU" sz="4000" b="1" dirty="0"/>
          </a:p>
        </p:txBody>
      </p:sp>
      <p:pic>
        <p:nvPicPr>
          <p:cNvPr id="5" name="Рисунок 4" descr="sukov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958637">
            <a:off x="4646005" y="1750406"/>
            <a:ext cx="4038600" cy="40386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ОРУДИЯ ТРУДА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4290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серп</a:t>
            </a:r>
            <a:endParaRPr lang="ru-RU" sz="4400" b="1" dirty="0"/>
          </a:p>
        </p:txBody>
      </p:sp>
      <p:pic>
        <p:nvPicPr>
          <p:cNvPr id="4" name="Рисунок 3" descr="VG0WAnXKR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683">
            <a:off x="5410200" y="2514600"/>
            <a:ext cx="2686050" cy="26860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143000"/>
          </a:xfrm>
        </p:spPr>
        <p:txBody>
          <a:bodyPr/>
          <a:lstStyle/>
          <a:p>
            <a:r>
              <a:rPr lang="ru-RU" sz="3200" b="1" dirty="0" smtClean="0"/>
              <a:t>Сельскохозяйственные культуры славян</a:t>
            </a:r>
            <a:endParaRPr lang="ru-RU" sz="3200" b="1" dirty="0"/>
          </a:p>
        </p:txBody>
      </p:sp>
      <p:pic>
        <p:nvPicPr>
          <p:cNvPr id="3" name="Рисунок 2" descr="wheatIS279805_op_533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2819400" cy="4458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8288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сельскохозяйственных     </a:t>
            </a:r>
          </a:p>
          <a:p>
            <a:endParaRPr lang="ru-RU" b="1" dirty="0"/>
          </a:p>
          <a:p>
            <a:r>
              <a:rPr lang="ru-RU" b="1" dirty="0" smtClean="0"/>
              <a:t>культур славяне особенно </a:t>
            </a:r>
          </a:p>
          <a:p>
            <a:endParaRPr lang="ru-RU" b="1" dirty="0"/>
          </a:p>
          <a:p>
            <a:r>
              <a:rPr lang="ru-RU" b="1" dirty="0" smtClean="0"/>
              <a:t>охотно сеяли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пшеницу, </a:t>
            </a:r>
          </a:p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просо, ячмень и гречиху</a:t>
            </a:r>
            <a:r>
              <a:rPr lang="ru-RU" b="1" dirty="0" smtClean="0"/>
              <a:t>. </a:t>
            </a:r>
          </a:p>
          <a:p>
            <a:endParaRPr lang="ru-RU" b="1" dirty="0"/>
          </a:p>
          <a:p>
            <a:r>
              <a:rPr lang="ru-RU" b="1" dirty="0" smtClean="0"/>
              <a:t>Хлеб был главной пищей </a:t>
            </a:r>
          </a:p>
          <a:p>
            <a:endParaRPr lang="ru-RU" b="1" dirty="0"/>
          </a:p>
          <a:p>
            <a:r>
              <a:rPr lang="ru-RU" b="1" dirty="0" smtClean="0"/>
              <a:t>славян, отчего зерно </a:t>
            </a:r>
          </a:p>
          <a:p>
            <a:endParaRPr lang="ru-RU" b="1" dirty="0"/>
          </a:p>
          <a:p>
            <a:r>
              <a:rPr lang="ru-RU" b="1" dirty="0" smtClean="0"/>
              <a:t>называли </a:t>
            </a:r>
            <a:r>
              <a:rPr lang="ru-RU" b="1" dirty="0" smtClean="0">
                <a:solidFill>
                  <a:srgbClr val="C00000"/>
                </a:solidFill>
              </a:rPr>
              <a:t>житом</a:t>
            </a:r>
            <a:r>
              <a:rPr lang="ru-RU" b="1" dirty="0" smtClean="0"/>
              <a:t> (от слова </a:t>
            </a:r>
          </a:p>
          <a:p>
            <a:endParaRPr lang="ru-RU" b="1" dirty="0"/>
          </a:p>
          <a:p>
            <a:r>
              <a:rPr lang="ru-RU" b="1" dirty="0" smtClean="0"/>
              <a:t>«жить»).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35716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</a:t>
            </a:r>
            <a:endParaRPr lang="ru-RU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328614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428736"/>
            <a:ext cx="30003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150017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893471" y="225027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00496" y="228599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14678" y="2500306"/>
            <a:ext cx="278608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28992" y="264318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земледелие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42910" y="2714620"/>
            <a:ext cx="3000396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42910" y="3929066"/>
            <a:ext cx="3000396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42910" y="5286388"/>
            <a:ext cx="3071834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643570" y="2714620"/>
            <a:ext cx="3071834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643570" y="4000504"/>
            <a:ext cx="3143272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643570" y="5286388"/>
            <a:ext cx="3071834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4348" y="278605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охота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400050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бортничество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542926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278605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ткачество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41433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собирательство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446" y="535782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шитье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Ремесло у восточных славян</a:t>
            </a:r>
            <a:endParaRPr lang="ru-RU" dirty="0"/>
          </a:p>
        </p:txBody>
      </p:sp>
      <p:pic>
        <p:nvPicPr>
          <p:cNvPr id="3" name="Рисунок 2" descr="12671181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8333">
            <a:off x="6004711" y="2083975"/>
            <a:ext cx="2457450" cy="4762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i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71045">
            <a:off x="3019690" y="3378727"/>
            <a:ext cx="2857500" cy="30765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1402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85860"/>
            <a:ext cx="3357554" cy="25181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0009-007-Zanjatija-slavj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9199">
            <a:off x="244912" y="3548317"/>
            <a:ext cx="2661801" cy="32922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ukrash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1142984"/>
            <a:ext cx="4033846" cy="21168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8578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Ткачество, ювелирное дело, кузнечное дело, выплавка железа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БЫТ И НРАВЫ ВОСТОЧНЫХ СЛАВЯН </a:t>
            </a:r>
            <a:endParaRPr lang="ru-RU" sz="3200" dirty="0"/>
          </a:p>
        </p:txBody>
      </p:sp>
      <p:pic>
        <p:nvPicPr>
          <p:cNvPr id="3" name="Рисунок 2" descr="foto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5486400" cy="2194560"/>
          </a:xfrm>
          <a:prstGeom prst="rect">
            <a:avLst/>
          </a:prstGeom>
        </p:spPr>
      </p:pic>
      <p:pic>
        <p:nvPicPr>
          <p:cNvPr id="4" name="Рисунок 3" descr="image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429000"/>
            <a:ext cx="5305425" cy="329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157161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поселок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857628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Восстановлено по данным археологических раскопок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Жили восточные славяне семьями в домах-полуземлянках</a:t>
            </a:r>
            <a:endParaRPr lang="ru-RU" dirty="0"/>
          </a:p>
        </p:txBody>
      </p:sp>
      <p:pic>
        <p:nvPicPr>
          <p:cNvPr id="3" name="Рисунок 2" descr="2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5191148" cy="42307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община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20" y="4071942"/>
            <a:ext cx="3929080" cy="259319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2000240"/>
            <a:ext cx="3571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соседская община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(вервь)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племена… не управляются одним человеком, но издревле живут в народоправстве (демократии), и поэтому у них счастье и несчастье в жизни  считается делом общим…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 они в жалких хижинах, на большом расстоянии друг от друга, и все они часто меняют места жительства.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393556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Византийский писатель Прокопий Кесарийский о восточных славянах.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d05576d49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3038475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53289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786" y="3714752"/>
            <a:ext cx="3786214" cy="2944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 descr="68674515_9485bbdc4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714620"/>
            <a:ext cx="2750309" cy="2088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57224" y="57148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РАЗВЛЕЧЕНИЯ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Верования восточных славян</a:t>
            </a:r>
            <a:endParaRPr lang="ru-RU" dirty="0"/>
          </a:p>
        </p:txBody>
      </p:sp>
      <p:pic>
        <p:nvPicPr>
          <p:cNvPr id="3" name="Рисунок 2" descr="18022807_im2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14620"/>
            <a:ext cx="4158668" cy="3654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7161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Язычество</a:t>
            </a:r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религиозные верования, отличающиеся тем, что у каждого племени, народа было множество собственных богов.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2714620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Для поклонения своим богам славяне не строили храмов. Они совершали обряды в священных рощах, где стояли деревянные, а иногда и каменные статуи языческих богов -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идолы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14351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Многобожие в религиозных верованиях разных народов называется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политеизм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600"/>
          </a:xfrm>
        </p:spPr>
        <p:txBody>
          <a:bodyPr/>
          <a:lstStyle/>
          <a:p>
            <a:r>
              <a:rPr lang="ru-RU" dirty="0" smtClean="0"/>
              <a:t>Восточные славяне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2743200" cy="15240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latin typeface="Book Antiqua" pitchFamily="18" charset="0"/>
              </a:rPr>
              <a:t>План</a:t>
            </a:r>
            <a:r>
              <a:rPr lang="ru-RU" sz="3600" b="1" i="1" dirty="0" smtClean="0">
                <a:latin typeface="Book Antiqua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Book Antiqua" pitchFamily="18" charset="0"/>
              </a:rPr>
              <a:t>урока</a:t>
            </a:r>
            <a:r>
              <a:rPr lang="ru-RU" sz="3600" b="1" i="1" dirty="0" smtClean="0">
                <a:latin typeface="Book Antiqua" pitchFamily="18" charset="0"/>
              </a:rPr>
              <a:t>:</a:t>
            </a:r>
            <a:endParaRPr lang="ru-RU" sz="3600" b="1" i="1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72066" y="2143116"/>
            <a:ext cx="281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Book Antiqua" pitchFamily="18" charset="0"/>
              </a:rPr>
              <a:t>1.Происхождение                 и расселение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Book Antiqua" pitchFamily="18" charset="0"/>
              </a:rPr>
              <a:t>2.Занятия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Book Antiqua" pitchFamily="18" charset="0"/>
              </a:rPr>
              <a:t>3. Быт и нравы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Book Antiqua" pitchFamily="18" charset="0"/>
              </a:rPr>
              <a:t>4. Верования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Book Antiqua" pitchFamily="18" charset="0"/>
              </a:rPr>
              <a:t>5. Управление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 smtClean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 smtClean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языческие боги восточных славян</a:t>
            </a:r>
            <a:endParaRPr lang="ru-RU" dirty="0"/>
          </a:p>
        </p:txBody>
      </p:sp>
      <p:pic>
        <p:nvPicPr>
          <p:cNvPr id="3" name="Рисунок 2" descr="3 - Perun Svarog Veles - 1200 r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179"/>
            <a:ext cx="3143272" cy="2971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1335857666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15" y="1580349"/>
            <a:ext cx="5691203" cy="256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442913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Сварог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42913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450057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Существа, в которых верили восточные славяне</a:t>
            </a:r>
            <a:endParaRPr lang="ru-RU" dirty="0"/>
          </a:p>
        </p:txBody>
      </p:sp>
      <p:pic>
        <p:nvPicPr>
          <p:cNvPr id="6" name="Рисунок 5" descr="baenik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2540000" cy="3670300"/>
          </a:xfrm>
          <a:prstGeom prst="rect">
            <a:avLst/>
          </a:prstGeom>
        </p:spPr>
      </p:pic>
      <p:pic>
        <p:nvPicPr>
          <p:cNvPr id="7" name="Рисунок 6" descr="kikimora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000" y="1651000"/>
            <a:ext cx="2540000" cy="3556000"/>
          </a:xfrm>
          <a:prstGeom prst="rect">
            <a:avLst/>
          </a:prstGeom>
        </p:spPr>
      </p:pic>
      <p:pic>
        <p:nvPicPr>
          <p:cNvPr id="8" name="Рисунок 7" descr="leshiy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5404" y="1643050"/>
            <a:ext cx="2540000" cy="355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57214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50070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Кикимора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557214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Леший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Общественное управление у восточных славян</a:t>
            </a:r>
            <a:endParaRPr lang="ru-RU" dirty="0"/>
          </a:p>
        </p:txBody>
      </p:sp>
      <p:pic>
        <p:nvPicPr>
          <p:cNvPr id="3" name="Рисунок 2" descr="0014-005-Opishite-kak-bylo-ustroeno-upravlenie-v-plemeni-vostochnykh-slavj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857364"/>
            <a:ext cx="5675589" cy="45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Вставьте пропущенные слова: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Славянская колонизация проходила в _____ веке из ___________________.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Восточные славяне расселились по ________________________ равнине.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общественного устройства славян была _____________ община.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Религиозное верование, предполагающее наличие большого количества богов называется_______________________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занятием восточных славян было ___________________________.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 они занимались____________________, ______________________, ____________________________.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большей части территории, которую заняли восточные славяне, использовалась __________________________ система земледелия.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сельскохозяйственные орудия труда, которые использовали восточные славяне назывались ______________, _____________, ____________.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у восточных славян называлось ____________. 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Оцените насколько доступен и информативен был урок: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1472" y="1928802"/>
            <a:ext cx="928694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07167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урока мне понятна. Урок был интересным.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3429000"/>
            <a:ext cx="928694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85918" y="3643314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урока была понятна, но урок не показался мне интересным.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1472" y="5072074"/>
            <a:ext cx="1000132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918" y="53578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не совсем понятна. Урок был интересным.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Учебник </a:t>
            </a:r>
            <a:r>
              <a:rPr lang="en-US" dirty="0" smtClean="0"/>
              <a:t>&amp;1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Эссе на тему: «Один день в жизни славянской общины» (по желанию).</a:t>
            </a:r>
          </a:p>
          <a:p>
            <a:pPr marL="342900" indent="-342900">
              <a:buAutoNum type="arabicPeriod"/>
            </a:pPr>
            <a:r>
              <a:rPr lang="ru-RU" dirty="0" smtClean="0"/>
              <a:t> Рисунок языческого бога (по желанию).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Заполнить таблицу «Главные боги восточных славян».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 боги восточных славян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643050"/>
          <a:ext cx="6905652" cy="477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84"/>
                <a:gridCol w="2301884"/>
                <a:gridCol w="2301884"/>
              </a:tblGrid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бога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изображали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что отвечал</a:t>
                      </a:r>
                      <a:endParaRPr lang="ru-RU" dirty="0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Сварог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Перун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Даждьбог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Ярило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Мокош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6449">
                <a:tc>
                  <a:txBody>
                    <a:bodyPr/>
                    <a:lstStyle/>
                    <a:p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64305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2857488" y="3214686"/>
            <a:ext cx="3143272" cy="30003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600"/>
          </a:xfrm>
        </p:spPr>
        <p:txBody>
          <a:bodyPr/>
          <a:lstStyle/>
          <a:p>
            <a:r>
              <a:rPr lang="ru-RU" sz="3200" dirty="0" smtClean="0"/>
              <a:t>Славянская колонизация в </a:t>
            </a:r>
            <a:r>
              <a:rPr lang="en-US" sz="3200" dirty="0" smtClean="0"/>
              <a:t>V</a:t>
            </a:r>
            <a:r>
              <a:rPr lang="ru-RU" sz="3200" dirty="0" smtClean="0"/>
              <a:t> веке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2743200" cy="4267200"/>
          </a:xfrm>
        </p:spPr>
        <p:txBody>
          <a:bodyPr/>
          <a:lstStyle/>
          <a:p>
            <a:endParaRPr lang="ru-RU" sz="3600" b="1" i="1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10200" y="2514600"/>
            <a:ext cx="281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 smtClean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 smtClean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800" i="1" dirty="0">
              <a:latin typeface="Book Antiqua" pitchFamily="18" charset="0"/>
            </a:endParaRPr>
          </a:p>
        </p:txBody>
      </p:sp>
      <p:pic>
        <p:nvPicPr>
          <p:cNvPr id="5" name="Рисунок 4" descr="rassel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67600" cy="5105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066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Колонизация славян по Восточно-Европейской равнине из Прикарпатья</a:t>
            </a:r>
            <a:endParaRPr lang="ru-RU" sz="32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3175000" cy="4525963"/>
          </a:xfrm>
          <a:noFill/>
          <a:ln/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Пункт 1.</a:t>
            </a: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Пункт 2.</a:t>
            </a: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Пункт 3.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4038600"/>
            <a:ext cx="2806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 b="1" i="1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вложенный пункт 1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 i="1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вложенный пункт 2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 i="1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вложенный пункт 3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0" y="1828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>
                <a:latin typeface="Book Antiqua" pitchFamily="18" charset="0"/>
              </a:rPr>
              <a:t>Иллюстрации т.д. слайда.</a:t>
            </a:r>
          </a:p>
        </p:txBody>
      </p:sp>
      <p:pic>
        <p:nvPicPr>
          <p:cNvPr id="8" name="Рисунок 7" descr="племена-ка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8001000" cy="51053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04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Названия славянских племенных союзов обоснованы природными и географическими условиями места их расселения.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676400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Поляне................</a:t>
            </a:r>
          </a:p>
          <a:p>
            <a:endParaRPr lang="ru-RU" sz="2800" b="1" dirty="0" smtClean="0">
              <a:latin typeface="Book Antiqua" pitchFamily="18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Древляне……… </a:t>
            </a:r>
          </a:p>
          <a:p>
            <a:endParaRPr lang="ru-RU" sz="2800" b="1" dirty="0" smtClean="0">
              <a:latin typeface="Book Antiqua" pitchFamily="18" charset="0"/>
            </a:endParaRPr>
          </a:p>
          <a:p>
            <a:r>
              <a:rPr lang="ru-RU" sz="2800" b="1" dirty="0" err="1" smtClean="0">
                <a:latin typeface="Book Antiqua" pitchFamily="18" charset="0"/>
              </a:rPr>
              <a:t>Ильменские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словене</a:t>
            </a:r>
            <a:r>
              <a:rPr lang="ru-RU" sz="2800" b="1" dirty="0" smtClean="0">
                <a:latin typeface="Book Antiqua" pitchFamily="18" charset="0"/>
              </a:rPr>
              <a:t>…………</a:t>
            </a:r>
          </a:p>
          <a:p>
            <a:endParaRPr lang="ru-RU" sz="2800" b="1" dirty="0" smtClean="0">
              <a:latin typeface="Book Antiqua" pitchFamily="18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Дреговичи…….</a:t>
            </a:r>
          </a:p>
          <a:p>
            <a:endParaRPr lang="ru-RU" sz="2800" b="1" dirty="0" smtClean="0">
              <a:latin typeface="Book Antiqua" pitchFamily="18" charset="0"/>
            </a:endParaRPr>
          </a:p>
          <a:p>
            <a:r>
              <a:rPr lang="ru-RU" sz="2800" b="1" dirty="0" err="1" smtClean="0">
                <a:latin typeface="Book Antiqua" pitchFamily="18" charset="0"/>
              </a:rPr>
              <a:t>Полочане</a:t>
            </a:r>
            <a:r>
              <a:rPr lang="ru-RU" sz="2800" b="1" dirty="0" smtClean="0">
                <a:latin typeface="Book Antiqua" pitchFamily="18" charset="0"/>
              </a:rPr>
              <a:t>……...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676400"/>
            <a:ext cx="304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....«живущие в полях»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….«живущие в лесах»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….живущие на берегу озера Ильмень</a:t>
            </a:r>
          </a:p>
          <a:p>
            <a:endParaRPr lang="ru-RU" sz="2000" b="1" dirty="0"/>
          </a:p>
          <a:p>
            <a:r>
              <a:rPr lang="ru-RU" sz="2000" b="1" dirty="0" smtClean="0"/>
              <a:t>….от слова «</a:t>
            </a:r>
            <a:r>
              <a:rPr lang="ru-RU" sz="2000" b="1" dirty="0" err="1" smtClean="0"/>
              <a:t>дрягва</a:t>
            </a:r>
            <a:r>
              <a:rPr lang="ru-RU" sz="2000" b="1" dirty="0" smtClean="0"/>
              <a:t>» – болото, трясина</a:t>
            </a:r>
          </a:p>
          <a:p>
            <a:endParaRPr lang="ru-RU" sz="2000" b="1" dirty="0"/>
          </a:p>
          <a:p>
            <a:r>
              <a:rPr lang="ru-RU" sz="2000" b="1" dirty="0" smtClean="0"/>
              <a:t>….от названия реки Полота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Внешний облик древних славян</a:t>
            </a:r>
            <a:endParaRPr lang="ru-RU" sz="3600" dirty="0"/>
          </a:p>
        </p:txBody>
      </p:sp>
      <p:pic>
        <p:nvPicPr>
          <p:cNvPr id="5" name="Содержимое 4" descr="4ee8d2402f250_1284231048_vostsla_kriv_iva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98041">
            <a:off x="85201" y="3770215"/>
            <a:ext cx="2268736" cy="3024982"/>
          </a:xfrm>
          <a:effectLst>
            <a:softEdge rad="317500"/>
          </a:effectLst>
        </p:spPr>
      </p:pic>
      <p:pic>
        <p:nvPicPr>
          <p:cNvPr id="6" name="Содержимое 5" descr="1284231228_vostsla_kriv_nikolskoy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49528" y="1500174"/>
            <a:ext cx="3394472" cy="4525963"/>
          </a:xfrm>
          <a:effectLst>
            <a:softEdge rad="317500"/>
          </a:effectLst>
        </p:spPr>
      </p:pic>
      <p:pic>
        <p:nvPicPr>
          <p:cNvPr id="7" name="Рисунок 6" descr="1284231416_vostsla_vyat_losostr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105150"/>
            <a:ext cx="2928938" cy="37528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1284231413_vostsla_vyat_sav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76097">
            <a:off x="5069876" y="3422800"/>
            <a:ext cx="2247900" cy="34266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65a81-12842313400vostsla0kriv0odintsov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63737">
            <a:off x="1679641" y="3327212"/>
            <a:ext cx="2107142" cy="34480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1828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Вятичи и кривичи. Реконструкция по        находкам древних могильников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Book Antiqua" pitchFamily="18" charset="0"/>
              </a:rPr>
              <a:t>ЗАНЯТИЯ ВОСТОЧНЫХ СЛАВЯН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3048000" cy="3200399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Book Antiqua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земледелие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- скотоводство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- охота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- ремесло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-бортничество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7" name="Рисунок 6" descr="5d785133b7827f8010328d96e112e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8147">
            <a:off x="6101888" y="4422723"/>
            <a:ext cx="2933699" cy="20954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26949_html_4e0ccb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447800"/>
            <a:ext cx="4267200" cy="282185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59659137_b27329ee4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94041">
            <a:off x="4146614" y="4313760"/>
            <a:ext cx="2421636" cy="213360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 descr="5d785133b7827f8010328d96e112e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8147">
            <a:off x="6254288" y="4575123"/>
            <a:ext cx="2933699" cy="20954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ru-RU" dirty="0" smtClean="0"/>
              <a:t>Система земледелия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2819400" cy="411005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Подсечно-огневая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Применялась на большей заселенной территории. </a:t>
            </a:r>
          </a:p>
          <a:p>
            <a:pPr marL="457200" indent="-457200" algn="l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Вырубка леса,</a:t>
            </a:r>
          </a:p>
          <a:p>
            <a:pPr marL="457200" indent="-457200" algn="l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2.Выкорчевывание пней,</a:t>
            </a:r>
          </a:p>
          <a:p>
            <a:pPr marL="457200" indent="-457200" algn="l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Сжигание пней и корней</a:t>
            </a:r>
          </a:p>
          <a:p>
            <a:pPr marL="457200" indent="-457200">
              <a:buAutoNum type="arabicPeriod"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828800"/>
            <a:ext cx="281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Переложная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Применялась в южных районах.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 земли использовались в течение нескольких лет до полного истощения, затем переходили на новые участки. Истощенная земля «отдыхала»  и не использовалась 20-30 лет.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ru-RU" dirty="0" smtClean="0"/>
              <a:t>ОРУДИЯ ТРУДА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2819400" cy="373380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4800" b="1" dirty="0" smtClean="0">
                <a:solidFill>
                  <a:schemeClr val="tx1"/>
                </a:solidFill>
              </a:rPr>
              <a:t>Соха</a:t>
            </a:r>
          </a:p>
          <a:p>
            <a:endParaRPr lang="ru-RU" b="1" dirty="0"/>
          </a:p>
        </p:txBody>
      </p:sp>
      <p:pic>
        <p:nvPicPr>
          <p:cNvPr id="4" name="Рисунок 3" descr="so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4181475" cy="45155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1063</TotalTime>
  <Words>635</Words>
  <Application>Microsoft Office PowerPoint</Application>
  <PresentationFormat>Экран (4:3)</PresentationFormat>
  <Paragraphs>170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Восточные славяне</vt:lpstr>
      <vt:lpstr>Восточные славяне</vt:lpstr>
      <vt:lpstr>Славянская колонизация в V веке </vt:lpstr>
      <vt:lpstr>Колонизация славян по Восточно-Европейской равнине из Прикарпатья</vt:lpstr>
      <vt:lpstr>Слайд 5</vt:lpstr>
      <vt:lpstr>Внешний облик древних славян</vt:lpstr>
      <vt:lpstr>ЗАНЯТИЯ ВОСТОЧНЫХ СЛАВЯН</vt:lpstr>
      <vt:lpstr>Система земледелия</vt:lpstr>
      <vt:lpstr>ОРУДИЯ ТРУДА </vt:lpstr>
      <vt:lpstr>ОРУДИЯ ТРУДА</vt:lpstr>
      <vt:lpstr>ОРУДИЯ ТРУДА</vt:lpstr>
      <vt:lpstr>Сельскохозяйственные культуры славян</vt:lpstr>
      <vt:lpstr>Слайд 13</vt:lpstr>
      <vt:lpstr>Ремесло у восточных славян</vt:lpstr>
      <vt:lpstr>БЫТ И НРАВЫ ВОСТОЧНЫХ СЛАВЯН </vt:lpstr>
      <vt:lpstr>Жили восточные славяне семьями в домах-полуземлянках</vt:lpstr>
      <vt:lpstr>Слайд 17</vt:lpstr>
      <vt:lpstr>Слайд 18</vt:lpstr>
      <vt:lpstr>Верования восточных славян</vt:lpstr>
      <vt:lpstr>Главные языческие боги восточных славян</vt:lpstr>
      <vt:lpstr>Существа, в которых верили восточные славяне</vt:lpstr>
      <vt:lpstr>Общественное управление у восточных славян</vt:lpstr>
      <vt:lpstr>Вставьте пропущенные слова: </vt:lpstr>
      <vt:lpstr>Оцените насколько доступен и информативен был урок:  </vt:lpstr>
      <vt:lpstr>Домашнее задание: </vt:lpstr>
      <vt:lpstr>Главные  боги восточных славян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Восточные славяне</dc:title>
  <dc:creator>Таня</dc:creator>
  <cp:lastModifiedBy>Metra</cp:lastModifiedBy>
  <cp:revision>62</cp:revision>
  <dcterms:created xsi:type="dcterms:W3CDTF">2013-02-23T08:37:31Z</dcterms:created>
  <dcterms:modified xsi:type="dcterms:W3CDTF">2014-03-25T17:22:49Z</dcterms:modified>
</cp:coreProperties>
</file>