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4" r:id="rId9"/>
    <p:sldId id="262" r:id="rId10"/>
    <p:sldId id="263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7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22E70-E239-485A-96A1-7E4D16990A75}" type="datetimeFigureOut">
              <a:rPr lang="ru-RU" smtClean="0"/>
              <a:t>10.03.2014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862B5-2326-41BE-A5F4-70AE6FB1D5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22E70-E239-485A-96A1-7E4D16990A75}" type="datetimeFigureOut">
              <a:rPr lang="ru-RU" smtClean="0"/>
              <a:t>10.03.2014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862B5-2326-41BE-A5F4-70AE6FB1D5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22E70-E239-485A-96A1-7E4D16990A75}" type="datetimeFigureOut">
              <a:rPr lang="ru-RU" smtClean="0"/>
              <a:t>10.03.2014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862B5-2326-41BE-A5F4-70AE6FB1D50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22E70-E239-485A-96A1-7E4D16990A75}" type="datetimeFigureOut">
              <a:rPr lang="ru-RU" smtClean="0"/>
              <a:t>10.03.2014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862B5-2326-41BE-A5F4-70AE6FB1D50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22E70-E239-485A-96A1-7E4D16990A75}" type="datetimeFigureOut">
              <a:rPr lang="ru-RU" smtClean="0"/>
              <a:t>10.03.2014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862B5-2326-41BE-A5F4-70AE6FB1D5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22E70-E239-485A-96A1-7E4D16990A75}" type="datetimeFigureOut">
              <a:rPr lang="ru-RU" smtClean="0"/>
              <a:t>10.03.2014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862B5-2326-41BE-A5F4-70AE6FB1D50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22E70-E239-485A-96A1-7E4D16990A75}" type="datetimeFigureOut">
              <a:rPr lang="ru-RU" smtClean="0"/>
              <a:t>10.03.2014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862B5-2326-41BE-A5F4-70AE6FB1D5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22E70-E239-485A-96A1-7E4D16990A75}" type="datetimeFigureOut">
              <a:rPr lang="ru-RU" smtClean="0"/>
              <a:t>10.03.2014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862B5-2326-41BE-A5F4-70AE6FB1D5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22E70-E239-485A-96A1-7E4D16990A75}" type="datetimeFigureOut">
              <a:rPr lang="ru-RU" smtClean="0"/>
              <a:t>10.03.2014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862B5-2326-41BE-A5F4-70AE6FB1D5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22E70-E239-485A-96A1-7E4D16990A75}" type="datetimeFigureOut">
              <a:rPr lang="ru-RU" smtClean="0"/>
              <a:t>10.03.2014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862B5-2326-41BE-A5F4-70AE6FB1D50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22E70-E239-485A-96A1-7E4D16990A75}" type="datetimeFigureOut">
              <a:rPr lang="ru-RU" smtClean="0"/>
              <a:t>10.03.2014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862B5-2326-41BE-A5F4-70AE6FB1D50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AE22E70-E239-485A-96A1-7E4D16990A75}" type="datetimeFigureOut">
              <a:rPr lang="ru-RU" smtClean="0"/>
              <a:t>10.03.2014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A7862B5-2326-41BE-A5F4-70AE6FB1D50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wmf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Архитектура персонального компьютера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11 класс</a:t>
            </a:r>
          </a:p>
          <a:p>
            <a:r>
              <a:rPr lang="ru-RU" dirty="0" smtClean="0"/>
              <a:t>Учебник </a:t>
            </a:r>
            <a:r>
              <a:rPr lang="ru-RU" dirty="0" err="1" smtClean="0"/>
              <a:t>Угринович</a:t>
            </a:r>
            <a:r>
              <a:rPr lang="ru-RU" dirty="0" smtClean="0"/>
              <a:t> Н.Д.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5628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Скорость работы </a:t>
            </a:r>
            <a:r>
              <a:rPr lang="ru-RU" dirty="0" smtClean="0"/>
              <a:t>компьютера увеличивается за счет увеличения количества ядер процессора. Эти ядра позволяют выполнять параллельно несколько процессов.</a:t>
            </a:r>
          </a:p>
          <a:p>
            <a:r>
              <a:rPr lang="ru-RU" dirty="0" smtClean="0"/>
              <a:t>Увеличение скорости работы процессора за счет увеличения частоты ведет к перегреву , соответственно появляется необходимость дополнительного охлаждения материнской платы.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Скорость работы компьютера</a:t>
            </a:r>
          </a:p>
        </p:txBody>
      </p:sp>
    </p:spTree>
    <p:extLst>
      <p:ext uri="{BB962C8B-B14F-4D97-AF65-F5344CB8AC3E}">
        <p14:creationId xmlns:p14="http://schemas.microsoft.com/office/powerpoint/2010/main" val="104159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Использован учебник Н.Д. </a:t>
            </a:r>
            <a:r>
              <a:rPr lang="ru-RU" dirty="0" err="1" smtClean="0"/>
              <a:t>Угриновича</a:t>
            </a:r>
            <a:r>
              <a:rPr lang="ru-RU" dirty="0" smtClean="0"/>
              <a:t> «Информатика и ИКТ 11» 2-е издание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3911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Модульность позволяет пользователю самому комплектовать нужную ему конфигурацию компьютера и производить при необходимости её модернизацию.</a:t>
            </a:r>
          </a:p>
          <a:p>
            <a:r>
              <a:rPr lang="ru-RU" dirty="0" smtClean="0"/>
              <a:t>К магистрали подключаются процессор и оперативная память, а также периферийные устройства </a:t>
            </a:r>
            <a:r>
              <a:rPr lang="ru-RU" dirty="0" err="1" smtClean="0"/>
              <a:t>вводв</a:t>
            </a:r>
            <a:r>
              <a:rPr lang="ru-RU" dirty="0" smtClean="0"/>
              <a:t>, вывода и хранения информации.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Магистрально-модульный принцип построения компьютера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3594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41"/>
          <p:cNvSpPr>
            <a:spLocks noChangeArrowheads="1"/>
          </p:cNvSpPr>
          <p:nvPr/>
        </p:nvSpPr>
        <p:spPr bwMode="auto">
          <a:xfrm>
            <a:off x="1295400" y="2133600"/>
            <a:ext cx="5105400" cy="1143000"/>
          </a:xfrm>
          <a:prstGeom prst="rect">
            <a:avLst/>
          </a:prstGeom>
          <a:solidFill>
            <a:srgbClr val="99FFCC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smtClean="0">
                <a:solidFill>
                  <a:srgbClr val="000000"/>
                </a:solidFill>
                <a:cs typeface="Times New Roman" pitchFamily="18" charset="0"/>
              </a:rPr>
              <a:t>Функциональную схему компьютера можно представить следующим образом:</a:t>
            </a:r>
            <a:endParaRPr lang="ru-RU" sz="2800" smtClean="0">
              <a:cs typeface="Times New Roman" pitchFamily="18" charset="0"/>
            </a:endParaRPr>
          </a:p>
        </p:txBody>
      </p:sp>
      <p:grpSp>
        <p:nvGrpSpPr>
          <p:cNvPr id="5124" name="Group 4"/>
          <p:cNvGrpSpPr>
            <a:grpSpLocks/>
          </p:cNvGrpSpPr>
          <p:nvPr/>
        </p:nvGrpSpPr>
        <p:grpSpPr bwMode="auto">
          <a:xfrm>
            <a:off x="1447800" y="2286000"/>
            <a:ext cx="4667250" cy="800100"/>
            <a:chOff x="1101" y="3259"/>
            <a:chExt cx="7348" cy="1260"/>
          </a:xfrm>
        </p:grpSpPr>
        <p:sp>
          <p:nvSpPr>
            <p:cNvPr id="5260" name="Text Box 5"/>
            <p:cNvSpPr txBox="1">
              <a:spLocks noChangeArrowheads="1"/>
            </p:cNvSpPr>
            <p:nvPr/>
          </p:nvSpPr>
          <p:spPr bwMode="auto">
            <a:xfrm>
              <a:off x="1101" y="3304"/>
              <a:ext cx="16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ru-RU" sz="1200" b="1"/>
                <a:t>Процессор</a:t>
              </a:r>
            </a:p>
          </p:txBody>
        </p:sp>
        <p:sp>
          <p:nvSpPr>
            <p:cNvPr id="5261" name="Text Box 6"/>
            <p:cNvSpPr txBox="1">
              <a:spLocks noChangeArrowheads="1"/>
            </p:cNvSpPr>
            <p:nvPr/>
          </p:nvSpPr>
          <p:spPr bwMode="auto">
            <a:xfrm>
              <a:off x="5029" y="3259"/>
              <a:ext cx="306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ru-RU" sz="1200" b="1"/>
                <a:t>Оперативная память</a:t>
              </a:r>
            </a:p>
          </p:txBody>
        </p:sp>
        <p:sp>
          <p:nvSpPr>
            <p:cNvPr id="5262" name="Text Box 7"/>
            <p:cNvSpPr txBox="1">
              <a:spLocks noChangeArrowheads="1"/>
            </p:cNvSpPr>
            <p:nvPr/>
          </p:nvSpPr>
          <p:spPr bwMode="auto">
            <a:xfrm>
              <a:off x="1249" y="3979"/>
              <a:ext cx="720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ru-RU" sz="1200" b="1"/>
                <a:t>Магистраль (шина данных, шина адреса, шина управления)</a:t>
              </a:r>
            </a:p>
          </p:txBody>
        </p:sp>
        <p:sp>
          <p:nvSpPr>
            <p:cNvPr id="5263" name="Line 8"/>
            <p:cNvSpPr>
              <a:spLocks noChangeShapeType="1"/>
            </p:cNvSpPr>
            <p:nvPr/>
          </p:nvSpPr>
          <p:spPr bwMode="auto">
            <a:xfrm>
              <a:off x="1969" y="3799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64" name="Line 9"/>
            <p:cNvSpPr>
              <a:spLocks noChangeShapeType="1"/>
            </p:cNvSpPr>
            <p:nvPr/>
          </p:nvSpPr>
          <p:spPr bwMode="auto">
            <a:xfrm>
              <a:off x="6469" y="3799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125" name="Group 138"/>
          <p:cNvGrpSpPr>
            <a:grpSpLocks/>
          </p:cNvGrpSpPr>
          <p:nvPr/>
        </p:nvGrpSpPr>
        <p:grpSpPr bwMode="auto">
          <a:xfrm>
            <a:off x="1258888" y="3429000"/>
            <a:ext cx="4949825" cy="2819400"/>
            <a:chOff x="0" y="0"/>
            <a:chExt cx="3118" cy="4030"/>
          </a:xfrm>
        </p:grpSpPr>
        <p:grpSp>
          <p:nvGrpSpPr>
            <p:cNvPr id="5132" name="Group 51"/>
            <p:cNvGrpSpPr>
              <a:grpSpLocks/>
            </p:cNvGrpSpPr>
            <p:nvPr/>
          </p:nvGrpSpPr>
          <p:grpSpPr bwMode="auto">
            <a:xfrm>
              <a:off x="0" y="0"/>
              <a:ext cx="695" cy="403"/>
              <a:chOff x="0" y="0"/>
              <a:chExt cx="695" cy="403"/>
            </a:xfrm>
          </p:grpSpPr>
          <p:sp>
            <p:nvSpPr>
              <p:cNvPr id="5258" name="Rectangle 5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695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59" name="Rectangle 10"/>
              <p:cNvSpPr>
                <a:spLocks noChangeArrowheads="1"/>
              </p:cNvSpPr>
              <p:nvPr/>
            </p:nvSpPr>
            <p:spPr bwMode="auto">
              <a:xfrm>
                <a:off x="16" y="0"/>
                <a:ext cx="663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 sz="1200" i="1">
                    <a:solidFill>
                      <a:srgbClr val="000000"/>
                    </a:solidFill>
                    <a:cs typeface="Times New Roman" pitchFamily="18" charset="0"/>
                  </a:rPr>
                  <a:t>Устройства</a:t>
                </a:r>
                <a:r>
                  <a:rPr lang="ru-RU" sz="1200" i="1">
                    <a:cs typeface="Times New Roman" pitchFamily="18" charset="0"/>
                  </a:rPr>
                  <a:t> </a:t>
                </a:r>
                <a:endParaRPr lang="ru-RU" sz="1000">
                  <a:cs typeface="Times New Roman" pitchFamily="18" charset="0"/>
                </a:endParaRPr>
              </a:p>
              <a:p>
                <a:pPr eaLnBrk="0" hangingPunct="0"/>
                <a:endParaRPr lang="ru-RU"/>
              </a:p>
            </p:txBody>
          </p:sp>
        </p:grpSp>
        <p:grpSp>
          <p:nvGrpSpPr>
            <p:cNvPr id="5133" name="Group 53"/>
            <p:cNvGrpSpPr>
              <a:grpSpLocks/>
            </p:cNvGrpSpPr>
            <p:nvPr/>
          </p:nvGrpSpPr>
          <p:grpSpPr bwMode="auto">
            <a:xfrm>
              <a:off x="695" y="0"/>
              <a:ext cx="834" cy="403"/>
              <a:chOff x="695" y="0"/>
              <a:chExt cx="834" cy="403"/>
            </a:xfrm>
          </p:grpSpPr>
          <p:sp>
            <p:nvSpPr>
              <p:cNvPr id="5256" name="Rectangle 52"/>
              <p:cNvSpPr>
                <a:spLocks noChangeArrowheads="1"/>
              </p:cNvSpPr>
              <p:nvPr/>
            </p:nvSpPr>
            <p:spPr bwMode="auto">
              <a:xfrm>
                <a:off x="695" y="0"/>
                <a:ext cx="83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57" name="Rectangle 11"/>
              <p:cNvSpPr>
                <a:spLocks noChangeArrowheads="1"/>
              </p:cNvSpPr>
              <p:nvPr/>
            </p:nvSpPr>
            <p:spPr bwMode="auto">
              <a:xfrm>
                <a:off x="711" y="0"/>
                <a:ext cx="802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 sz="1200" i="1">
                    <a:solidFill>
                      <a:srgbClr val="000000"/>
                    </a:solidFill>
                    <a:cs typeface="Times New Roman" pitchFamily="18" charset="0"/>
                  </a:rPr>
                  <a:t>Долговременная</a:t>
                </a:r>
                <a:r>
                  <a:rPr lang="ru-RU" sz="1200" i="1">
                    <a:cs typeface="Times New Roman" pitchFamily="18" charset="0"/>
                  </a:rPr>
                  <a:t> </a:t>
                </a:r>
                <a:endParaRPr lang="ru-RU" sz="1000">
                  <a:cs typeface="Times New Roman" pitchFamily="18" charset="0"/>
                </a:endParaRPr>
              </a:p>
              <a:p>
                <a:pPr eaLnBrk="0" hangingPunct="0"/>
                <a:endParaRPr lang="ru-RU"/>
              </a:p>
            </p:txBody>
          </p:sp>
        </p:grpSp>
        <p:grpSp>
          <p:nvGrpSpPr>
            <p:cNvPr id="5134" name="Group 55"/>
            <p:cNvGrpSpPr>
              <a:grpSpLocks/>
            </p:cNvGrpSpPr>
            <p:nvPr/>
          </p:nvGrpSpPr>
          <p:grpSpPr bwMode="auto">
            <a:xfrm>
              <a:off x="1529" y="0"/>
              <a:ext cx="721" cy="403"/>
              <a:chOff x="1529" y="0"/>
              <a:chExt cx="721" cy="403"/>
            </a:xfrm>
          </p:grpSpPr>
          <p:sp>
            <p:nvSpPr>
              <p:cNvPr id="5254" name="Rectangle 54"/>
              <p:cNvSpPr>
                <a:spLocks noChangeArrowheads="1"/>
              </p:cNvSpPr>
              <p:nvPr/>
            </p:nvSpPr>
            <p:spPr bwMode="auto">
              <a:xfrm>
                <a:off x="1529" y="0"/>
                <a:ext cx="721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55" name="Rectangle 12"/>
              <p:cNvSpPr>
                <a:spLocks noChangeArrowheads="1"/>
              </p:cNvSpPr>
              <p:nvPr/>
            </p:nvSpPr>
            <p:spPr bwMode="auto">
              <a:xfrm>
                <a:off x="1545" y="0"/>
                <a:ext cx="689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 sz="1200" i="1">
                    <a:solidFill>
                      <a:srgbClr val="000000"/>
                    </a:solidFill>
                    <a:cs typeface="Times New Roman" pitchFamily="18" charset="0"/>
                  </a:rPr>
                  <a:t>Устройства</a:t>
                </a:r>
                <a:r>
                  <a:rPr lang="ru-RU" sz="1200" i="1">
                    <a:cs typeface="Times New Roman" pitchFamily="18" charset="0"/>
                  </a:rPr>
                  <a:t> </a:t>
                </a:r>
                <a:endParaRPr lang="ru-RU" sz="1000">
                  <a:cs typeface="Times New Roman" pitchFamily="18" charset="0"/>
                </a:endParaRPr>
              </a:p>
              <a:p>
                <a:pPr eaLnBrk="0" hangingPunct="0"/>
                <a:endParaRPr lang="ru-RU"/>
              </a:p>
            </p:txBody>
          </p:sp>
        </p:grpSp>
        <p:grpSp>
          <p:nvGrpSpPr>
            <p:cNvPr id="5135" name="Group 57"/>
            <p:cNvGrpSpPr>
              <a:grpSpLocks/>
            </p:cNvGrpSpPr>
            <p:nvPr/>
          </p:nvGrpSpPr>
          <p:grpSpPr bwMode="auto">
            <a:xfrm>
              <a:off x="2250" y="0"/>
              <a:ext cx="868" cy="403"/>
              <a:chOff x="2250" y="0"/>
              <a:chExt cx="868" cy="403"/>
            </a:xfrm>
          </p:grpSpPr>
          <p:sp>
            <p:nvSpPr>
              <p:cNvPr id="5252" name="Rectangle 56"/>
              <p:cNvSpPr>
                <a:spLocks noChangeArrowheads="1"/>
              </p:cNvSpPr>
              <p:nvPr/>
            </p:nvSpPr>
            <p:spPr bwMode="auto">
              <a:xfrm>
                <a:off x="2250" y="0"/>
                <a:ext cx="868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53" name="Rectangle 13"/>
              <p:cNvSpPr>
                <a:spLocks noChangeArrowheads="1"/>
              </p:cNvSpPr>
              <p:nvPr/>
            </p:nvSpPr>
            <p:spPr bwMode="auto">
              <a:xfrm>
                <a:off x="2266" y="0"/>
                <a:ext cx="836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 sz="1200" i="1">
                    <a:solidFill>
                      <a:srgbClr val="000000"/>
                    </a:solidFill>
                    <a:cs typeface="Times New Roman" pitchFamily="18" charset="0"/>
                  </a:rPr>
                  <a:t>Устройства</a:t>
                </a:r>
                <a:r>
                  <a:rPr lang="ru-RU" sz="1200" i="1">
                    <a:cs typeface="Times New Roman" pitchFamily="18" charset="0"/>
                  </a:rPr>
                  <a:t> </a:t>
                </a:r>
                <a:endParaRPr lang="ru-RU" sz="1000">
                  <a:cs typeface="Times New Roman" pitchFamily="18" charset="0"/>
                </a:endParaRPr>
              </a:p>
              <a:p>
                <a:pPr eaLnBrk="0" hangingPunct="0"/>
                <a:endParaRPr lang="ru-RU"/>
              </a:p>
            </p:txBody>
          </p:sp>
        </p:grpSp>
        <p:grpSp>
          <p:nvGrpSpPr>
            <p:cNvPr id="5136" name="Group 59"/>
            <p:cNvGrpSpPr>
              <a:grpSpLocks/>
            </p:cNvGrpSpPr>
            <p:nvPr/>
          </p:nvGrpSpPr>
          <p:grpSpPr bwMode="auto">
            <a:xfrm>
              <a:off x="0" y="403"/>
              <a:ext cx="695" cy="403"/>
              <a:chOff x="0" y="403"/>
              <a:chExt cx="695" cy="403"/>
            </a:xfrm>
          </p:grpSpPr>
          <p:sp>
            <p:nvSpPr>
              <p:cNvPr id="5250" name="Rectangle 58"/>
              <p:cNvSpPr>
                <a:spLocks noChangeArrowheads="1"/>
              </p:cNvSpPr>
              <p:nvPr/>
            </p:nvSpPr>
            <p:spPr bwMode="auto">
              <a:xfrm>
                <a:off x="0" y="403"/>
                <a:ext cx="695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51" name="Rectangle 14"/>
              <p:cNvSpPr>
                <a:spLocks noChangeArrowheads="1"/>
              </p:cNvSpPr>
              <p:nvPr/>
            </p:nvSpPr>
            <p:spPr bwMode="auto">
              <a:xfrm>
                <a:off x="16" y="403"/>
                <a:ext cx="663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 sz="1200" i="1">
                    <a:solidFill>
                      <a:srgbClr val="000000"/>
                    </a:solidFill>
                    <a:cs typeface="Times New Roman" pitchFamily="18" charset="0"/>
                  </a:rPr>
                  <a:t>ввода:</a:t>
                </a:r>
                <a:r>
                  <a:rPr lang="ru-RU" sz="1200" i="1">
                    <a:cs typeface="Times New Roman" pitchFamily="18" charset="0"/>
                  </a:rPr>
                  <a:t> </a:t>
                </a:r>
                <a:endParaRPr lang="ru-RU" sz="1000">
                  <a:cs typeface="Times New Roman" pitchFamily="18" charset="0"/>
                </a:endParaRPr>
              </a:p>
              <a:p>
                <a:pPr eaLnBrk="0" hangingPunct="0"/>
                <a:endParaRPr lang="ru-RU"/>
              </a:p>
            </p:txBody>
          </p:sp>
        </p:grpSp>
        <p:grpSp>
          <p:nvGrpSpPr>
            <p:cNvPr id="5137" name="Group 61"/>
            <p:cNvGrpSpPr>
              <a:grpSpLocks/>
            </p:cNvGrpSpPr>
            <p:nvPr/>
          </p:nvGrpSpPr>
          <p:grpSpPr bwMode="auto">
            <a:xfrm>
              <a:off x="695" y="403"/>
              <a:ext cx="834" cy="403"/>
              <a:chOff x="695" y="403"/>
              <a:chExt cx="834" cy="403"/>
            </a:xfrm>
          </p:grpSpPr>
          <p:sp>
            <p:nvSpPr>
              <p:cNvPr id="5248" name="Rectangle 60"/>
              <p:cNvSpPr>
                <a:spLocks noChangeArrowheads="1"/>
              </p:cNvSpPr>
              <p:nvPr/>
            </p:nvSpPr>
            <p:spPr bwMode="auto">
              <a:xfrm>
                <a:off x="695" y="403"/>
                <a:ext cx="83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49" name="Rectangle 15"/>
              <p:cNvSpPr>
                <a:spLocks noChangeArrowheads="1"/>
              </p:cNvSpPr>
              <p:nvPr/>
            </p:nvSpPr>
            <p:spPr bwMode="auto">
              <a:xfrm>
                <a:off x="711" y="403"/>
                <a:ext cx="802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 sz="1200" i="1">
                    <a:solidFill>
                      <a:srgbClr val="000000"/>
                    </a:solidFill>
                    <a:cs typeface="Times New Roman" pitchFamily="18" charset="0"/>
                  </a:rPr>
                  <a:t>память:</a:t>
                </a:r>
                <a:r>
                  <a:rPr lang="ru-RU" sz="1200" i="1">
                    <a:cs typeface="Times New Roman" pitchFamily="18" charset="0"/>
                  </a:rPr>
                  <a:t> </a:t>
                </a:r>
                <a:endParaRPr lang="ru-RU" sz="1000">
                  <a:cs typeface="Times New Roman" pitchFamily="18" charset="0"/>
                </a:endParaRPr>
              </a:p>
              <a:p>
                <a:pPr eaLnBrk="0" hangingPunct="0"/>
                <a:endParaRPr lang="ru-RU"/>
              </a:p>
            </p:txBody>
          </p:sp>
        </p:grpSp>
        <p:grpSp>
          <p:nvGrpSpPr>
            <p:cNvPr id="5138" name="Group 63"/>
            <p:cNvGrpSpPr>
              <a:grpSpLocks/>
            </p:cNvGrpSpPr>
            <p:nvPr/>
          </p:nvGrpSpPr>
          <p:grpSpPr bwMode="auto">
            <a:xfrm>
              <a:off x="1529" y="403"/>
              <a:ext cx="721" cy="403"/>
              <a:chOff x="1529" y="403"/>
              <a:chExt cx="721" cy="403"/>
            </a:xfrm>
          </p:grpSpPr>
          <p:sp>
            <p:nvSpPr>
              <p:cNvPr id="5246" name="Rectangle 62"/>
              <p:cNvSpPr>
                <a:spLocks noChangeArrowheads="1"/>
              </p:cNvSpPr>
              <p:nvPr/>
            </p:nvSpPr>
            <p:spPr bwMode="auto">
              <a:xfrm>
                <a:off x="1529" y="403"/>
                <a:ext cx="721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47" name="Rectangle 16"/>
              <p:cNvSpPr>
                <a:spLocks noChangeArrowheads="1"/>
              </p:cNvSpPr>
              <p:nvPr/>
            </p:nvSpPr>
            <p:spPr bwMode="auto">
              <a:xfrm>
                <a:off x="1545" y="403"/>
                <a:ext cx="689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 sz="1200" i="1">
                    <a:solidFill>
                      <a:srgbClr val="000000"/>
                    </a:solidFill>
                    <a:cs typeface="Times New Roman" pitchFamily="18" charset="0"/>
                  </a:rPr>
                  <a:t>вывода:</a:t>
                </a:r>
                <a:r>
                  <a:rPr lang="ru-RU" sz="1200" i="1">
                    <a:cs typeface="Times New Roman" pitchFamily="18" charset="0"/>
                  </a:rPr>
                  <a:t> </a:t>
                </a:r>
                <a:endParaRPr lang="ru-RU" sz="1000">
                  <a:cs typeface="Times New Roman" pitchFamily="18" charset="0"/>
                </a:endParaRPr>
              </a:p>
              <a:p>
                <a:pPr eaLnBrk="0" hangingPunct="0"/>
                <a:endParaRPr lang="ru-RU"/>
              </a:p>
            </p:txBody>
          </p:sp>
        </p:grpSp>
        <p:grpSp>
          <p:nvGrpSpPr>
            <p:cNvPr id="5139" name="Group 65"/>
            <p:cNvGrpSpPr>
              <a:grpSpLocks/>
            </p:cNvGrpSpPr>
            <p:nvPr/>
          </p:nvGrpSpPr>
          <p:grpSpPr bwMode="auto">
            <a:xfrm>
              <a:off x="2250" y="403"/>
              <a:ext cx="868" cy="403"/>
              <a:chOff x="2250" y="403"/>
              <a:chExt cx="868" cy="403"/>
            </a:xfrm>
          </p:grpSpPr>
          <p:sp>
            <p:nvSpPr>
              <p:cNvPr id="5244" name="Rectangle 64"/>
              <p:cNvSpPr>
                <a:spLocks noChangeArrowheads="1"/>
              </p:cNvSpPr>
              <p:nvPr/>
            </p:nvSpPr>
            <p:spPr bwMode="auto">
              <a:xfrm>
                <a:off x="2250" y="403"/>
                <a:ext cx="868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45" name="Rectangle 17"/>
              <p:cNvSpPr>
                <a:spLocks noChangeArrowheads="1"/>
              </p:cNvSpPr>
              <p:nvPr/>
            </p:nvSpPr>
            <p:spPr bwMode="auto">
              <a:xfrm>
                <a:off x="2266" y="403"/>
                <a:ext cx="836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 sz="1200" i="1">
                    <a:solidFill>
                      <a:srgbClr val="000000"/>
                    </a:solidFill>
                    <a:cs typeface="Times New Roman" pitchFamily="18" charset="0"/>
                  </a:rPr>
                  <a:t>передачи/приёма</a:t>
                </a:r>
                <a:r>
                  <a:rPr lang="ru-RU" sz="1200" i="1">
                    <a:cs typeface="Times New Roman" pitchFamily="18" charset="0"/>
                  </a:rPr>
                  <a:t> </a:t>
                </a:r>
                <a:endParaRPr lang="ru-RU" sz="1000">
                  <a:cs typeface="Times New Roman" pitchFamily="18" charset="0"/>
                </a:endParaRPr>
              </a:p>
              <a:p>
                <a:pPr eaLnBrk="0" hangingPunct="0"/>
                <a:endParaRPr lang="ru-RU"/>
              </a:p>
            </p:txBody>
          </p:sp>
        </p:grpSp>
        <p:grpSp>
          <p:nvGrpSpPr>
            <p:cNvPr id="5140" name="Group 67"/>
            <p:cNvGrpSpPr>
              <a:grpSpLocks/>
            </p:cNvGrpSpPr>
            <p:nvPr/>
          </p:nvGrpSpPr>
          <p:grpSpPr bwMode="auto">
            <a:xfrm>
              <a:off x="0" y="806"/>
              <a:ext cx="695" cy="403"/>
              <a:chOff x="0" y="806"/>
              <a:chExt cx="695" cy="403"/>
            </a:xfrm>
          </p:grpSpPr>
          <p:sp>
            <p:nvSpPr>
              <p:cNvPr id="5242" name="Rectangle 66"/>
              <p:cNvSpPr>
                <a:spLocks noChangeArrowheads="1"/>
              </p:cNvSpPr>
              <p:nvPr/>
            </p:nvSpPr>
            <p:spPr bwMode="auto">
              <a:xfrm>
                <a:off x="0" y="806"/>
                <a:ext cx="695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43" name="Rectangle 18"/>
              <p:cNvSpPr>
                <a:spLocks noChangeArrowheads="1"/>
              </p:cNvSpPr>
              <p:nvPr/>
            </p:nvSpPr>
            <p:spPr bwMode="auto">
              <a:xfrm>
                <a:off x="16" y="806"/>
                <a:ext cx="663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 sz="1200">
                    <a:solidFill>
                      <a:srgbClr val="000000"/>
                    </a:solidFill>
                    <a:cs typeface="Times New Roman" pitchFamily="18" charset="0"/>
                  </a:rPr>
                  <a:t>клавиатура</a:t>
                </a:r>
                <a:r>
                  <a:rPr lang="ru-RU" sz="1200">
                    <a:cs typeface="Times New Roman" pitchFamily="18" charset="0"/>
                  </a:rPr>
                  <a:t> </a:t>
                </a:r>
                <a:endParaRPr lang="ru-RU" sz="1000">
                  <a:cs typeface="Times New Roman" pitchFamily="18" charset="0"/>
                </a:endParaRPr>
              </a:p>
              <a:p>
                <a:pPr eaLnBrk="0" hangingPunct="0"/>
                <a:endParaRPr lang="ru-RU"/>
              </a:p>
            </p:txBody>
          </p:sp>
        </p:grpSp>
        <p:grpSp>
          <p:nvGrpSpPr>
            <p:cNvPr id="5141" name="Group 69"/>
            <p:cNvGrpSpPr>
              <a:grpSpLocks/>
            </p:cNvGrpSpPr>
            <p:nvPr/>
          </p:nvGrpSpPr>
          <p:grpSpPr bwMode="auto">
            <a:xfrm>
              <a:off x="695" y="806"/>
              <a:ext cx="834" cy="403"/>
              <a:chOff x="695" y="806"/>
              <a:chExt cx="834" cy="403"/>
            </a:xfrm>
          </p:grpSpPr>
          <p:sp>
            <p:nvSpPr>
              <p:cNvPr id="5240" name="Rectangle 68"/>
              <p:cNvSpPr>
                <a:spLocks noChangeArrowheads="1"/>
              </p:cNvSpPr>
              <p:nvPr/>
            </p:nvSpPr>
            <p:spPr bwMode="auto">
              <a:xfrm>
                <a:off x="695" y="806"/>
                <a:ext cx="83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41" name="Rectangle 19"/>
              <p:cNvSpPr>
                <a:spLocks noChangeArrowheads="1"/>
              </p:cNvSpPr>
              <p:nvPr/>
            </p:nvSpPr>
            <p:spPr bwMode="auto">
              <a:xfrm>
                <a:off x="711" y="806"/>
                <a:ext cx="802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 sz="1200">
                    <a:solidFill>
                      <a:srgbClr val="000000"/>
                    </a:solidFill>
                    <a:cs typeface="Times New Roman" pitchFamily="18" charset="0"/>
                  </a:rPr>
                  <a:t>НГМД</a:t>
                </a:r>
                <a:r>
                  <a:rPr lang="ru-RU" sz="1200">
                    <a:cs typeface="Times New Roman" pitchFamily="18" charset="0"/>
                  </a:rPr>
                  <a:t> </a:t>
                </a:r>
                <a:endParaRPr lang="ru-RU" sz="1000">
                  <a:cs typeface="Times New Roman" pitchFamily="18" charset="0"/>
                </a:endParaRPr>
              </a:p>
              <a:p>
                <a:pPr eaLnBrk="0" hangingPunct="0"/>
                <a:endParaRPr lang="ru-RU"/>
              </a:p>
            </p:txBody>
          </p:sp>
        </p:grpSp>
        <p:grpSp>
          <p:nvGrpSpPr>
            <p:cNvPr id="5142" name="Group 71"/>
            <p:cNvGrpSpPr>
              <a:grpSpLocks/>
            </p:cNvGrpSpPr>
            <p:nvPr/>
          </p:nvGrpSpPr>
          <p:grpSpPr bwMode="auto">
            <a:xfrm>
              <a:off x="1529" y="806"/>
              <a:ext cx="721" cy="403"/>
              <a:chOff x="1529" y="806"/>
              <a:chExt cx="721" cy="403"/>
            </a:xfrm>
          </p:grpSpPr>
          <p:sp>
            <p:nvSpPr>
              <p:cNvPr id="5238" name="Rectangle 70"/>
              <p:cNvSpPr>
                <a:spLocks noChangeArrowheads="1"/>
              </p:cNvSpPr>
              <p:nvPr/>
            </p:nvSpPr>
            <p:spPr bwMode="auto">
              <a:xfrm>
                <a:off x="1529" y="806"/>
                <a:ext cx="721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39" name="Rectangle 20"/>
              <p:cNvSpPr>
                <a:spLocks noChangeArrowheads="1"/>
              </p:cNvSpPr>
              <p:nvPr/>
            </p:nvSpPr>
            <p:spPr bwMode="auto">
              <a:xfrm>
                <a:off x="1545" y="806"/>
                <a:ext cx="689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 sz="1200">
                    <a:solidFill>
                      <a:srgbClr val="000000"/>
                    </a:solidFill>
                    <a:cs typeface="Times New Roman" pitchFamily="18" charset="0"/>
                  </a:rPr>
                  <a:t>монитор</a:t>
                </a:r>
                <a:r>
                  <a:rPr lang="ru-RU" sz="1200">
                    <a:cs typeface="Times New Roman" pitchFamily="18" charset="0"/>
                  </a:rPr>
                  <a:t> </a:t>
                </a:r>
                <a:endParaRPr lang="ru-RU" sz="1000">
                  <a:cs typeface="Times New Roman" pitchFamily="18" charset="0"/>
                </a:endParaRPr>
              </a:p>
              <a:p>
                <a:pPr eaLnBrk="0" hangingPunct="0"/>
                <a:endParaRPr lang="ru-RU"/>
              </a:p>
            </p:txBody>
          </p:sp>
        </p:grpSp>
        <p:grpSp>
          <p:nvGrpSpPr>
            <p:cNvPr id="5143" name="Group 73"/>
            <p:cNvGrpSpPr>
              <a:grpSpLocks/>
            </p:cNvGrpSpPr>
            <p:nvPr/>
          </p:nvGrpSpPr>
          <p:grpSpPr bwMode="auto">
            <a:xfrm>
              <a:off x="2250" y="806"/>
              <a:ext cx="868" cy="403"/>
              <a:chOff x="2250" y="806"/>
              <a:chExt cx="868" cy="403"/>
            </a:xfrm>
          </p:grpSpPr>
          <p:sp>
            <p:nvSpPr>
              <p:cNvPr id="5236" name="Rectangle 72"/>
              <p:cNvSpPr>
                <a:spLocks noChangeArrowheads="1"/>
              </p:cNvSpPr>
              <p:nvPr/>
            </p:nvSpPr>
            <p:spPr bwMode="auto">
              <a:xfrm>
                <a:off x="2250" y="806"/>
                <a:ext cx="868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37" name="Rectangle 21"/>
              <p:cNvSpPr>
                <a:spLocks noChangeArrowheads="1"/>
              </p:cNvSpPr>
              <p:nvPr/>
            </p:nvSpPr>
            <p:spPr bwMode="auto">
              <a:xfrm>
                <a:off x="2266" y="806"/>
                <a:ext cx="836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 sz="1200">
                    <a:solidFill>
                      <a:srgbClr val="000000"/>
                    </a:solidFill>
                    <a:cs typeface="Times New Roman" pitchFamily="18" charset="0"/>
                  </a:rPr>
                  <a:t>сетевая плата</a:t>
                </a:r>
                <a:r>
                  <a:rPr lang="ru-RU" sz="1200">
                    <a:cs typeface="Times New Roman" pitchFamily="18" charset="0"/>
                  </a:rPr>
                  <a:t> </a:t>
                </a:r>
                <a:endParaRPr lang="ru-RU" sz="1000">
                  <a:cs typeface="Times New Roman" pitchFamily="18" charset="0"/>
                </a:endParaRPr>
              </a:p>
              <a:p>
                <a:pPr eaLnBrk="0" hangingPunct="0"/>
                <a:endParaRPr lang="ru-RU"/>
              </a:p>
            </p:txBody>
          </p:sp>
        </p:grpSp>
        <p:grpSp>
          <p:nvGrpSpPr>
            <p:cNvPr id="5144" name="Group 75"/>
            <p:cNvGrpSpPr>
              <a:grpSpLocks/>
            </p:cNvGrpSpPr>
            <p:nvPr/>
          </p:nvGrpSpPr>
          <p:grpSpPr bwMode="auto">
            <a:xfrm>
              <a:off x="0" y="1209"/>
              <a:ext cx="695" cy="403"/>
              <a:chOff x="0" y="1209"/>
              <a:chExt cx="695" cy="403"/>
            </a:xfrm>
          </p:grpSpPr>
          <p:sp>
            <p:nvSpPr>
              <p:cNvPr id="5234" name="Rectangle 74"/>
              <p:cNvSpPr>
                <a:spLocks noChangeArrowheads="1"/>
              </p:cNvSpPr>
              <p:nvPr/>
            </p:nvSpPr>
            <p:spPr bwMode="auto">
              <a:xfrm>
                <a:off x="0" y="1209"/>
                <a:ext cx="695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35" name="Rectangle 22"/>
              <p:cNvSpPr>
                <a:spLocks noChangeArrowheads="1"/>
              </p:cNvSpPr>
              <p:nvPr/>
            </p:nvSpPr>
            <p:spPr bwMode="auto">
              <a:xfrm>
                <a:off x="16" y="1209"/>
                <a:ext cx="663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 sz="1200">
                    <a:solidFill>
                      <a:srgbClr val="000000"/>
                    </a:solidFill>
                    <a:cs typeface="Times New Roman" pitchFamily="18" charset="0"/>
                  </a:rPr>
                  <a:t>мышь</a:t>
                </a:r>
                <a:r>
                  <a:rPr lang="ru-RU" sz="1200">
                    <a:cs typeface="Times New Roman" pitchFamily="18" charset="0"/>
                  </a:rPr>
                  <a:t> </a:t>
                </a:r>
                <a:endParaRPr lang="ru-RU" sz="1000">
                  <a:cs typeface="Times New Roman" pitchFamily="18" charset="0"/>
                </a:endParaRPr>
              </a:p>
              <a:p>
                <a:pPr eaLnBrk="0" hangingPunct="0"/>
                <a:endParaRPr lang="ru-RU"/>
              </a:p>
            </p:txBody>
          </p:sp>
        </p:grpSp>
        <p:grpSp>
          <p:nvGrpSpPr>
            <p:cNvPr id="5145" name="Group 77"/>
            <p:cNvGrpSpPr>
              <a:grpSpLocks/>
            </p:cNvGrpSpPr>
            <p:nvPr/>
          </p:nvGrpSpPr>
          <p:grpSpPr bwMode="auto">
            <a:xfrm>
              <a:off x="695" y="1209"/>
              <a:ext cx="834" cy="403"/>
              <a:chOff x="695" y="1209"/>
              <a:chExt cx="834" cy="403"/>
            </a:xfrm>
          </p:grpSpPr>
          <p:sp>
            <p:nvSpPr>
              <p:cNvPr id="5232" name="Rectangle 76"/>
              <p:cNvSpPr>
                <a:spLocks noChangeArrowheads="1"/>
              </p:cNvSpPr>
              <p:nvPr/>
            </p:nvSpPr>
            <p:spPr bwMode="auto">
              <a:xfrm>
                <a:off x="695" y="1209"/>
                <a:ext cx="83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33" name="Rectangle 23"/>
              <p:cNvSpPr>
                <a:spLocks noChangeArrowheads="1"/>
              </p:cNvSpPr>
              <p:nvPr/>
            </p:nvSpPr>
            <p:spPr bwMode="auto">
              <a:xfrm>
                <a:off x="711" y="1209"/>
                <a:ext cx="802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 sz="1200">
                    <a:solidFill>
                      <a:srgbClr val="000000"/>
                    </a:solidFill>
                    <a:cs typeface="Times New Roman" pitchFamily="18" charset="0"/>
                  </a:rPr>
                  <a:t>НЖМД</a:t>
                </a:r>
                <a:r>
                  <a:rPr lang="ru-RU" sz="1200">
                    <a:cs typeface="Times New Roman" pitchFamily="18" charset="0"/>
                  </a:rPr>
                  <a:t> </a:t>
                </a:r>
                <a:endParaRPr lang="ru-RU" sz="1000">
                  <a:cs typeface="Times New Roman" pitchFamily="18" charset="0"/>
                </a:endParaRPr>
              </a:p>
              <a:p>
                <a:pPr eaLnBrk="0" hangingPunct="0"/>
                <a:endParaRPr lang="ru-RU"/>
              </a:p>
            </p:txBody>
          </p:sp>
        </p:grpSp>
        <p:grpSp>
          <p:nvGrpSpPr>
            <p:cNvPr id="5146" name="Group 79"/>
            <p:cNvGrpSpPr>
              <a:grpSpLocks/>
            </p:cNvGrpSpPr>
            <p:nvPr/>
          </p:nvGrpSpPr>
          <p:grpSpPr bwMode="auto">
            <a:xfrm>
              <a:off x="1529" y="1209"/>
              <a:ext cx="721" cy="403"/>
              <a:chOff x="1529" y="1209"/>
              <a:chExt cx="721" cy="403"/>
            </a:xfrm>
          </p:grpSpPr>
          <p:sp>
            <p:nvSpPr>
              <p:cNvPr id="5230" name="Rectangle 78"/>
              <p:cNvSpPr>
                <a:spLocks noChangeArrowheads="1"/>
              </p:cNvSpPr>
              <p:nvPr/>
            </p:nvSpPr>
            <p:spPr bwMode="auto">
              <a:xfrm>
                <a:off x="1529" y="1209"/>
                <a:ext cx="721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31" name="Rectangle 24"/>
              <p:cNvSpPr>
                <a:spLocks noChangeArrowheads="1"/>
              </p:cNvSpPr>
              <p:nvPr/>
            </p:nvSpPr>
            <p:spPr bwMode="auto">
              <a:xfrm>
                <a:off x="1545" y="1209"/>
                <a:ext cx="689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 sz="1200">
                    <a:solidFill>
                      <a:srgbClr val="000000"/>
                    </a:solidFill>
                    <a:cs typeface="Times New Roman" pitchFamily="18" charset="0"/>
                  </a:rPr>
                  <a:t>принтер</a:t>
                </a:r>
                <a:r>
                  <a:rPr lang="ru-RU" sz="1200">
                    <a:cs typeface="Times New Roman" pitchFamily="18" charset="0"/>
                  </a:rPr>
                  <a:t> </a:t>
                </a:r>
                <a:endParaRPr lang="ru-RU" sz="1000">
                  <a:cs typeface="Times New Roman" pitchFamily="18" charset="0"/>
                </a:endParaRPr>
              </a:p>
              <a:p>
                <a:pPr eaLnBrk="0" hangingPunct="0"/>
                <a:endParaRPr lang="ru-RU"/>
              </a:p>
            </p:txBody>
          </p:sp>
        </p:grpSp>
        <p:grpSp>
          <p:nvGrpSpPr>
            <p:cNvPr id="5147" name="Group 81"/>
            <p:cNvGrpSpPr>
              <a:grpSpLocks/>
            </p:cNvGrpSpPr>
            <p:nvPr/>
          </p:nvGrpSpPr>
          <p:grpSpPr bwMode="auto">
            <a:xfrm>
              <a:off x="2250" y="1209"/>
              <a:ext cx="868" cy="403"/>
              <a:chOff x="2250" y="1209"/>
              <a:chExt cx="868" cy="403"/>
            </a:xfrm>
          </p:grpSpPr>
          <p:sp>
            <p:nvSpPr>
              <p:cNvPr id="5228" name="Rectangle 80"/>
              <p:cNvSpPr>
                <a:spLocks noChangeArrowheads="1"/>
              </p:cNvSpPr>
              <p:nvPr/>
            </p:nvSpPr>
            <p:spPr bwMode="auto">
              <a:xfrm>
                <a:off x="2250" y="1209"/>
                <a:ext cx="868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29" name="Rectangle 25"/>
              <p:cNvSpPr>
                <a:spLocks noChangeArrowheads="1"/>
              </p:cNvSpPr>
              <p:nvPr/>
            </p:nvSpPr>
            <p:spPr bwMode="auto">
              <a:xfrm>
                <a:off x="2266" y="1209"/>
                <a:ext cx="836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 sz="1200">
                    <a:solidFill>
                      <a:srgbClr val="000000"/>
                    </a:solidFill>
                    <a:cs typeface="Times New Roman" pitchFamily="18" charset="0"/>
                  </a:rPr>
                  <a:t>модем</a:t>
                </a:r>
                <a:r>
                  <a:rPr lang="ru-RU" sz="1200">
                    <a:cs typeface="Times New Roman" pitchFamily="18" charset="0"/>
                  </a:rPr>
                  <a:t> </a:t>
                </a:r>
                <a:endParaRPr lang="ru-RU" sz="1000">
                  <a:cs typeface="Times New Roman" pitchFamily="18" charset="0"/>
                </a:endParaRPr>
              </a:p>
              <a:p>
                <a:pPr eaLnBrk="0" hangingPunct="0"/>
                <a:endParaRPr lang="ru-RU"/>
              </a:p>
            </p:txBody>
          </p:sp>
        </p:grpSp>
        <p:grpSp>
          <p:nvGrpSpPr>
            <p:cNvPr id="5148" name="Group 83"/>
            <p:cNvGrpSpPr>
              <a:grpSpLocks/>
            </p:cNvGrpSpPr>
            <p:nvPr/>
          </p:nvGrpSpPr>
          <p:grpSpPr bwMode="auto">
            <a:xfrm>
              <a:off x="0" y="1612"/>
              <a:ext cx="695" cy="403"/>
              <a:chOff x="0" y="1612"/>
              <a:chExt cx="695" cy="403"/>
            </a:xfrm>
          </p:grpSpPr>
          <p:sp>
            <p:nvSpPr>
              <p:cNvPr id="5226" name="Rectangle 82"/>
              <p:cNvSpPr>
                <a:spLocks noChangeArrowheads="1"/>
              </p:cNvSpPr>
              <p:nvPr/>
            </p:nvSpPr>
            <p:spPr bwMode="auto">
              <a:xfrm>
                <a:off x="0" y="1612"/>
                <a:ext cx="695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27" name="Rectangle 26"/>
              <p:cNvSpPr>
                <a:spLocks noChangeArrowheads="1"/>
              </p:cNvSpPr>
              <p:nvPr/>
            </p:nvSpPr>
            <p:spPr bwMode="auto">
              <a:xfrm>
                <a:off x="16" y="1612"/>
                <a:ext cx="663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 sz="1200">
                    <a:solidFill>
                      <a:srgbClr val="000000"/>
                    </a:solidFill>
                    <a:cs typeface="Times New Roman" pitchFamily="18" charset="0"/>
                  </a:rPr>
                  <a:t>трекбол</a:t>
                </a:r>
                <a:r>
                  <a:rPr lang="ru-RU" sz="1200">
                    <a:cs typeface="Times New Roman" pitchFamily="18" charset="0"/>
                  </a:rPr>
                  <a:t> </a:t>
                </a:r>
                <a:endParaRPr lang="ru-RU" sz="1000">
                  <a:cs typeface="Times New Roman" pitchFamily="18" charset="0"/>
                </a:endParaRPr>
              </a:p>
              <a:p>
                <a:pPr eaLnBrk="0" hangingPunct="0"/>
                <a:endParaRPr lang="ru-RU"/>
              </a:p>
            </p:txBody>
          </p:sp>
        </p:grpSp>
        <p:grpSp>
          <p:nvGrpSpPr>
            <p:cNvPr id="5149" name="Group 85"/>
            <p:cNvGrpSpPr>
              <a:grpSpLocks/>
            </p:cNvGrpSpPr>
            <p:nvPr/>
          </p:nvGrpSpPr>
          <p:grpSpPr bwMode="auto">
            <a:xfrm>
              <a:off x="695" y="1612"/>
              <a:ext cx="834" cy="403"/>
              <a:chOff x="695" y="1612"/>
              <a:chExt cx="834" cy="403"/>
            </a:xfrm>
          </p:grpSpPr>
          <p:sp>
            <p:nvSpPr>
              <p:cNvPr id="5224" name="Rectangle 84"/>
              <p:cNvSpPr>
                <a:spLocks noChangeArrowheads="1"/>
              </p:cNvSpPr>
              <p:nvPr/>
            </p:nvSpPr>
            <p:spPr bwMode="auto">
              <a:xfrm>
                <a:off x="695" y="1612"/>
                <a:ext cx="83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25" name="Rectangle 27"/>
              <p:cNvSpPr>
                <a:spLocks noChangeArrowheads="1"/>
              </p:cNvSpPr>
              <p:nvPr/>
            </p:nvSpPr>
            <p:spPr bwMode="auto">
              <a:xfrm>
                <a:off x="711" y="1612"/>
                <a:ext cx="802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 sz="1200">
                    <a:solidFill>
                      <a:srgbClr val="000000"/>
                    </a:solidFill>
                    <a:cs typeface="Times New Roman" pitchFamily="18" charset="0"/>
                  </a:rPr>
                  <a:t>СD-RОМ</a:t>
                </a:r>
                <a:r>
                  <a:rPr lang="ru-RU" sz="1200">
                    <a:cs typeface="Times New Roman" pitchFamily="18" charset="0"/>
                  </a:rPr>
                  <a:t> </a:t>
                </a:r>
                <a:endParaRPr lang="ru-RU" sz="1000">
                  <a:cs typeface="Times New Roman" pitchFamily="18" charset="0"/>
                </a:endParaRPr>
              </a:p>
              <a:p>
                <a:pPr eaLnBrk="0" hangingPunct="0"/>
                <a:endParaRPr lang="ru-RU"/>
              </a:p>
            </p:txBody>
          </p:sp>
        </p:grpSp>
        <p:grpSp>
          <p:nvGrpSpPr>
            <p:cNvPr id="5150" name="Group 87"/>
            <p:cNvGrpSpPr>
              <a:grpSpLocks/>
            </p:cNvGrpSpPr>
            <p:nvPr/>
          </p:nvGrpSpPr>
          <p:grpSpPr bwMode="auto">
            <a:xfrm>
              <a:off x="1529" y="1612"/>
              <a:ext cx="721" cy="403"/>
              <a:chOff x="1529" y="1612"/>
              <a:chExt cx="721" cy="403"/>
            </a:xfrm>
          </p:grpSpPr>
          <p:sp>
            <p:nvSpPr>
              <p:cNvPr id="5222" name="Rectangle 86"/>
              <p:cNvSpPr>
                <a:spLocks noChangeArrowheads="1"/>
              </p:cNvSpPr>
              <p:nvPr/>
            </p:nvSpPr>
            <p:spPr bwMode="auto">
              <a:xfrm>
                <a:off x="1529" y="1612"/>
                <a:ext cx="721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23" name="Rectangle 28"/>
              <p:cNvSpPr>
                <a:spLocks noChangeArrowheads="1"/>
              </p:cNvSpPr>
              <p:nvPr/>
            </p:nvSpPr>
            <p:spPr bwMode="auto">
              <a:xfrm>
                <a:off x="1545" y="1612"/>
                <a:ext cx="689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 sz="1200">
                    <a:solidFill>
                      <a:srgbClr val="000000"/>
                    </a:solidFill>
                    <a:cs typeface="Times New Roman" pitchFamily="18" charset="0"/>
                  </a:rPr>
                  <a:t>акустические</a:t>
                </a:r>
                <a:r>
                  <a:rPr lang="ru-RU" sz="1200">
                    <a:cs typeface="Times New Roman" pitchFamily="18" charset="0"/>
                  </a:rPr>
                  <a:t> </a:t>
                </a:r>
                <a:endParaRPr lang="ru-RU" sz="1000">
                  <a:cs typeface="Times New Roman" pitchFamily="18" charset="0"/>
                </a:endParaRPr>
              </a:p>
              <a:p>
                <a:pPr eaLnBrk="0" hangingPunct="0"/>
                <a:endParaRPr lang="ru-RU"/>
              </a:p>
            </p:txBody>
          </p:sp>
        </p:grpSp>
        <p:grpSp>
          <p:nvGrpSpPr>
            <p:cNvPr id="5151" name="Group 89"/>
            <p:cNvGrpSpPr>
              <a:grpSpLocks/>
            </p:cNvGrpSpPr>
            <p:nvPr/>
          </p:nvGrpSpPr>
          <p:grpSpPr bwMode="auto">
            <a:xfrm>
              <a:off x="2250" y="1612"/>
              <a:ext cx="868" cy="403"/>
              <a:chOff x="2250" y="1612"/>
              <a:chExt cx="868" cy="403"/>
            </a:xfrm>
          </p:grpSpPr>
          <p:sp>
            <p:nvSpPr>
              <p:cNvPr id="5220" name="Rectangle 88"/>
              <p:cNvSpPr>
                <a:spLocks noChangeArrowheads="1"/>
              </p:cNvSpPr>
              <p:nvPr/>
            </p:nvSpPr>
            <p:spPr bwMode="auto">
              <a:xfrm>
                <a:off x="2250" y="1612"/>
                <a:ext cx="868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21" name="Rectangle 29"/>
              <p:cNvSpPr>
                <a:spLocks noChangeArrowheads="1"/>
              </p:cNvSpPr>
              <p:nvPr/>
            </p:nvSpPr>
            <p:spPr bwMode="auto">
              <a:xfrm>
                <a:off x="2266" y="1612"/>
                <a:ext cx="836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 sz="1000">
                    <a:cs typeface="Times New Roman" pitchFamily="18" charset="0"/>
                  </a:rPr>
                  <a:t> </a:t>
                </a:r>
              </a:p>
              <a:p>
                <a:pPr eaLnBrk="0" hangingPunct="0"/>
                <a:endParaRPr lang="ru-RU"/>
              </a:p>
            </p:txBody>
          </p:sp>
        </p:grpSp>
        <p:grpSp>
          <p:nvGrpSpPr>
            <p:cNvPr id="5152" name="Group 91"/>
            <p:cNvGrpSpPr>
              <a:grpSpLocks/>
            </p:cNvGrpSpPr>
            <p:nvPr/>
          </p:nvGrpSpPr>
          <p:grpSpPr bwMode="auto">
            <a:xfrm>
              <a:off x="0" y="2015"/>
              <a:ext cx="695" cy="403"/>
              <a:chOff x="0" y="2015"/>
              <a:chExt cx="695" cy="403"/>
            </a:xfrm>
          </p:grpSpPr>
          <p:sp>
            <p:nvSpPr>
              <p:cNvPr id="5218" name="Rectangle 90"/>
              <p:cNvSpPr>
                <a:spLocks noChangeArrowheads="1"/>
              </p:cNvSpPr>
              <p:nvPr/>
            </p:nvSpPr>
            <p:spPr bwMode="auto">
              <a:xfrm>
                <a:off x="0" y="2015"/>
                <a:ext cx="695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19" name="Rectangle 30"/>
              <p:cNvSpPr>
                <a:spLocks noChangeArrowheads="1"/>
              </p:cNvSpPr>
              <p:nvPr/>
            </p:nvSpPr>
            <p:spPr bwMode="auto">
              <a:xfrm>
                <a:off x="16" y="2015"/>
                <a:ext cx="663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 sz="1200">
                    <a:solidFill>
                      <a:srgbClr val="000000"/>
                    </a:solidFill>
                    <a:cs typeface="Times New Roman" pitchFamily="18" charset="0"/>
                  </a:rPr>
                  <a:t>микрофон</a:t>
                </a:r>
                <a:r>
                  <a:rPr lang="ru-RU" sz="1200">
                    <a:cs typeface="Times New Roman" pitchFamily="18" charset="0"/>
                  </a:rPr>
                  <a:t> </a:t>
                </a:r>
                <a:endParaRPr lang="ru-RU" sz="1000">
                  <a:cs typeface="Times New Roman" pitchFamily="18" charset="0"/>
                </a:endParaRPr>
              </a:p>
              <a:p>
                <a:pPr eaLnBrk="0" hangingPunct="0"/>
                <a:endParaRPr lang="ru-RU"/>
              </a:p>
            </p:txBody>
          </p:sp>
        </p:grpSp>
        <p:grpSp>
          <p:nvGrpSpPr>
            <p:cNvPr id="5153" name="Group 93"/>
            <p:cNvGrpSpPr>
              <a:grpSpLocks/>
            </p:cNvGrpSpPr>
            <p:nvPr/>
          </p:nvGrpSpPr>
          <p:grpSpPr bwMode="auto">
            <a:xfrm>
              <a:off x="695" y="2015"/>
              <a:ext cx="834" cy="403"/>
              <a:chOff x="695" y="2015"/>
              <a:chExt cx="834" cy="403"/>
            </a:xfrm>
          </p:grpSpPr>
          <p:sp>
            <p:nvSpPr>
              <p:cNvPr id="5216" name="Rectangle 92"/>
              <p:cNvSpPr>
                <a:spLocks noChangeArrowheads="1"/>
              </p:cNvSpPr>
              <p:nvPr/>
            </p:nvSpPr>
            <p:spPr bwMode="auto">
              <a:xfrm>
                <a:off x="695" y="2015"/>
                <a:ext cx="83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17" name="Rectangle 31"/>
              <p:cNvSpPr>
                <a:spLocks noChangeArrowheads="1"/>
              </p:cNvSpPr>
              <p:nvPr/>
            </p:nvSpPr>
            <p:spPr bwMode="auto">
              <a:xfrm>
                <a:off x="711" y="2015"/>
                <a:ext cx="802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 sz="1200">
                    <a:solidFill>
                      <a:srgbClr val="000000"/>
                    </a:solidFill>
                    <a:cs typeface="Times New Roman" pitchFamily="18" charset="0"/>
                  </a:rPr>
                  <a:t>DVD-RОМ</a:t>
                </a:r>
                <a:r>
                  <a:rPr lang="ru-RU" sz="1200">
                    <a:cs typeface="Times New Roman" pitchFamily="18" charset="0"/>
                  </a:rPr>
                  <a:t> </a:t>
                </a:r>
                <a:endParaRPr lang="ru-RU" sz="1000">
                  <a:cs typeface="Times New Roman" pitchFamily="18" charset="0"/>
                </a:endParaRPr>
              </a:p>
              <a:p>
                <a:pPr eaLnBrk="0" hangingPunct="0"/>
                <a:r>
                  <a:rPr lang="ru-RU" sz="1600"/>
                  <a:t>Флэш-память</a:t>
                </a:r>
              </a:p>
            </p:txBody>
          </p:sp>
        </p:grpSp>
        <p:grpSp>
          <p:nvGrpSpPr>
            <p:cNvPr id="5154" name="Group 95"/>
            <p:cNvGrpSpPr>
              <a:grpSpLocks/>
            </p:cNvGrpSpPr>
            <p:nvPr/>
          </p:nvGrpSpPr>
          <p:grpSpPr bwMode="auto">
            <a:xfrm>
              <a:off x="1529" y="2015"/>
              <a:ext cx="721" cy="403"/>
              <a:chOff x="1529" y="2015"/>
              <a:chExt cx="721" cy="403"/>
            </a:xfrm>
          </p:grpSpPr>
          <p:sp>
            <p:nvSpPr>
              <p:cNvPr id="5214" name="Rectangle 94"/>
              <p:cNvSpPr>
                <a:spLocks noChangeArrowheads="1"/>
              </p:cNvSpPr>
              <p:nvPr/>
            </p:nvSpPr>
            <p:spPr bwMode="auto">
              <a:xfrm>
                <a:off x="1529" y="2015"/>
                <a:ext cx="721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15" name="Rectangle 32"/>
              <p:cNvSpPr>
                <a:spLocks noChangeArrowheads="1"/>
              </p:cNvSpPr>
              <p:nvPr/>
            </p:nvSpPr>
            <p:spPr bwMode="auto">
              <a:xfrm>
                <a:off x="1545" y="2015"/>
                <a:ext cx="689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 sz="1200">
                    <a:solidFill>
                      <a:srgbClr val="000000"/>
                    </a:solidFill>
                    <a:cs typeface="Times New Roman" pitchFamily="18" charset="0"/>
                  </a:rPr>
                  <a:t>колонки</a:t>
                </a:r>
                <a:r>
                  <a:rPr lang="ru-RU" sz="1200">
                    <a:cs typeface="Times New Roman" pitchFamily="18" charset="0"/>
                  </a:rPr>
                  <a:t> </a:t>
                </a:r>
                <a:endParaRPr lang="ru-RU" sz="1000">
                  <a:cs typeface="Times New Roman" pitchFamily="18" charset="0"/>
                </a:endParaRPr>
              </a:p>
              <a:p>
                <a:pPr eaLnBrk="0" hangingPunct="0"/>
                <a:endParaRPr lang="ru-RU"/>
              </a:p>
            </p:txBody>
          </p:sp>
        </p:grpSp>
        <p:grpSp>
          <p:nvGrpSpPr>
            <p:cNvPr id="5155" name="Group 97"/>
            <p:cNvGrpSpPr>
              <a:grpSpLocks/>
            </p:cNvGrpSpPr>
            <p:nvPr/>
          </p:nvGrpSpPr>
          <p:grpSpPr bwMode="auto">
            <a:xfrm>
              <a:off x="2250" y="2015"/>
              <a:ext cx="868" cy="403"/>
              <a:chOff x="2250" y="2015"/>
              <a:chExt cx="868" cy="403"/>
            </a:xfrm>
          </p:grpSpPr>
          <p:sp>
            <p:nvSpPr>
              <p:cNvPr id="5212" name="Rectangle 96"/>
              <p:cNvSpPr>
                <a:spLocks noChangeArrowheads="1"/>
              </p:cNvSpPr>
              <p:nvPr/>
            </p:nvSpPr>
            <p:spPr bwMode="auto">
              <a:xfrm>
                <a:off x="2250" y="2015"/>
                <a:ext cx="868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13" name="Rectangle 33"/>
              <p:cNvSpPr>
                <a:spLocks noChangeArrowheads="1"/>
              </p:cNvSpPr>
              <p:nvPr/>
            </p:nvSpPr>
            <p:spPr bwMode="auto">
              <a:xfrm>
                <a:off x="2266" y="2015"/>
                <a:ext cx="836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 sz="1000">
                    <a:cs typeface="Times New Roman" pitchFamily="18" charset="0"/>
                  </a:rPr>
                  <a:t> </a:t>
                </a:r>
              </a:p>
              <a:p>
                <a:pPr eaLnBrk="0" hangingPunct="0"/>
                <a:endParaRPr lang="ru-RU"/>
              </a:p>
            </p:txBody>
          </p:sp>
        </p:grpSp>
        <p:grpSp>
          <p:nvGrpSpPr>
            <p:cNvPr id="5156" name="Group 99"/>
            <p:cNvGrpSpPr>
              <a:grpSpLocks/>
            </p:cNvGrpSpPr>
            <p:nvPr/>
          </p:nvGrpSpPr>
          <p:grpSpPr bwMode="auto">
            <a:xfrm>
              <a:off x="0" y="2418"/>
              <a:ext cx="695" cy="403"/>
              <a:chOff x="0" y="2418"/>
              <a:chExt cx="695" cy="403"/>
            </a:xfrm>
          </p:grpSpPr>
          <p:sp>
            <p:nvSpPr>
              <p:cNvPr id="5210" name="Rectangle 98"/>
              <p:cNvSpPr>
                <a:spLocks noChangeArrowheads="1"/>
              </p:cNvSpPr>
              <p:nvPr/>
            </p:nvSpPr>
            <p:spPr bwMode="auto">
              <a:xfrm>
                <a:off x="0" y="2418"/>
                <a:ext cx="695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11" name="Rectangle 34"/>
              <p:cNvSpPr>
                <a:spLocks noChangeArrowheads="1"/>
              </p:cNvSpPr>
              <p:nvPr/>
            </p:nvSpPr>
            <p:spPr bwMode="auto">
              <a:xfrm>
                <a:off x="16" y="2418"/>
                <a:ext cx="663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 sz="1200">
                    <a:solidFill>
                      <a:srgbClr val="000000"/>
                    </a:solidFill>
                    <a:cs typeface="Times New Roman" pitchFamily="18" charset="0"/>
                  </a:rPr>
                  <a:t>сканер</a:t>
                </a:r>
                <a:r>
                  <a:rPr lang="ru-RU" sz="1200">
                    <a:cs typeface="Times New Roman" pitchFamily="18" charset="0"/>
                  </a:rPr>
                  <a:t> </a:t>
                </a:r>
                <a:endParaRPr lang="ru-RU" sz="1000">
                  <a:cs typeface="Times New Roman" pitchFamily="18" charset="0"/>
                </a:endParaRPr>
              </a:p>
              <a:p>
                <a:pPr eaLnBrk="0" hangingPunct="0"/>
                <a:endParaRPr lang="ru-RU"/>
              </a:p>
            </p:txBody>
          </p:sp>
        </p:grpSp>
        <p:grpSp>
          <p:nvGrpSpPr>
            <p:cNvPr id="5157" name="Group 101"/>
            <p:cNvGrpSpPr>
              <a:grpSpLocks/>
            </p:cNvGrpSpPr>
            <p:nvPr/>
          </p:nvGrpSpPr>
          <p:grpSpPr bwMode="auto">
            <a:xfrm>
              <a:off x="695" y="2418"/>
              <a:ext cx="834" cy="403"/>
              <a:chOff x="695" y="2418"/>
              <a:chExt cx="834" cy="403"/>
            </a:xfrm>
          </p:grpSpPr>
          <p:sp>
            <p:nvSpPr>
              <p:cNvPr id="5208" name="Rectangle 100"/>
              <p:cNvSpPr>
                <a:spLocks noChangeArrowheads="1"/>
              </p:cNvSpPr>
              <p:nvPr/>
            </p:nvSpPr>
            <p:spPr bwMode="auto">
              <a:xfrm>
                <a:off x="695" y="2418"/>
                <a:ext cx="83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09" name="Rectangle 35"/>
              <p:cNvSpPr>
                <a:spLocks noChangeArrowheads="1"/>
              </p:cNvSpPr>
              <p:nvPr/>
            </p:nvSpPr>
            <p:spPr bwMode="auto">
              <a:xfrm>
                <a:off x="711" y="2418"/>
                <a:ext cx="802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 sz="1000">
                    <a:cs typeface="Times New Roman" pitchFamily="18" charset="0"/>
                  </a:rPr>
                  <a:t> </a:t>
                </a:r>
              </a:p>
              <a:p>
                <a:pPr eaLnBrk="0" hangingPunct="0"/>
                <a:endParaRPr lang="ru-RU"/>
              </a:p>
            </p:txBody>
          </p:sp>
        </p:grpSp>
        <p:grpSp>
          <p:nvGrpSpPr>
            <p:cNvPr id="5158" name="Group 103"/>
            <p:cNvGrpSpPr>
              <a:grpSpLocks/>
            </p:cNvGrpSpPr>
            <p:nvPr/>
          </p:nvGrpSpPr>
          <p:grpSpPr bwMode="auto">
            <a:xfrm>
              <a:off x="1529" y="2418"/>
              <a:ext cx="721" cy="403"/>
              <a:chOff x="1529" y="2418"/>
              <a:chExt cx="721" cy="403"/>
            </a:xfrm>
          </p:grpSpPr>
          <p:sp>
            <p:nvSpPr>
              <p:cNvPr id="5206" name="Rectangle 102"/>
              <p:cNvSpPr>
                <a:spLocks noChangeArrowheads="1"/>
              </p:cNvSpPr>
              <p:nvPr/>
            </p:nvSpPr>
            <p:spPr bwMode="auto">
              <a:xfrm>
                <a:off x="1529" y="2418"/>
                <a:ext cx="721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07" name="Rectangle 36"/>
              <p:cNvSpPr>
                <a:spLocks noChangeArrowheads="1"/>
              </p:cNvSpPr>
              <p:nvPr/>
            </p:nvSpPr>
            <p:spPr bwMode="auto">
              <a:xfrm>
                <a:off x="1545" y="2418"/>
                <a:ext cx="689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 sz="1200">
                    <a:solidFill>
                      <a:srgbClr val="000000"/>
                    </a:solidFill>
                    <a:cs typeface="Times New Roman" pitchFamily="18" charset="0"/>
                  </a:rPr>
                  <a:t>плоттер</a:t>
                </a:r>
                <a:r>
                  <a:rPr lang="ru-RU" sz="1200">
                    <a:cs typeface="Times New Roman" pitchFamily="18" charset="0"/>
                  </a:rPr>
                  <a:t> </a:t>
                </a:r>
                <a:endParaRPr lang="ru-RU" sz="1000">
                  <a:cs typeface="Times New Roman" pitchFamily="18" charset="0"/>
                </a:endParaRPr>
              </a:p>
              <a:p>
                <a:pPr eaLnBrk="0" hangingPunct="0"/>
                <a:endParaRPr lang="ru-RU"/>
              </a:p>
            </p:txBody>
          </p:sp>
        </p:grpSp>
        <p:grpSp>
          <p:nvGrpSpPr>
            <p:cNvPr id="5159" name="Group 105"/>
            <p:cNvGrpSpPr>
              <a:grpSpLocks/>
            </p:cNvGrpSpPr>
            <p:nvPr/>
          </p:nvGrpSpPr>
          <p:grpSpPr bwMode="auto">
            <a:xfrm>
              <a:off x="2250" y="2418"/>
              <a:ext cx="868" cy="403"/>
              <a:chOff x="2250" y="2418"/>
              <a:chExt cx="868" cy="403"/>
            </a:xfrm>
          </p:grpSpPr>
          <p:sp>
            <p:nvSpPr>
              <p:cNvPr id="5204" name="Rectangle 104"/>
              <p:cNvSpPr>
                <a:spLocks noChangeArrowheads="1"/>
              </p:cNvSpPr>
              <p:nvPr/>
            </p:nvSpPr>
            <p:spPr bwMode="auto">
              <a:xfrm>
                <a:off x="2250" y="2418"/>
                <a:ext cx="868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05" name="Rectangle 37"/>
              <p:cNvSpPr>
                <a:spLocks noChangeArrowheads="1"/>
              </p:cNvSpPr>
              <p:nvPr/>
            </p:nvSpPr>
            <p:spPr bwMode="auto">
              <a:xfrm>
                <a:off x="2266" y="2418"/>
                <a:ext cx="836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 sz="1000">
                    <a:cs typeface="Times New Roman" pitchFamily="18" charset="0"/>
                  </a:rPr>
                  <a:t> </a:t>
                </a:r>
              </a:p>
              <a:p>
                <a:pPr eaLnBrk="0" hangingPunct="0"/>
                <a:endParaRPr lang="ru-RU"/>
              </a:p>
            </p:txBody>
          </p:sp>
        </p:grpSp>
        <p:grpSp>
          <p:nvGrpSpPr>
            <p:cNvPr id="5160" name="Group 107"/>
            <p:cNvGrpSpPr>
              <a:grpSpLocks/>
            </p:cNvGrpSpPr>
            <p:nvPr/>
          </p:nvGrpSpPr>
          <p:grpSpPr bwMode="auto">
            <a:xfrm>
              <a:off x="0" y="2821"/>
              <a:ext cx="695" cy="403"/>
              <a:chOff x="0" y="2821"/>
              <a:chExt cx="695" cy="403"/>
            </a:xfrm>
          </p:grpSpPr>
          <p:sp>
            <p:nvSpPr>
              <p:cNvPr id="5202" name="Rectangle 106"/>
              <p:cNvSpPr>
                <a:spLocks noChangeArrowheads="1"/>
              </p:cNvSpPr>
              <p:nvPr/>
            </p:nvSpPr>
            <p:spPr bwMode="auto">
              <a:xfrm>
                <a:off x="0" y="2821"/>
                <a:ext cx="695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03" name="Rectangle 38"/>
              <p:cNvSpPr>
                <a:spLocks noChangeArrowheads="1"/>
              </p:cNvSpPr>
              <p:nvPr/>
            </p:nvSpPr>
            <p:spPr bwMode="auto">
              <a:xfrm>
                <a:off x="16" y="2821"/>
                <a:ext cx="663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 sz="1200">
                    <a:solidFill>
                      <a:srgbClr val="000000"/>
                    </a:solidFill>
                    <a:cs typeface="Times New Roman" pitchFamily="18" charset="0"/>
                  </a:rPr>
                  <a:t>цифровая</a:t>
                </a:r>
                <a:r>
                  <a:rPr lang="ru-RU" sz="1200">
                    <a:cs typeface="Times New Roman" pitchFamily="18" charset="0"/>
                  </a:rPr>
                  <a:t> </a:t>
                </a:r>
                <a:endParaRPr lang="ru-RU" sz="1000">
                  <a:cs typeface="Times New Roman" pitchFamily="18" charset="0"/>
                </a:endParaRPr>
              </a:p>
              <a:p>
                <a:pPr eaLnBrk="0" hangingPunct="0"/>
                <a:endParaRPr lang="ru-RU"/>
              </a:p>
            </p:txBody>
          </p:sp>
        </p:grpSp>
        <p:grpSp>
          <p:nvGrpSpPr>
            <p:cNvPr id="5161" name="Group 109"/>
            <p:cNvGrpSpPr>
              <a:grpSpLocks/>
            </p:cNvGrpSpPr>
            <p:nvPr/>
          </p:nvGrpSpPr>
          <p:grpSpPr bwMode="auto">
            <a:xfrm>
              <a:off x="695" y="2821"/>
              <a:ext cx="834" cy="403"/>
              <a:chOff x="695" y="2821"/>
              <a:chExt cx="834" cy="403"/>
            </a:xfrm>
          </p:grpSpPr>
          <p:sp>
            <p:nvSpPr>
              <p:cNvPr id="5200" name="Rectangle 108"/>
              <p:cNvSpPr>
                <a:spLocks noChangeArrowheads="1"/>
              </p:cNvSpPr>
              <p:nvPr/>
            </p:nvSpPr>
            <p:spPr bwMode="auto">
              <a:xfrm>
                <a:off x="695" y="2821"/>
                <a:ext cx="83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01" name="Rectangle 39"/>
              <p:cNvSpPr>
                <a:spLocks noChangeArrowheads="1"/>
              </p:cNvSpPr>
              <p:nvPr/>
            </p:nvSpPr>
            <p:spPr bwMode="auto">
              <a:xfrm>
                <a:off x="711" y="2821"/>
                <a:ext cx="802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 sz="1000">
                    <a:cs typeface="Times New Roman" pitchFamily="18" charset="0"/>
                  </a:rPr>
                  <a:t> </a:t>
                </a:r>
              </a:p>
              <a:p>
                <a:pPr eaLnBrk="0" hangingPunct="0"/>
                <a:endParaRPr lang="ru-RU"/>
              </a:p>
            </p:txBody>
          </p:sp>
        </p:grpSp>
        <p:grpSp>
          <p:nvGrpSpPr>
            <p:cNvPr id="5162" name="Group 111"/>
            <p:cNvGrpSpPr>
              <a:grpSpLocks/>
            </p:cNvGrpSpPr>
            <p:nvPr/>
          </p:nvGrpSpPr>
          <p:grpSpPr bwMode="auto">
            <a:xfrm>
              <a:off x="1529" y="2821"/>
              <a:ext cx="721" cy="403"/>
              <a:chOff x="1529" y="2821"/>
              <a:chExt cx="721" cy="403"/>
            </a:xfrm>
          </p:grpSpPr>
          <p:sp>
            <p:nvSpPr>
              <p:cNvPr id="5198" name="Rectangle 110"/>
              <p:cNvSpPr>
                <a:spLocks noChangeArrowheads="1"/>
              </p:cNvSpPr>
              <p:nvPr/>
            </p:nvSpPr>
            <p:spPr bwMode="auto">
              <a:xfrm>
                <a:off x="1529" y="2821"/>
                <a:ext cx="721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99" name="Rectangle 40"/>
              <p:cNvSpPr>
                <a:spLocks noChangeArrowheads="1"/>
              </p:cNvSpPr>
              <p:nvPr/>
            </p:nvSpPr>
            <p:spPr bwMode="auto">
              <a:xfrm>
                <a:off x="1545" y="2821"/>
                <a:ext cx="689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 sz="1000">
                    <a:cs typeface="Times New Roman" pitchFamily="18" charset="0"/>
                  </a:rPr>
                  <a:t> </a:t>
                </a:r>
              </a:p>
              <a:p>
                <a:pPr eaLnBrk="0" hangingPunct="0"/>
                <a:endParaRPr lang="ru-RU"/>
              </a:p>
            </p:txBody>
          </p:sp>
        </p:grpSp>
        <p:grpSp>
          <p:nvGrpSpPr>
            <p:cNvPr id="5163" name="Group 113"/>
            <p:cNvGrpSpPr>
              <a:grpSpLocks/>
            </p:cNvGrpSpPr>
            <p:nvPr/>
          </p:nvGrpSpPr>
          <p:grpSpPr bwMode="auto">
            <a:xfrm>
              <a:off x="2250" y="2821"/>
              <a:ext cx="868" cy="403"/>
              <a:chOff x="2250" y="2821"/>
              <a:chExt cx="868" cy="403"/>
            </a:xfrm>
          </p:grpSpPr>
          <p:sp>
            <p:nvSpPr>
              <p:cNvPr id="5196" name="Rectangle 112"/>
              <p:cNvSpPr>
                <a:spLocks noChangeArrowheads="1"/>
              </p:cNvSpPr>
              <p:nvPr/>
            </p:nvSpPr>
            <p:spPr bwMode="auto">
              <a:xfrm>
                <a:off x="2250" y="2821"/>
                <a:ext cx="868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97" name="Rectangle 41"/>
              <p:cNvSpPr>
                <a:spLocks noChangeArrowheads="1"/>
              </p:cNvSpPr>
              <p:nvPr/>
            </p:nvSpPr>
            <p:spPr bwMode="auto">
              <a:xfrm>
                <a:off x="2266" y="2821"/>
                <a:ext cx="836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 sz="1000">
                    <a:cs typeface="Times New Roman" pitchFamily="18" charset="0"/>
                  </a:rPr>
                  <a:t> </a:t>
                </a:r>
              </a:p>
              <a:p>
                <a:pPr eaLnBrk="0" hangingPunct="0"/>
                <a:endParaRPr lang="ru-RU"/>
              </a:p>
            </p:txBody>
          </p:sp>
        </p:grpSp>
        <p:grpSp>
          <p:nvGrpSpPr>
            <p:cNvPr id="5164" name="Group 115"/>
            <p:cNvGrpSpPr>
              <a:grpSpLocks/>
            </p:cNvGrpSpPr>
            <p:nvPr/>
          </p:nvGrpSpPr>
          <p:grpSpPr bwMode="auto">
            <a:xfrm>
              <a:off x="0" y="3224"/>
              <a:ext cx="695" cy="403"/>
              <a:chOff x="0" y="3224"/>
              <a:chExt cx="695" cy="403"/>
            </a:xfrm>
          </p:grpSpPr>
          <p:sp>
            <p:nvSpPr>
              <p:cNvPr id="5194" name="Rectangle 114"/>
              <p:cNvSpPr>
                <a:spLocks noChangeArrowheads="1"/>
              </p:cNvSpPr>
              <p:nvPr/>
            </p:nvSpPr>
            <p:spPr bwMode="auto">
              <a:xfrm>
                <a:off x="0" y="3224"/>
                <a:ext cx="695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95" name="Rectangle 42"/>
              <p:cNvSpPr>
                <a:spLocks noChangeArrowheads="1"/>
              </p:cNvSpPr>
              <p:nvPr/>
            </p:nvSpPr>
            <p:spPr bwMode="auto">
              <a:xfrm>
                <a:off x="16" y="3224"/>
                <a:ext cx="663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 sz="1200">
                    <a:solidFill>
                      <a:srgbClr val="000000"/>
                    </a:solidFill>
                    <a:cs typeface="Times New Roman" pitchFamily="18" charset="0"/>
                  </a:rPr>
                  <a:t>камера</a:t>
                </a:r>
                <a:r>
                  <a:rPr lang="ru-RU" sz="1200">
                    <a:cs typeface="Times New Roman" pitchFamily="18" charset="0"/>
                  </a:rPr>
                  <a:t> </a:t>
                </a:r>
                <a:endParaRPr lang="ru-RU" sz="1000">
                  <a:cs typeface="Times New Roman" pitchFamily="18" charset="0"/>
                </a:endParaRPr>
              </a:p>
              <a:p>
                <a:pPr eaLnBrk="0" hangingPunct="0"/>
                <a:endParaRPr lang="ru-RU"/>
              </a:p>
            </p:txBody>
          </p:sp>
        </p:grpSp>
        <p:grpSp>
          <p:nvGrpSpPr>
            <p:cNvPr id="5165" name="Group 117"/>
            <p:cNvGrpSpPr>
              <a:grpSpLocks/>
            </p:cNvGrpSpPr>
            <p:nvPr/>
          </p:nvGrpSpPr>
          <p:grpSpPr bwMode="auto">
            <a:xfrm>
              <a:off x="695" y="3224"/>
              <a:ext cx="834" cy="403"/>
              <a:chOff x="695" y="3224"/>
              <a:chExt cx="834" cy="403"/>
            </a:xfrm>
          </p:grpSpPr>
          <p:sp>
            <p:nvSpPr>
              <p:cNvPr id="5192" name="Rectangle 116"/>
              <p:cNvSpPr>
                <a:spLocks noChangeArrowheads="1"/>
              </p:cNvSpPr>
              <p:nvPr/>
            </p:nvSpPr>
            <p:spPr bwMode="auto">
              <a:xfrm>
                <a:off x="695" y="3224"/>
                <a:ext cx="83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93" name="Rectangle 43"/>
              <p:cNvSpPr>
                <a:spLocks noChangeArrowheads="1"/>
              </p:cNvSpPr>
              <p:nvPr/>
            </p:nvSpPr>
            <p:spPr bwMode="auto">
              <a:xfrm>
                <a:off x="711" y="3224"/>
                <a:ext cx="802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 sz="1000">
                    <a:cs typeface="Times New Roman" pitchFamily="18" charset="0"/>
                  </a:rPr>
                  <a:t> </a:t>
                </a:r>
              </a:p>
              <a:p>
                <a:pPr eaLnBrk="0" hangingPunct="0"/>
                <a:endParaRPr lang="ru-RU"/>
              </a:p>
            </p:txBody>
          </p:sp>
        </p:grpSp>
        <p:grpSp>
          <p:nvGrpSpPr>
            <p:cNvPr id="5166" name="Group 119"/>
            <p:cNvGrpSpPr>
              <a:grpSpLocks/>
            </p:cNvGrpSpPr>
            <p:nvPr/>
          </p:nvGrpSpPr>
          <p:grpSpPr bwMode="auto">
            <a:xfrm>
              <a:off x="1529" y="3224"/>
              <a:ext cx="721" cy="403"/>
              <a:chOff x="1529" y="3224"/>
              <a:chExt cx="721" cy="403"/>
            </a:xfrm>
          </p:grpSpPr>
          <p:sp>
            <p:nvSpPr>
              <p:cNvPr id="5190" name="Rectangle 118"/>
              <p:cNvSpPr>
                <a:spLocks noChangeArrowheads="1"/>
              </p:cNvSpPr>
              <p:nvPr/>
            </p:nvSpPr>
            <p:spPr bwMode="auto">
              <a:xfrm>
                <a:off x="1529" y="3224"/>
                <a:ext cx="721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91" name="Rectangle 44"/>
              <p:cNvSpPr>
                <a:spLocks noChangeArrowheads="1"/>
              </p:cNvSpPr>
              <p:nvPr/>
            </p:nvSpPr>
            <p:spPr bwMode="auto">
              <a:xfrm>
                <a:off x="1545" y="3224"/>
                <a:ext cx="689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 sz="1000">
                    <a:cs typeface="Times New Roman" pitchFamily="18" charset="0"/>
                  </a:rPr>
                  <a:t> </a:t>
                </a:r>
              </a:p>
              <a:p>
                <a:pPr eaLnBrk="0" hangingPunct="0"/>
                <a:endParaRPr lang="ru-RU"/>
              </a:p>
            </p:txBody>
          </p:sp>
        </p:grpSp>
        <p:grpSp>
          <p:nvGrpSpPr>
            <p:cNvPr id="5167" name="Group 121"/>
            <p:cNvGrpSpPr>
              <a:grpSpLocks/>
            </p:cNvGrpSpPr>
            <p:nvPr/>
          </p:nvGrpSpPr>
          <p:grpSpPr bwMode="auto">
            <a:xfrm>
              <a:off x="2250" y="3224"/>
              <a:ext cx="868" cy="403"/>
              <a:chOff x="2250" y="3224"/>
              <a:chExt cx="868" cy="403"/>
            </a:xfrm>
          </p:grpSpPr>
          <p:sp>
            <p:nvSpPr>
              <p:cNvPr id="5188" name="Rectangle 120"/>
              <p:cNvSpPr>
                <a:spLocks noChangeArrowheads="1"/>
              </p:cNvSpPr>
              <p:nvPr/>
            </p:nvSpPr>
            <p:spPr bwMode="auto">
              <a:xfrm>
                <a:off x="2250" y="3224"/>
                <a:ext cx="868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89" name="Rectangle 45"/>
              <p:cNvSpPr>
                <a:spLocks noChangeArrowheads="1"/>
              </p:cNvSpPr>
              <p:nvPr/>
            </p:nvSpPr>
            <p:spPr bwMode="auto">
              <a:xfrm>
                <a:off x="2266" y="3224"/>
                <a:ext cx="836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 sz="1000">
                    <a:cs typeface="Times New Roman" pitchFamily="18" charset="0"/>
                  </a:rPr>
                  <a:t> </a:t>
                </a:r>
              </a:p>
              <a:p>
                <a:pPr eaLnBrk="0" hangingPunct="0"/>
                <a:endParaRPr lang="ru-RU"/>
              </a:p>
            </p:txBody>
          </p:sp>
        </p:grpSp>
        <p:grpSp>
          <p:nvGrpSpPr>
            <p:cNvPr id="5168" name="Group 125"/>
            <p:cNvGrpSpPr>
              <a:grpSpLocks/>
            </p:cNvGrpSpPr>
            <p:nvPr/>
          </p:nvGrpSpPr>
          <p:grpSpPr bwMode="auto">
            <a:xfrm>
              <a:off x="0" y="3627"/>
              <a:ext cx="695" cy="403"/>
              <a:chOff x="0" y="3627"/>
              <a:chExt cx="695" cy="403"/>
            </a:xfrm>
          </p:grpSpPr>
          <p:sp>
            <p:nvSpPr>
              <p:cNvPr id="5184" name="Rectangle 124"/>
              <p:cNvSpPr>
                <a:spLocks noChangeArrowheads="1"/>
              </p:cNvSpPr>
              <p:nvPr/>
            </p:nvSpPr>
            <p:spPr bwMode="auto">
              <a:xfrm>
                <a:off x="0" y="3627"/>
                <a:ext cx="695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5185" name="Group 123"/>
              <p:cNvGrpSpPr>
                <a:grpSpLocks/>
              </p:cNvGrpSpPr>
              <p:nvPr/>
            </p:nvGrpSpPr>
            <p:grpSpPr bwMode="auto">
              <a:xfrm>
                <a:off x="0" y="3627"/>
                <a:ext cx="695" cy="403"/>
                <a:chOff x="0" y="3627"/>
                <a:chExt cx="695" cy="403"/>
              </a:xfrm>
            </p:grpSpPr>
            <p:sp>
              <p:nvSpPr>
                <p:cNvPr id="5186" name="Rectangle 46"/>
                <p:cNvSpPr>
                  <a:spLocks noChangeArrowheads="1"/>
                </p:cNvSpPr>
                <p:nvPr/>
              </p:nvSpPr>
              <p:spPr bwMode="auto">
                <a:xfrm>
                  <a:off x="16" y="3627"/>
                  <a:ext cx="663" cy="4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ru-RU" sz="1200">
                      <a:solidFill>
                        <a:srgbClr val="000000"/>
                      </a:solidFill>
                      <a:cs typeface="Times New Roman" pitchFamily="18" charset="0"/>
                    </a:rPr>
                    <a:t>джойстик</a:t>
                  </a:r>
                  <a:r>
                    <a:rPr lang="ru-RU" sz="1200">
                      <a:cs typeface="Times New Roman" pitchFamily="18" charset="0"/>
                    </a:rPr>
                    <a:t> </a:t>
                  </a:r>
                  <a:endParaRPr lang="ru-RU" sz="1000">
                    <a:cs typeface="Times New Roman" pitchFamily="18" charset="0"/>
                  </a:endParaRPr>
                </a:p>
                <a:p>
                  <a:pPr eaLnBrk="0" hangingPunct="0"/>
                  <a:endParaRPr lang="ru-RU"/>
                </a:p>
              </p:txBody>
            </p:sp>
            <p:sp>
              <p:nvSpPr>
                <p:cNvPr id="5187" name="Rectangle 122"/>
                <p:cNvSpPr>
                  <a:spLocks noChangeArrowheads="1"/>
                </p:cNvSpPr>
                <p:nvPr/>
              </p:nvSpPr>
              <p:spPr bwMode="auto">
                <a:xfrm>
                  <a:off x="0" y="3627"/>
                  <a:ext cx="695" cy="4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7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5169" name="Group 129"/>
            <p:cNvGrpSpPr>
              <a:grpSpLocks/>
            </p:cNvGrpSpPr>
            <p:nvPr/>
          </p:nvGrpSpPr>
          <p:grpSpPr bwMode="auto">
            <a:xfrm>
              <a:off x="695" y="3627"/>
              <a:ext cx="834" cy="403"/>
              <a:chOff x="695" y="3627"/>
              <a:chExt cx="834" cy="403"/>
            </a:xfrm>
          </p:grpSpPr>
          <p:sp>
            <p:nvSpPr>
              <p:cNvPr id="5180" name="Rectangle 128"/>
              <p:cNvSpPr>
                <a:spLocks noChangeArrowheads="1"/>
              </p:cNvSpPr>
              <p:nvPr/>
            </p:nvSpPr>
            <p:spPr bwMode="auto">
              <a:xfrm>
                <a:off x="695" y="3627"/>
                <a:ext cx="83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5181" name="Group 127"/>
              <p:cNvGrpSpPr>
                <a:grpSpLocks/>
              </p:cNvGrpSpPr>
              <p:nvPr/>
            </p:nvGrpSpPr>
            <p:grpSpPr bwMode="auto">
              <a:xfrm>
                <a:off x="695" y="3627"/>
                <a:ext cx="834" cy="403"/>
                <a:chOff x="695" y="3627"/>
                <a:chExt cx="834" cy="403"/>
              </a:xfrm>
            </p:grpSpPr>
            <p:sp>
              <p:nvSpPr>
                <p:cNvPr id="5182" name="Rectangle 47"/>
                <p:cNvSpPr>
                  <a:spLocks noChangeArrowheads="1"/>
                </p:cNvSpPr>
                <p:nvPr/>
              </p:nvSpPr>
              <p:spPr bwMode="auto">
                <a:xfrm>
                  <a:off x="711" y="3627"/>
                  <a:ext cx="802" cy="4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ru-RU" sz="1000">
                      <a:cs typeface="Times New Roman" pitchFamily="18" charset="0"/>
                    </a:rPr>
                    <a:t> </a:t>
                  </a:r>
                </a:p>
                <a:p>
                  <a:pPr eaLnBrk="0" hangingPunct="0"/>
                  <a:endParaRPr lang="ru-RU"/>
                </a:p>
              </p:txBody>
            </p:sp>
            <p:sp>
              <p:nvSpPr>
                <p:cNvPr id="5183" name="Rectangle 126"/>
                <p:cNvSpPr>
                  <a:spLocks noChangeArrowheads="1"/>
                </p:cNvSpPr>
                <p:nvPr/>
              </p:nvSpPr>
              <p:spPr bwMode="auto">
                <a:xfrm>
                  <a:off x="695" y="3627"/>
                  <a:ext cx="834" cy="4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7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5170" name="Group 133"/>
            <p:cNvGrpSpPr>
              <a:grpSpLocks/>
            </p:cNvGrpSpPr>
            <p:nvPr/>
          </p:nvGrpSpPr>
          <p:grpSpPr bwMode="auto">
            <a:xfrm>
              <a:off x="1529" y="3627"/>
              <a:ext cx="721" cy="403"/>
              <a:chOff x="1529" y="3627"/>
              <a:chExt cx="721" cy="403"/>
            </a:xfrm>
          </p:grpSpPr>
          <p:sp>
            <p:nvSpPr>
              <p:cNvPr id="5176" name="Rectangle 132"/>
              <p:cNvSpPr>
                <a:spLocks noChangeArrowheads="1"/>
              </p:cNvSpPr>
              <p:nvPr/>
            </p:nvSpPr>
            <p:spPr bwMode="auto">
              <a:xfrm>
                <a:off x="1529" y="3627"/>
                <a:ext cx="721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5177" name="Group 131"/>
              <p:cNvGrpSpPr>
                <a:grpSpLocks/>
              </p:cNvGrpSpPr>
              <p:nvPr/>
            </p:nvGrpSpPr>
            <p:grpSpPr bwMode="auto">
              <a:xfrm>
                <a:off x="1529" y="3627"/>
                <a:ext cx="721" cy="403"/>
                <a:chOff x="1529" y="3627"/>
                <a:chExt cx="721" cy="403"/>
              </a:xfrm>
            </p:grpSpPr>
            <p:sp>
              <p:nvSpPr>
                <p:cNvPr id="5178" name="Rectangle 48"/>
                <p:cNvSpPr>
                  <a:spLocks noChangeArrowheads="1"/>
                </p:cNvSpPr>
                <p:nvPr/>
              </p:nvSpPr>
              <p:spPr bwMode="auto">
                <a:xfrm>
                  <a:off x="1545" y="3627"/>
                  <a:ext cx="689" cy="4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ru-RU" sz="1000">
                      <a:cs typeface="Times New Roman" pitchFamily="18" charset="0"/>
                    </a:rPr>
                    <a:t> </a:t>
                  </a:r>
                </a:p>
                <a:p>
                  <a:pPr eaLnBrk="0" hangingPunct="0"/>
                  <a:endParaRPr lang="ru-RU"/>
                </a:p>
              </p:txBody>
            </p:sp>
            <p:sp>
              <p:nvSpPr>
                <p:cNvPr id="5179" name="Rectangle 130"/>
                <p:cNvSpPr>
                  <a:spLocks noChangeArrowheads="1"/>
                </p:cNvSpPr>
                <p:nvPr/>
              </p:nvSpPr>
              <p:spPr bwMode="auto">
                <a:xfrm>
                  <a:off x="1529" y="3627"/>
                  <a:ext cx="721" cy="4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7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5171" name="Group 137"/>
            <p:cNvGrpSpPr>
              <a:grpSpLocks/>
            </p:cNvGrpSpPr>
            <p:nvPr/>
          </p:nvGrpSpPr>
          <p:grpSpPr bwMode="auto">
            <a:xfrm>
              <a:off x="2250" y="3627"/>
              <a:ext cx="868" cy="403"/>
              <a:chOff x="2250" y="3627"/>
              <a:chExt cx="868" cy="403"/>
            </a:xfrm>
          </p:grpSpPr>
          <p:sp>
            <p:nvSpPr>
              <p:cNvPr id="5172" name="Rectangle 136"/>
              <p:cNvSpPr>
                <a:spLocks noChangeArrowheads="1"/>
              </p:cNvSpPr>
              <p:nvPr/>
            </p:nvSpPr>
            <p:spPr bwMode="auto">
              <a:xfrm>
                <a:off x="2250" y="3627"/>
                <a:ext cx="868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5173" name="Group 135"/>
              <p:cNvGrpSpPr>
                <a:grpSpLocks/>
              </p:cNvGrpSpPr>
              <p:nvPr/>
            </p:nvGrpSpPr>
            <p:grpSpPr bwMode="auto">
              <a:xfrm>
                <a:off x="2250" y="3627"/>
                <a:ext cx="868" cy="403"/>
                <a:chOff x="2250" y="3627"/>
                <a:chExt cx="868" cy="403"/>
              </a:xfrm>
            </p:grpSpPr>
            <p:sp>
              <p:nvSpPr>
                <p:cNvPr id="5174" name="Rectangle 49"/>
                <p:cNvSpPr>
                  <a:spLocks noChangeArrowheads="1"/>
                </p:cNvSpPr>
                <p:nvPr/>
              </p:nvSpPr>
              <p:spPr bwMode="auto">
                <a:xfrm>
                  <a:off x="2266" y="3627"/>
                  <a:ext cx="836" cy="4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ru-RU" sz="1000">
                      <a:cs typeface="Times New Roman" pitchFamily="18" charset="0"/>
                    </a:rPr>
                    <a:t> </a:t>
                  </a:r>
                </a:p>
                <a:p>
                  <a:pPr eaLnBrk="0" hangingPunct="0"/>
                  <a:endParaRPr lang="ru-RU"/>
                </a:p>
              </p:txBody>
            </p:sp>
            <p:sp>
              <p:nvSpPr>
                <p:cNvPr id="5175" name="Rectangle 134"/>
                <p:cNvSpPr>
                  <a:spLocks noChangeArrowheads="1"/>
                </p:cNvSpPr>
                <p:nvPr/>
              </p:nvSpPr>
              <p:spPr bwMode="auto">
                <a:xfrm>
                  <a:off x="2250" y="3627"/>
                  <a:ext cx="868" cy="4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7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5126" name="AutoShape 142"/>
          <p:cNvSpPr>
            <a:spLocks noChangeArrowheads="1"/>
          </p:cNvSpPr>
          <p:nvPr/>
        </p:nvSpPr>
        <p:spPr bwMode="auto">
          <a:xfrm>
            <a:off x="7010400" y="1905000"/>
            <a:ext cx="1828800" cy="609600"/>
          </a:xfrm>
          <a:prstGeom prst="wedgeEllipseCallout">
            <a:avLst>
              <a:gd name="adj1" fmla="val -80208"/>
              <a:gd name="adj2" fmla="val 120051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200"/>
              <a:t>МАТЕРИНСКАЯ ПЛАТА</a:t>
            </a:r>
          </a:p>
        </p:txBody>
      </p:sp>
      <p:sp>
        <p:nvSpPr>
          <p:cNvPr id="5127" name="Line 143"/>
          <p:cNvSpPr>
            <a:spLocks noChangeShapeType="1"/>
          </p:cNvSpPr>
          <p:nvPr/>
        </p:nvSpPr>
        <p:spPr bwMode="auto">
          <a:xfrm>
            <a:off x="1828800" y="3048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8" name="Line 144"/>
          <p:cNvSpPr>
            <a:spLocks noChangeShapeType="1"/>
          </p:cNvSpPr>
          <p:nvPr/>
        </p:nvSpPr>
        <p:spPr bwMode="auto">
          <a:xfrm>
            <a:off x="2971800" y="3048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9" name="Line 145"/>
          <p:cNvSpPr>
            <a:spLocks noChangeShapeType="1"/>
          </p:cNvSpPr>
          <p:nvPr/>
        </p:nvSpPr>
        <p:spPr bwMode="auto">
          <a:xfrm>
            <a:off x="4191000" y="3048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30" name="Line 146"/>
          <p:cNvSpPr>
            <a:spLocks noChangeShapeType="1"/>
          </p:cNvSpPr>
          <p:nvPr/>
        </p:nvSpPr>
        <p:spPr bwMode="auto">
          <a:xfrm>
            <a:off x="5410200" y="3048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5131" name="Picture 145" descr="мат п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4652963"/>
            <a:ext cx="32766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380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Вид материнской платы</a:t>
            </a:r>
          </a:p>
        </p:txBody>
      </p:sp>
      <p:pic>
        <p:nvPicPr>
          <p:cNvPr id="6147" name="Picture 4" descr="mb"/>
          <p:cNvPicPr>
            <a:picLocks noChangeAspect="1" noChangeArrowheads="1"/>
          </p:cNvPicPr>
          <p:nvPr/>
        </p:nvPicPr>
        <p:blipFill>
          <a:blip r:embed="rId2">
            <a:lum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1916113"/>
            <a:ext cx="6553200" cy="450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036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Многие дополнительные устройства интегрированы в современные материнские платы: сетевая карта, модем, адаптер беспроводной сети, контроллер видеокамеры и др.</a:t>
            </a:r>
          </a:p>
          <a:p>
            <a:r>
              <a:rPr lang="ru-RU" dirty="0" smtClean="0"/>
              <a:t>Важнейшей частью материнской платы является чипсет, который содержит две основные схемы – </a:t>
            </a:r>
          </a:p>
          <a:p>
            <a:pPr marL="0" indent="0">
              <a:buNone/>
            </a:pPr>
            <a:r>
              <a:rPr lang="ru-RU" dirty="0" smtClean="0"/>
              <a:t>- Северный мост соединяет процессор и ОП</a:t>
            </a:r>
          </a:p>
          <a:p>
            <a:pPr marL="0" indent="0">
              <a:buNone/>
            </a:pPr>
            <a:r>
              <a:rPr lang="ru-RU" dirty="0" smtClean="0"/>
              <a:t>- Южный мост обеспечивает работу с внешними устройствами.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Материнская плата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132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4930"/>
          <a:stretch/>
        </p:blipFill>
        <p:spPr>
          <a:xfrm>
            <a:off x="827584" y="1953490"/>
            <a:ext cx="7560840" cy="4873325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Чипсет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6165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2492896"/>
            <a:ext cx="7408333" cy="34506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u="sng" dirty="0" smtClean="0"/>
              <a:t>Передача информации 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Северный мост</a:t>
            </a:r>
            <a:r>
              <a:rPr lang="ru-RU" dirty="0" smtClean="0"/>
              <a:t>     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Процессор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 smtClean="0"/>
              <a:t>Информация передаётся по системной шине, скорость передачи зависит от разрядности шины и частоты шины. </a:t>
            </a:r>
          </a:p>
          <a:p>
            <a:pPr marL="0" indent="0">
              <a:buNone/>
            </a:pPr>
            <a:r>
              <a:rPr lang="ru-RU" dirty="0" smtClean="0"/>
              <a:t>Например: </a:t>
            </a:r>
            <a:r>
              <a:rPr lang="ru-RU" dirty="0" smtClean="0"/>
              <a:t>64бита * 1600Мгц=12,5Гб/с.</a:t>
            </a:r>
          </a:p>
          <a:p>
            <a:pPr marL="0" indent="0">
              <a:buNone/>
            </a:pPr>
            <a:r>
              <a:rPr lang="ru-RU" u="sng" dirty="0" smtClean="0"/>
              <a:t>Передача информации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Северный мост</a:t>
            </a:r>
            <a:r>
              <a:rPr lang="ru-RU" dirty="0" smtClean="0"/>
              <a:t>     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ОП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 smtClean="0"/>
              <a:t>Информация передаётся по шине памяти, пропускная способность этой шины совпадает со скоростью системной шины.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Северный мост</a:t>
            </a:r>
            <a:endParaRPr lang="ru-RU" dirty="0"/>
          </a:p>
        </p:txBody>
      </p:sp>
      <p:sp>
        <p:nvSpPr>
          <p:cNvPr id="4" name="Двойная стрелка влево/вправо 3"/>
          <p:cNvSpPr/>
          <p:nvPr/>
        </p:nvSpPr>
        <p:spPr>
          <a:xfrm>
            <a:off x="6315732" y="2708920"/>
            <a:ext cx="216024" cy="72008"/>
          </a:xfrm>
          <a:prstGeom prst="left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Двойная стрелка влево/вправо 4"/>
          <p:cNvSpPr/>
          <p:nvPr/>
        </p:nvSpPr>
        <p:spPr>
          <a:xfrm>
            <a:off x="6207720" y="4509120"/>
            <a:ext cx="216024" cy="72008"/>
          </a:xfrm>
          <a:prstGeom prst="left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teacher\AppData\Local\Microsoft\Windows\Temporary Internet Files\Content.IE5\4QOWK31Y\MP900423021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60648"/>
            <a:ext cx="1988840" cy="1988840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0801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Шина </a:t>
            </a:r>
            <a:r>
              <a:rPr lang="en-US" dirty="0" smtClean="0"/>
              <a:t>SATA </a:t>
            </a:r>
            <a:r>
              <a:rPr lang="ru-RU" dirty="0" smtClean="0"/>
              <a:t>подключает жесткие диски, дисководы. Скорость передачи </a:t>
            </a:r>
            <a:r>
              <a:rPr lang="ru-RU" dirty="0" smtClean="0">
                <a:latin typeface="Calibri"/>
                <a:cs typeface="Calibri"/>
              </a:rPr>
              <a:t>≈ 300 Мб/с.</a:t>
            </a:r>
          </a:p>
          <a:p>
            <a:r>
              <a:rPr lang="ru-RU" dirty="0" smtClean="0">
                <a:latin typeface="Calibri"/>
                <a:cs typeface="Calibri"/>
              </a:rPr>
              <a:t>Шина </a:t>
            </a:r>
            <a:r>
              <a:rPr lang="en-US" dirty="0" smtClean="0">
                <a:latin typeface="Calibri"/>
                <a:cs typeface="Calibri"/>
              </a:rPr>
              <a:t>USB </a:t>
            </a:r>
            <a:r>
              <a:rPr lang="ru-RU" dirty="0" smtClean="0">
                <a:latin typeface="Calibri"/>
                <a:cs typeface="Calibri"/>
              </a:rPr>
              <a:t>подключает периферийные устройства – принтеры, сканеры, видеокамеры, фотокамеры, …</a:t>
            </a:r>
          </a:p>
          <a:p>
            <a:r>
              <a:rPr lang="ru-RU" dirty="0" smtClean="0">
                <a:latin typeface="Calibri"/>
                <a:cs typeface="Calibri"/>
              </a:rPr>
              <a:t>Шина </a:t>
            </a:r>
            <a:r>
              <a:rPr lang="en-US" dirty="0" smtClean="0">
                <a:latin typeface="Calibri"/>
                <a:cs typeface="Calibri"/>
              </a:rPr>
              <a:t>USB </a:t>
            </a:r>
            <a:r>
              <a:rPr lang="ru-RU" dirty="0" smtClean="0">
                <a:latin typeface="Calibri"/>
                <a:cs typeface="Calibri"/>
              </a:rPr>
              <a:t>может подключать одновременно до 127 устройств  со </a:t>
            </a:r>
            <a:r>
              <a:rPr lang="ru-RU" dirty="0">
                <a:latin typeface="Calibri"/>
                <a:cs typeface="Calibri"/>
              </a:rPr>
              <a:t>скоростью </a:t>
            </a:r>
            <a:r>
              <a:rPr lang="ru-RU" dirty="0" smtClean="0">
                <a:latin typeface="Calibri"/>
                <a:cs typeface="Calibri"/>
              </a:rPr>
              <a:t>≈ 60 Мб/с.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Южный мост</a:t>
            </a:r>
            <a:endParaRPr lang="ru-RU" dirty="0"/>
          </a:p>
        </p:txBody>
      </p:sp>
      <p:pic>
        <p:nvPicPr>
          <p:cNvPr id="2051" name="Picture 3" descr="C:\Users\teacher\AppData\Local\Microsoft\Windows\Temporary Internet Files\Content.IE5\4QOWK31Y\MP900402148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036" y="5292204"/>
            <a:ext cx="1844091" cy="1565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teacher\AppData\Local\Microsoft\Windows\Temporary Internet Files\Content.IE5\TREXU8MO\MC90030023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5322996"/>
            <a:ext cx="1802282" cy="1274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teacher\AppData\Local\Microsoft\Windows\Temporary Internet Files\Content.IE5\TREXU8MO\dglxasset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143700"/>
            <a:ext cx="1622449" cy="1633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C:\Users\teacher\AppData\Local\Microsoft\Windows\Temporary Internet Files\Content.IE5\4QOWK31Y\dglxasset[1].aspx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9" y="5256039"/>
            <a:ext cx="2304357" cy="140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503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Скорость работы </a:t>
            </a:r>
            <a:r>
              <a:rPr lang="ru-RU" dirty="0" smtClean="0"/>
              <a:t>компьютера зависит от тактовой частоты и разрядности устройств ЦП, ОП, шин магистрали.</a:t>
            </a:r>
          </a:p>
          <a:p>
            <a:r>
              <a:rPr lang="ru-RU" dirty="0" smtClean="0"/>
              <a:t>Например скорость ЦП 3,2 </a:t>
            </a:r>
            <a:r>
              <a:rPr lang="ru-RU" dirty="0" err="1" smtClean="0"/>
              <a:t>Ггц</a:t>
            </a:r>
            <a:r>
              <a:rPr lang="ru-RU" dirty="0" smtClean="0"/>
              <a:t>, Северный мост обменивается с ЦП за секунду 12,5 Гб, а с ОП обмен составляет 12,8 Гб за секунду.</a:t>
            </a:r>
          </a:p>
          <a:p>
            <a:r>
              <a:rPr lang="ru-RU" dirty="0" smtClean="0"/>
              <a:t>Южный мост может иметь следующие цифры обмена данными:</a:t>
            </a:r>
          </a:p>
          <a:p>
            <a:pPr marL="0" indent="0">
              <a:buNone/>
            </a:pPr>
            <a:r>
              <a:rPr lang="ru-RU" dirty="0" smtClean="0"/>
              <a:t>Видео 32 Гб/сек, диски 300 Мб/сек, принтеры 60 Мб/сек.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Скорость работы компьютера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469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159</TotalTime>
  <Words>381</Words>
  <Application>Microsoft Office PowerPoint</Application>
  <PresentationFormat>Экран (4:3)</PresentationFormat>
  <Paragraphs>78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Архитектура персонального компьютера</vt:lpstr>
      <vt:lpstr>Магистрально-модульный принцип построения компьютера</vt:lpstr>
      <vt:lpstr>Функциональную схему компьютера можно представить следующим образом:</vt:lpstr>
      <vt:lpstr>Вид материнской платы</vt:lpstr>
      <vt:lpstr>Материнская плата</vt:lpstr>
      <vt:lpstr>Чипсет </vt:lpstr>
      <vt:lpstr>Северный мост</vt:lpstr>
      <vt:lpstr>Южный мост</vt:lpstr>
      <vt:lpstr>Скорость работы компьютера</vt:lpstr>
      <vt:lpstr>Скорость работы компьютера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Архитектура персонального компьютера</dc:title>
  <dc:creator>teacher</dc:creator>
  <cp:lastModifiedBy>teacher</cp:lastModifiedBy>
  <cp:revision>16</cp:revision>
  <dcterms:created xsi:type="dcterms:W3CDTF">2013-09-14T07:49:25Z</dcterms:created>
  <dcterms:modified xsi:type="dcterms:W3CDTF">2014-03-10T06:40:04Z</dcterms:modified>
</cp:coreProperties>
</file>