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1" r:id="rId5"/>
    <p:sldId id="262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74" r:id="rId14"/>
    <p:sldId id="272" r:id="rId15"/>
    <p:sldId id="275" r:id="rId16"/>
    <p:sldId id="277" r:id="rId17"/>
    <p:sldId id="276" r:id="rId18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2" autoAdjust="0"/>
    <p:restoredTop sz="90116" autoAdjust="0"/>
  </p:normalViewPr>
  <p:slideViewPr>
    <p:cSldViewPr snapToGrid="0">
      <p:cViewPr varScale="1">
        <p:scale>
          <a:sx n="50" d="100"/>
          <a:sy n="50" d="100"/>
        </p:scale>
        <p:origin x="802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FCF6F-43D3-4832-8B33-3D912ABBB561}" type="datetimeFigureOut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D44B6-0761-4614-A92C-36613676A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7DFB5-404C-4FD5-A7E6-7FC70159FCDE}" type="datetimeFigureOut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A7607-0E0B-4332-9ACE-3EDAA5153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47DEC-76C6-4C2B-878F-F548FFC1CF95}" type="datetimeFigureOut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CB5D2-38F2-48FF-8C82-2BF2A05FE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E2BE9-0F00-4290-A6DA-1B05201E05C5}" type="datetimeFigureOut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E9C24-7E64-4663-8C9A-564DDA0FF0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15D2F-DCB8-4865-AA69-57ECBA0F5230}" type="datetimeFigureOut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430AD-565C-4FB7-87E5-E80C06420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48F3A-D4EC-4D3F-B0E2-366B256FE544}" type="datetimeFigureOut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AC50B-24E4-4EAB-B4BD-A3B0F7555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A1190-77C5-4EE7-B778-4779A94ED8F8}" type="datetimeFigureOut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F86BB-B90B-4B25-8A54-8790A8112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56F83-9E2A-4ED6-AA3C-7FE6FF172222}" type="datetimeFigureOut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29440-C1B7-4971-80AC-698296E359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AA181-5EF1-4B08-BE7D-0FF82EEEA475}" type="datetimeFigureOut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78BC3-97B0-43FC-A313-A6C6989B5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B3F49-7AE2-4073-9034-72DD78ACF3CE}" type="datetimeFigureOut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491DA-56DD-4291-A4AF-846DE579C1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16EA6-6E2B-437B-94CA-C79E32DDB71D}" type="datetimeFigureOut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C506B-6C00-4CE5-92CA-D904013F3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E4014D-E936-471A-A01A-2C44B943B838}" type="datetimeFigureOut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524055-0B64-4A68-AA68-B2C44CBF9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pedagogland.ru/1251.html" TargetMode="External"/><Relationship Id="rId2" Type="http://schemas.openxmlformats.org/officeDocument/2006/relationships/hyperlink" Target="http://www.centrobrrostov.ru/index.php?option=com_k2&amp;view=item&amp;id=467:norm_doc8&amp;Itemid=303&amp;tmpl=component&amp;print=1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11790362" cy="1814513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ДПО «Нижегородский  институт  развития образования» 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истории и обществоведческих дисциплин  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испытания на высшую категорию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13314" name="Текст 2"/>
          <p:cNvSpPr>
            <a:spLocks noGrp="1"/>
          </p:cNvSpPr>
          <p:nvPr>
            <p:ph type="body" idx="1"/>
          </p:nvPr>
        </p:nvSpPr>
        <p:spPr>
          <a:xfrm>
            <a:off x="596900" y="2284413"/>
            <a:ext cx="10515600" cy="393065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</a:pPr>
            <a:r>
              <a:rPr lang="ru-RU" sz="600" b="1" dirty="0" smtClean="0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МЕТОДИЧЕСКАЯ РАЗРАБОТКА РАЗДЕЛА </a:t>
            </a:r>
          </a:p>
          <a:p>
            <a:pPr algn="ctr" eaLnBrk="1" hangingPunct="1">
              <a:lnSpc>
                <a:spcPct val="70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«ВЕЛИКАЯ ОТЕЧЕСТВЕННАЯ ВОЙНА 1941-1945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ГГ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.»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ОБРАЗОВАТЕЛЬНОЙ ПРОГРАММЫ </a:t>
            </a:r>
          </a:p>
          <a:p>
            <a:pPr algn="ctr" eaLnBrk="1" hangingPunct="1">
              <a:lnSpc>
                <a:spcPct val="70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«ИСТОРИЯ РОССИИ» 9 КЛАСС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Составила: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Афонина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Т.П.</a:t>
            </a:r>
          </a:p>
          <a:p>
            <a:pPr algn="ctr" eaLnBrk="1" hangingPunct="1">
              <a:lnSpc>
                <a:spcPct val="70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Учитель истории и обществознания</a:t>
            </a:r>
          </a:p>
          <a:p>
            <a:pPr algn="ctr" eaLnBrk="1" hangingPunct="1">
              <a:lnSpc>
                <a:spcPct val="70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МБОУ СОШ №14 г. Саров </a:t>
            </a:r>
          </a:p>
          <a:p>
            <a:pPr algn="ctr" eaLnBrk="1" hangingPunct="1">
              <a:lnSpc>
                <a:spcPct val="70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Нижегородской области</a:t>
            </a:r>
          </a:p>
          <a:p>
            <a:pPr eaLnBrk="1" hangingPunct="1">
              <a:lnSpc>
                <a:spcPct val="70000"/>
              </a:lnSpc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</a:pPr>
            <a:endParaRPr lang="ru-RU" sz="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</a:pPr>
            <a:endParaRPr lang="ru-RU" sz="600" dirty="0" smtClean="0">
              <a:solidFill>
                <a:srgbClr val="898989"/>
              </a:solidFill>
            </a:endParaRPr>
          </a:p>
        </p:txBody>
      </p:sp>
      <p:pic>
        <p:nvPicPr>
          <p:cNvPr id="13315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188" y="3948113"/>
            <a:ext cx="3575050" cy="233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1316038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педагогической технологии личностно-ориентированного обучения выделяются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компоненты: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179388" y="1122363"/>
            <a:ext cx="11845925" cy="55562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условием целеполагания является закладывание в него субъективного опыта учащегося.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Мотивация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как совокупность различных побудителей к совершению действия.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Учебная ситуация</a:t>
            </a: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представляемая в различных формах, при создании которой учитель опирается на социальный опыт школьников.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Особую группу составляют задачи, связанные с 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рефлексией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, направленной на осознание, осмысление значимости собственных действий. Рефлексивное управление призвано помочь в разработке комплекса мер, обеспечивающих успешное усвоение материала курса.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Необходимым компонентом данной технологии является 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оценка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, переходящая в самооценку. В этот процесс включаются как эмоционально волевые, так и рациональные действия, связанные с предпочтением и выбором.</a:t>
            </a:r>
          </a:p>
          <a:p>
            <a:pPr marL="0" indent="0" eaLnBrk="1" hangingPunct="1">
              <a:lnSpc>
                <a:spcPct val="80000"/>
              </a:lnSpc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341563"/>
          </a:xfrm>
        </p:spPr>
        <p:txBody>
          <a:bodyPr/>
          <a:lstStyle/>
          <a:p>
            <a:pPr algn="ctr"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СИСТЕМА ЗНАНИЙ  И СИСТЕМА  ДЕЯТЕЛЬНОСТИ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При личностно – ориентированном обучении ведущее место занимает индивидуализация обучения </a:t>
            </a:r>
          </a:p>
        </p:txBody>
      </p:sp>
      <p:sp>
        <p:nvSpPr>
          <p:cNvPr id="23554" name="Объект 3"/>
          <p:cNvSpPr>
            <a:spLocks noGrp="1"/>
          </p:cNvSpPr>
          <p:nvPr>
            <p:ph sz="half" idx="1"/>
          </p:nvPr>
        </p:nvSpPr>
        <p:spPr>
          <a:xfrm>
            <a:off x="111125" y="2341563"/>
            <a:ext cx="11955463" cy="43783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z="4000" b="1" i="1" smtClean="0">
                <a:latin typeface="Times New Roman" pitchFamily="18" charset="0"/>
                <a:cs typeface="Times New Roman" pitchFamily="18" charset="0"/>
              </a:rPr>
              <a:t>Методы обучения :</a:t>
            </a:r>
          </a:p>
          <a:p>
            <a:pPr marL="0" indent="0" eaLnBrk="1" hangingPunct="1">
              <a:buFont typeface="Wingdings" pitchFamily="2" charset="2"/>
              <a:buChar char="v"/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Методы  организации  учебно – познавательной деятельности</a:t>
            </a:r>
          </a:p>
          <a:p>
            <a:pPr marL="0" indent="0" eaLnBrk="1" hangingPunct="1">
              <a:buFont typeface="Wingdings" pitchFamily="2" charset="2"/>
              <a:buChar char="v"/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Методы стимулирования и мотивации</a:t>
            </a:r>
          </a:p>
          <a:p>
            <a:pPr marL="0" indent="0" eaLnBrk="1" hangingPunct="1">
              <a:buFont typeface="Wingdings" pitchFamily="2" charset="2"/>
              <a:buChar char="v"/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Методы контроля и самоконтроля</a:t>
            </a:r>
          </a:p>
          <a:p>
            <a:pPr marL="0" indent="0" eaLnBrk="1" hangingPunct="1">
              <a:buFont typeface="Wingdings" pitchFamily="2" charset="2"/>
              <a:buChar char="v"/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Методы самостоятельной познавательной деятельности учащихся</a:t>
            </a:r>
          </a:p>
          <a:p>
            <a:pPr marL="0" indent="0" eaLnBrk="1" hangingPunct="1">
              <a:buFont typeface="Arial" charset="0"/>
              <a:buNone/>
            </a:pPr>
            <a:endParaRPr lang="ru-RU" smtClean="0"/>
          </a:p>
          <a:p>
            <a:pPr marL="0" indent="0" eaLnBrk="1" hangingPunct="1"/>
            <a:endParaRPr lang="ru-RU" smtClean="0"/>
          </a:p>
          <a:p>
            <a:pPr marL="0" indent="0" eaLnBrk="1" hangingPunct="1">
              <a:buFont typeface="Wingdings" pitchFamily="2" charset="2"/>
              <a:buChar char="q"/>
            </a:pPr>
            <a:endParaRPr lang="ru-RU" smtClean="0"/>
          </a:p>
        </p:txBody>
      </p:sp>
      <p:pic>
        <p:nvPicPr>
          <p:cNvPr id="2355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55175" y="2624138"/>
            <a:ext cx="2430463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87413"/>
          </a:xfrm>
        </p:spPr>
        <p:txBody>
          <a:bodyPr/>
          <a:lstStyle/>
          <a:p>
            <a:pPr algn="ctr"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ПОУРОЧНОЕ   ПЛАНИРОВАНИЕ ПО РАЗДЕЛУ  </a:t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«ВЕЛИКАЯ ОТЕЧЕСТВЕННАЯ ВОЙНА 1941-1945 гг.»  9 КЛАСС</a:t>
            </a:r>
            <a:r>
              <a:rPr lang="ru-RU" sz="4000" b="1" smtClean="0"/>
              <a:t/>
            </a:r>
            <a:br>
              <a:rPr lang="ru-RU" sz="4000" b="1" smtClean="0"/>
            </a:br>
            <a:endParaRPr lang="ru-RU" sz="4000" b="1" smtClean="0"/>
          </a:p>
        </p:txBody>
      </p:sp>
      <p:graphicFrame>
        <p:nvGraphicFramePr>
          <p:cNvPr id="24645" name="Group 69"/>
          <p:cNvGraphicFramePr>
            <a:graphicFrameLocks noGrp="1"/>
          </p:cNvGraphicFramePr>
          <p:nvPr>
            <p:ph idx="1"/>
          </p:nvPr>
        </p:nvGraphicFramePr>
        <p:xfrm>
          <a:off x="0" y="898525"/>
          <a:ext cx="12217440" cy="5956303"/>
        </p:xfrm>
        <a:graphic>
          <a:graphicData uri="http://schemas.openxmlformats.org/drawingml/2006/table">
            <a:tbl>
              <a:tblPr/>
              <a:tblGrid>
                <a:gridCol w="387350"/>
                <a:gridCol w="2633663"/>
                <a:gridCol w="2922587"/>
                <a:gridCol w="3205163"/>
                <a:gridCol w="868362"/>
                <a:gridCol w="2098675"/>
                <a:gridCol w="101640"/>
              </a:tblGrid>
              <a:tr h="592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№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Темы раздела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понятия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Формируемые УУД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часов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урока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 Великой Отечественной войны.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 Великой Отечественной войны.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 соотнести событие со всеобщей историей данного периода, знать фактический и хронологический материал первого периода Великой Отечественной войны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Изучение нового материала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Немецкое наступление 1942 года и предпосылки коренного перелома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антигитлеровская коалиция, оккупационный режим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знать фактический и хронологический материал, владеть показом и чтением карты, высказывать суждения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Комбинированный с элементами  лабораторной работы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Советский тыл в Великой Отечественной войне.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перевод экономики на военный лад, эвакуация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владеть фактами великого подвига народа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Комбинированный 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Коренной перелом в ходе Второй мировой и Великой Отечественной войны. Сталинградская битва.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коренной перелом в войне, стратегическая инициатива, тотальная война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знать фактический и хронологический материал, владеть показом и чтением карты, высказывать суждения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Комбинированный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Завершающий этап Великой Отечественной войны.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демилитаризация, денацификация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владеть фактами великого подвига народа, уметь дать оценку роли СССР во Второй мировой войне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Повторительно-обобщающий урок. Вторая мировая война и ее уроки.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знать термины и понятия, даты и исторические личности пройденного материала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Обобщение и систематизация знаний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120" marR="3812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160338" y="273050"/>
            <a:ext cx="11871325" cy="1311275"/>
          </a:xfrm>
        </p:spPr>
        <p:txBody>
          <a:bodyPr/>
          <a:lstStyle/>
          <a:p>
            <a:pPr algn="ctr" eaLnBrk="1" hangingPunct="1"/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ВЗАИМОСВЯЗЬ С ДРУГИМИ РАЗДЕЛАМИ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>Необходимым условием обучения данному разделу является успешное освоение предыдущего раздела «Строительство социализма в СССР в 30 годы» и базой для изучения следующих разделов: «СССР в 1945-1953 годах», «Советское государство и общество в 1953-1964 годах»</a:t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5"/>
          <p:cNvSpPr>
            <a:spLocks noGrp="1"/>
          </p:cNvSpPr>
          <p:nvPr>
            <p:ph type="title"/>
          </p:nvPr>
        </p:nvSpPr>
        <p:spPr>
          <a:xfrm>
            <a:off x="320675" y="115888"/>
            <a:ext cx="11612563" cy="1103312"/>
          </a:xfrm>
        </p:spPr>
        <p:txBody>
          <a:bodyPr/>
          <a:lstStyle/>
          <a:p>
            <a:pPr algn="ctr"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ФОРМЫ КОНТРОЛЯ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</p:nvPr>
        </p:nvGraphicFramePr>
        <p:xfrm>
          <a:off x="0" y="1158875"/>
          <a:ext cx="12192000" cy="5699129"/>
        </p:xfrm>
        <a:graphic>
          <a:graphicData uri="http://schemas.openxmlformats.org/drawingml/2006/table">
            <a:tbl>
              <a:tblPr/>
              <a:tblGrid>
                <a:gridCol w="749300"/>
                <a:gridCol w="5481638"/>
                <a:gridCol w="498475"/>
                <a:gridCol w="5462587"/>
              </a:tblGrid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cs typeface="Times New Roman" pitchFamily="18" charset="0"/>
                      </a:endParaRP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контроля</a:t>
                      </a: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контроля</a:t>
                      </a: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Текущий контроль</a:t>
                      </a: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Устный опрос</a:t>
                      </a: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с карточками</a:t>
                      </a: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Письменная проверка</a:t>
                      </a: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</a:t>
                      </a: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1127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Итоговый контроль</a:t>
                      </a: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Практическая работа, лабораторная работа</a:t>
                      </a: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Контрольная работа</a:t>
                      </a: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</a:t>
                      </a: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</a:p>
                  </a:txBody>
                  <a:tcPr marL="53521" marR="5352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8"/>
          </a:xfrm>
        </p:spPr>
        <p:txBody>
          <a:bodyPr/>
          <a:lstStyle/>
          <a:p>
            <a:pPr algn="ctr" eaLnBrk="1" hangingPunct="1"/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Оценка эффективности методической разработки раздела «Великая Отечественная война              1941- 1945 гг.» курса «История России» 9 класс</a:t>
            </a:r>
          </a:p>
        </p:txBody>
      </p:sp>
      <p:graphicFrame>
        <p:nvGraphicFramePr>
          <p:cNvPr id="27690" name="Group 42"/>
          <p:cNvGraphicFramePr>
            <a:graphicFrameLocks noGrp="1"/>
          </p:cNvGraphicFramePr>
          <p:nvPr>
            <p:ph sz="half" idx="1"/>
          </p:nvPr>
        </p:nvGraphicFramePr>
        <p:xfrm>
          <a:off x="0" y="1738313"/>
          <a:ext cx="12192000" cy="5119689"/>
        </p:xfrm>
        <a:graphic>
          <a:graphicData uri="http://schemas.openxmlformats.org/drawingml/2006/table">
            <a:tbl>
              <a:tblPr/>
              <a:tblGrid>
                <a:gridCol w="2438400"/>
                <a:gridCol w="2436813"/>
                <a:gridCol w="2724150"/>
                <a:gridCol w="2314575"/>
                <a:gridCol w="2278062"/>
              </a:tblGrid>
              <a:tr h="169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Учебный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обучающихся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Успеваемость,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Качество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обученности,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Степень обученности, 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41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2010 - 2011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1141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2012 - 2013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2013 - 2014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8"/>
          </a:xfrm>
        </p:spPr>
        <p:txBody>
          <a:bodyPr/>
          <a:lstStyle/>
          <a:p>
            <a:pPr algn="ctr"/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Оценка эффективности методической разработки раздела «Великая Отечественная война              1941- 1945 гг.» курса «История России» 9 класс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655638" y="1708150"/>
          <a:ext cx="10977562" cy="502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Диаграмма" r:id="rId3" imgW="8915400" imgH="4286250" progId="MSGraph.Chart.8">
                  <p:embed/>
                </p:oleObj>
              </mc:Choice>
              <mc:Fallback>
                <p:oleObj name="Диаграмма" r:id="rId3" imgW="8915400" imgH="4286250" progId="MSGraph.Char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38" y="1708150"/>
                        <a:ext cx="10977562" cy="50276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0438"/>
          </a:xfrm>
        </p:spPr>
        <p:txBody>
          <a:bodyPr/>
          <a:lstStyle/>
          <a:p>
            <a:pPr algn="ctr"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Источники</a:t>
            </a:r>
          </a:p>
        </p:txBody>
      </p:sp>
      <p:sp>
        <p:nvSpPr>
          <p:cNvPr id="28674" name="Объект 2"/>
          <p:cNvSpPr>
            <a:spLocks noGrp="1"/>
          </p:cNvSpPr>
          <p:nvPr>
            <p:ph sz="half" idx="1"/>
          </p:nvPr>
        </p:nvSpPr>
        <p:spPr>
          <a:xfrm>
            <a:off x="0" y="1028700"/>
            <a:ext cx="12192000" cy="58293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Закон Российской Федерации от 29 декабря 2012 г. N 273-ФЗ «Об образовании в Российской Федерации»;</a:t>
            </a:r>
          </a:p>
          <a:p>
            <a:pPr eaLnBrk="1" hangingPunct="1">
              <a:lnSpc>
                <a:spcPct val="70000"/>
              </a:lnSpc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05.03.2004г. №1089 «Об утверждении Федерального компонента государственных стандартов начального общего, основного общего и среднего (полного) общего образования»; </a:t>
            </a:r>
          </a:p>
          <a:p>
            <a:pPr eaLnBrk="1" hangingPunct="1">
              <a:lnSpc>
                <a:spcPct val="70000"/>
              </a:lnSpc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Федеральный базисный учебный план для среднего (полного) общего образования, утвержденный приказом Минобразования РФ № 1312 от 09.03. 2004;</a:t>
            </a:r>
          </a:p>
          <a:p>
            <a:pPr eaLnBrk="1" hangingPunct="1">
              <a:lnSpc>
                <a:spcPct val="70000"/>
              </a:lnSpc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А.А.Данилов, Л.Г.Косулина, М.Ю.Брандт. История России. XX - начало XXI века: учебник для 9 кл. общеобразовательных учреждений. – М.: Просвещение, 2010; </a:t>
            </a:r>
          </a:p>
          <a:p>
            <a:pPr eaLnBrk="1" hangingPunct="1">
              <a:lnSpc>
                <a:spcPct val="70000"/>
              </a:lnSpc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Данилов А.А., Косулина Л.Г. Программы общеобразовательных учреждений. История России. 6 - 9 класс. – М.: Просвещение, 2009;</a:t>
            </a:r>
          </a:p>
          <a:p>
            <a:pPr eaLnBrk="1" hangingPunct="1">
              <a:lnSpc>
                <a:spcPct val="70000"/>
              </a:lnSpc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Студеникин М. Современные технологии в преподавании истории.– ВЛАДОС, 2007;</a:t>
            </a:r>
          </a:p>
          <a:p>
            <a:pPr eaLnBrk="1" hangingPunct="1">
              <a:lnSpc>
                <a:spcPct val="70000"/>
              </a:lnSpc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Современные технологии в преподавании истории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  <a:hlinkClick r:id="rId2"/>
              </a:rPr>
              <a:t>http://www.centrobrrostov.ru/index.php?option=com_k2&amp;view=item&amp;id=467:norm_doc8&amp;Itemid=303&amp;tmpl=component&amp;print=1</a:t>
            </a:r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Технология личностно-ориентированного обучения Якиманской И.С.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  <a:hlinkClick r:id="rId3"/>
              </a:rPr>
              <a:t>http://pedagogland.ru/1251.html</a:t>
            </a:r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</a:pPr>
            <a:endParaRPr lang="ru-RU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207963" y="0"/>
            <a:ext cx="11858625" cy="6858000"/>
          </a:xfrm>
        </p:spPr>
        <p:txBody>
          <a:bodyPr/>
          <a:lstStyle/>
          <a:p>
            <a:pPr eaLnBrk="1" hangingPunct="1"/>
            <a:r>
              <a:rPr lang="ru-RU" sz="2900" b="1" smtClean="0"/>
              <a:t>      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«Настоящее, которое помнит прошлое, достойно будущего»</a:t>
            </a:r>
            <a:br>
              <a:rPr lang="ru-RU" sz="3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smtClean="0"/>
              <a:t>    </a:t>
            </a:r>
            <a:r>
              <a:rPr lang="ru-RU" sz="2500" b="1" smtClean="0">
                <a:latin typeface="Times New Roman" pitchFamily="18" charset="0"/>
                <a:cs typeface="Times New Roman" pitchFamily="18" charset="0"/>
              </a:rPr>
              <a:t>* Интеллектуальный  потенциал общества стал определяющим  фактором поступательного развития, а образование - одним  из гарантов прогресса и национальной безопасности.</a:t>
            </a:r>
            <a:br>
              <a:rPr lang="ru-RU" sz="25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smtClean="0">
                <a:latin typeface="Times New Roman" pitchFamily="18" charset="0"/>
                <a:cs typeface="Times New Roman" pitchFamily="18" charset="0"/>
              </a:rPr>
              <a:t>     * Особое место в процессе обучения и воспитания занимает  история.</a:t>
            </a:r>
            <a:br>
              <a:rPr lang="ru-RU" sz="25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smtClean="0">
                <a:latin typeface="Times New Roman" pitchFamily="18" charset="0"/>
                <a:cs typeface="Times New Roman" pitchFamily="18" charset="0"/>
              </a:rPr>
              <a:t>История  формирует личность  школьника, готовит  его к жизни  в меняющемся  мире  с учетом  предшествующего опыта, воспитывает  патриота своего  Отечества.</a:t>
            </a:r>
            <a:br>
              <a:rPr lang="ru-RU" sz="25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smtClean="0">
                <a:latin typeface="Times New Roman" pitchFamily="18" charset="0"/>
                <a:cs typeface="Times New Roman" pitchFamily="18" charset="0"/>
              </a:rPr>
              <a:t>      * Изучение  истории является  условием трансляции ценностей  и традиций  общества, выступает  своеобразным «мостом» в  воспроизводстве  коллективной  памяти. </a:t>
            </a:r>
            <a:br>
              <a:rPr lang="ru-RU" sz="25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smtClean="0">
                <a:latin typeface="Times New Roman" pitchFamily="18" charset="0"/>
                <a:cs typeface="Times New Roman" pitchFamily="18" charset="0"/>
              </a:rPr>
              <a:t>      * Оживить эту  память   можно  только через  конкретные  примеры  мужества, героизма, стойкости, самопожертвования  наших  соотечественников.  </a:t>
            </a: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smtClean="0"/>
              <a:t/>
            </a:r>
            <a:br>
              <a:rPr lang="ru-RU" sz="2500" b="1" smtClean="0"/>
            </a:br>
            <a:endParaRPr lang="ru-RU" sz="2500" b="1" smtClean="0"/>
          </a:p>
        </p:txBody>
      </p:sp>
      <p:pic>
        <p:nvPicPr>
          <p:cNvPr id="14338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 flipH="1">
            <a:off x="10682288" y="1192213"/>
            <a:ext cx="1274762" cy="12461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3"/>
          <p:cNvSpPr>
            <a:spLocks noGrp="1"/>
          </p:cNvSpPr>
          <p:nvPr>
            <p:ph type="title"/>
          </p:nvPr>
        </p:nvSpPr>
        <p:spPr>
          <a:xfrm>
            <a:off x="249238" y="212725"/>
            <a:ext cx="11637962" cy="590550"/>
          </a:xfrm>
        </p:spPr>
        <p:txBody>
          <a:bodyPr/>
          <a:lstStyle/>
          <a:p>
            <a:pPr algn="ctr" eaLnBrk="1" hangingPunct="1"/>
            <a:r>
              <a:rPr lang="ru-RU" sz="3600" b="1" i="1" smtClean="0"/>
              <a:t> 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</a:p>
        </p:txBody>
      </p:sp>
      <p:sp>
        <p:nvSpPr>
          <p:cNvPr id="15362" name="Объект 5"/>
          <p:cNvSpPr>
            <a:spLocks noGrp="1"/>
          </p:cNvSpPr>
          <p:nvPr>
            <p:ph sz="half" idx="2"/>
          </p:nvPr>
        </p:nvSpPr>
        <p:spPr>
          <a:xfrm>
            <a:off x="96838" y="650875"/>
            <a:ext cx="11915775" cy="6027738"/>
          </a:xfrm>
        </p:spPr>
        <p:txBody>
          <a:bodyPr/>
          <a:lstStyle/>
          <a:p>
            <a:pPr marL="0" indent="0" eaLnBrk="1" hangingPunct="1">
              <a:lnSpc>
                <a:spcPct val="70000"/>
              </a:lnSpc>
              <a:buFont typeface="Arial" charset="0"/>
              <a:buNone/>
            </a:pPr>
            <a:endParaRPr lang="ru-RU" sz="1100" smtClean="0"/>
          </a:p>
          <a:p>
            <a:pPr marL="0" indent="0" eaLnBrk="1" hangingPunct="1">
              <a:lnSpc>
                <a:spcPct val="70000"/>
              </a:lnSpc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Программа составлена на основе: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Примерной программы основного общего образования по истории МО РФ 2004 г. и авторской программы Данилов А.А., Косулина Л.Г. История России. 6-9 класс;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Закона Российской Федерации от 29 декабря 2012 г. N 273-ФЗ «Об образовании в Российской Федерации»;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Приказа Министерства образования и науки РФ от 05.03.2004г. №1089 «Об утверждении Федерального компонента государственных стандартов начального общего, основного общего и среднего (полного) общего образования»;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Федерального базисного учебного плана для среднего (полного) общего образования, утвержденного приказом Минобразования РФ № 1312 от 09.03.2004;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Приказа Минобрнауки «Об утверждении федеральных перечней учебников, рекомендованных (допущенных) к использованию в образовательном процессе;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 Учебного плана муниципального общеобразовательного учреждения на 2013-2014 учебный год; 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Учебника: А.А.Данилов, Л.Г.Косулина, М.Ю.Брандт, История России, XX - начало XXI века: учеб. для 9 кл. общеобразовательных учреждений.  </a:t>
            </a:r>
          </a:p>
          <a:p>
            <a:pPr marL="0" indent="0" eaLnBrk="1" hangingPunct="1">
              <a:lnSpc>
                <a:spcPct val="70000"/>
              </a:lnSpc>
              <a:buFont typeface="Arial" charset="0"/>
              <a:buNone/>
            </a:pPr>
            <a:endParaRPr lang="ru-RU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193675" y="96838"/>
            <a:ext cx="5556250" cy="4668837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 sz="1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цель данного раздела  состоит в </a:t>
            </a:r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том, чтобы: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сориентировать обучающихся в  содержании современных общественно-политических  воззрений на ключевые события  Великой  Отечественной  </a:t>
            </a:r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войны;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активизировать познавательную, творческую  деятельность обучающихся по изучению данного раздела.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  <p:sp>
        <p:nvSpPr>
          <p:cNvPr id="16386" name="Объект 6"/>
          <p:cNvSpPr>
            <a:spLocks noGrp="1"/>
          </p:cNvSpPr>
          <p:nvPr>
            <p:ph sz="half" idx="2"/>
          </p:nvPr>
        </p:nvSpPr>
        <p:spPr>
          <a:xfrm>
            <a:off x="5749925" y="222250"/>
            <a:ext cx="6319838" cy="6538913"/>
          </a:xfrm>
        </p:spPr>
        <p:txBody>
          <a:bodyPr/>
          <a:lstStyle/>
          <a:p>
            <a:pPr marL="0" indent="0" eaLnBrk="1" hangingPunct="1">
              <a:lnSpc>
                <a:spcPct val="70000"/>
              </a:lnSpc>
              <a:buFont typeface="Arial" charset="0"/>
              <a:buNone/>
            </a:pPr>
            <a:r>
              <a:rPr lang="ru-RU" sz="2000" b="1" u="sng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70000"/>
              </a:lnSpc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показать события Великой  Отечественной  войны через военно-стратегические, организационно-хозяйственные, внешне-политические и морально-психологические аспекты;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обратиться к человеческой личности через  тему «Человек на войне»;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создать соответствующий эмоциональный фон и мотивировать учащихся к изучению темы;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дать  системные  представления об основных  содержательных линиях современной историографии Великой  Отечественной  войны;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выработать  навыки источниковедческого анализа и синтеза;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сформировать способность отличать достоверное обоснованное описание прошлого  от ложного, сфальсифицированного.</a:t>
            </a:r>
          </a:p>
          <a:p>
            <a:pPr marL="0" indent="0" eaLnBrk="1" hangingPunct="1">
              <a:lnSpc>
                <a:spcPct val="70000"/>
              </a:lnSpc>
            </a:pPr>
            <a:endParaRPr lang="ru-RU" sz="700" smtClean="0"/>
          </a:p>
        </p:txBody>
      </p:sp>
      <p:pic>
        <p:nvPicPr>
          <p:cNvPr id="16387" name="Объект 8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758950" y="4765675"/>
            <a:ext cx="2106613" cy="19954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52513"/>
            <a:ext cx="12192000" cy="108108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Психолого -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  объяснение  специфики  восприятия и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 материала  обучающимися в соответствии  с возрастными 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7410" name="Текст 2"/>
          <p:cNvSpPr>
            <a:spLocks noGrp="1"/>
          </p:cNvSpPr>
          <p:nvPr>
            <p:ph type="body" idx="1"/>
          </p:nvPr>
        </p:nvSpPr>
        <p:spPr>
          <a:xfrm>
            <a:off x="415925" y="1427163"/>
            <a:ext cx="1166495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возрасте от 11 до 14-15 лет происходит развитие познавательной сферы, учебная деятельность приобретает черты деятельности по саморазвитию и самообразованию, учащиеся начинаю овладевать теоретическим, формальным, рефлексивным мышлением. </a:t>
            </a:r>
          </a:p>
          <a:p>
            <a:pPr eaLnBrk="1" hangingPunct="1">
              <a:lnSpc>
                <a:spcPct val="80000"/>
              </a:lnSpc>
            </a:pP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Школа и учение занимают большое место в жизни подростков, но не одинаковое у разных детей: 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отношении к учению;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общем развитии;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объеме и прочности знаний в пределах школьной программы;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способах усвоения учебного материала;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умениях преодолевать трудности в учебной работе;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интересах.</a:t>
            </a:r>
          </a:p>
          <a:p>
            <a:pPr eaLnBrk="1" hangingPunct="1">
              <a:lnSpc>
                <a:spcPct val="80000"/>
              </a:lnSpc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Появляются новые мотивы учения, связанные с формированием жизненной перспективы и     профессиональных     намерений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endParaRPr 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4"/>
          <p:cNvSpPr>
            <a:spLocks noGrp="1"/>
          </p:cNvSpPr>
          <p:nvPr>
            <p:ph type="title"/>
          </p:nvPr>
        </p:nvSpPr>
        <p:spPr>
          <a:xfrm>
            <a:off x="152400" y="193675"/>
            <a:ext cx="11811000" cy="735013"/>
          </a:xfrm>
        </p:spPr>
        <p:txBody>
          <a:bodyPr/>
          <a:lstStyle/>
          <a:p>
            <a:pPr algn="ctr" eaLnBrk="1" hangingPunct="1"/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АКТУАЛЬНОСТЬ  РАЗРАБОТАННОГО  РАЗДЕЛА</a:t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endParaRPr lang="ru-RU" sz="36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Объект 5"/>
          <p:cNvSpPr>
            <a:spLocks noGrp="1"/>
          </p:cNvSpPr>
          <p:nvPr>
            <p:ph idx="1"/>
          </p:nvPr>
        </p:nvSpPr>
        <p:spPr>
          <a:xfrm>
            <a:off x="4918075" y="706438"/>
            <a:ext cx="7045325" cy="603885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Изучение истории Великой Отечественной войны является  одной из актуальных  задач гуманитарной подготовки обучающихся. </a:t>
            </a:r>
          </a:p>
          <a:p>
            <a:pPr eaLnBrk="1" hangingPunct="1">
              <a:lnSpc>
                <a:spcPct val="70000"/>
              </a:lnSpc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Задача воспитания подрастающего поколения на патриотических  традициях  народа становится актуальнее, потому что в наше сложное время делаются попытки переписать  историю, в том числе и Великой Отечественной войны, в пользу  отдельных  политических   течений. </a:t>
            </a:r>
          </a:p>
          <a:p>
            <a:pPr eaLnBrk="1" hangingPunct="1">
              <a:lnSpc>
                <a:spcPct val="70000"/>
              </a:lnSpc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Без фундаментальных  знаний истории своей   страны, особенно  ее  сложных   и противоречивых   периодов, без  учета  и анализа  этого  опыта, нельзя  успешно   строить гражданское  общество.</a:t>
            </a:r>
          </a:p>
          <a:p>
            <a:pPr eaLnBrk="1" hangingPunct="1">
              <a:lnSpc>
                <a:spcPct val="70000"/>
              </a:lnSpc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Актуальность  определяется  важностью   изучения   исторических  событий, персоналий, без  понимания изучаемой  эпохи, а также  имеет  практическое  значение - подготовка к  успешной  итоговой  аттестации и единому государственному экзамену.</a:t>
            </a:r>
          </a:p>
          <a:p>
            <a:pPr eaLnBrk="1" hangingPunct="1">
              <a:lnSpc>
                <a:spcPct val="70000"/>
              </a:lnSpc>
            </a:pPr>
            <a:endParaRPr lang="ru-RU" sz="2400" smtClean="0"/>
          </a:p>
        </p:txBody>
      </p:sp>
      <p:pic>
        <p:nvPicPr>
          <p:cNvPr id="18435" name="Рисунок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063" y="1662113"/>
            <a:ext cx="4827587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3"/>
          <p:cNvSpPr>
            <a:spLocks noGrp="1"/>
          </p:cNvSpPr>
          <p:nvPr>
            <p:ph type="title"/>
          </p:nvPr>
        </p:nvSpPr>
        <p:spPr>
          <a:xfrm>
            <a:off x="222250" y="207963"/>
            <a:ext cx="11790363" cy="969962"/>
          </a:xfrm>
        </p:spPr>
        <p:txBody>
          <a:bodyPr/>
          <a:lstStyle/>
          <a:p>
            <a:pPr algn="ctr" eaLnBrk="1" hangingPunct="1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ОЖИДАЕМЫЕ  РЕЗУЛЬТАТЫ    </a:t>
            </a:r>
            <a:br>
              <a:rPr lang="ru-RU" sz="3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ОСВОЕНИЯ  РАЗДЕЛА  ПРОГРАММЫ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19458" name="Объект 4"/>
          <p:cNvSpPr>
            <a:spLocks noGrp="1"/>
          </p:cNvSpPr>
          <p:nvPr>
            <p:ph sz="half" idx="1"/>
          </p:nvPr>
        </p:nvSpPr>
        <p:spPr>
          <a:xfrm>
            <a:off x="346075" y="1177925"/>
            <a:ext cx="11526838" cy="55038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Метапредметные   результаты (регулятивные, коммуникативные, познавательные):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способность сознательно организовывать и регулировать свою деятельность;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готовность к сотрудничеству, групповой, коллективной работе, освоение основ межкультурного взаимодействия;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способность решать познавательные и творческие задачи, представлять результаты своей деятельности в различной форме.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Личностные результаты: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понимание культурного многообразия мира, уважение к культуре своего и других народов, толерантность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- освоение гуманистических традиций и ценностей современного общества, уважение прав и свобод человека.</a:t>
            </a:r>
          </a:p>
          <a:p>
            <a:pPr eaLnBrk="1" hangingPunct="1">
              <a:lnSpc>
                <a:spcPct val="80000"/>
              </a:lnSpc>
            </a:pPr>
            <a:endParaRPr lang="ru-RU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mtClean="0"/>
          </a:p>
          <a:p>
            <a:pPr eaLnBrk="1" hangingPunct="1">
              <a:lnSpc>
                <a:spcPct val="80000"/>
              </a:lnSpc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0"/>
          <p:cNvSpPr>
            <a:spLocks noGrp="1"/>
          </p:cNvSpPr>
          <p:nvPr>
            <p:ph type="title"/>
          </p:nvPr>
        </p:nvSpPr>
        <p:spPr>
          <a:xfrm>
            <a:off x="838200" y="59372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ОБОСНОВАНИЕ ИСПОЛЬЗУЕМЫХ В ОБРАЗОВАТЕЛЬНОМ  ПРОЦЕССЕ ПО  РАЗДЕЛУ  ПРОГРАММЫ ТЕХНОЛОГИЙ, МЕТОДОВ, ФОРМЫ ОРГАНИЗАЦИИ  ДЕЯТЕЛЬНОСТИ  УЧАЩИХСЯ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endParaRPr lang="ru-RU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Объект 11"/>
          <p:cNvSpPr>
            <a:spLocks noGrp="1"/>
          </p:cNvSpPr>
          <p:nvPr>
            <p:ph idx="1"/>
          </p:nvPr>
        </p:nvSpPr>
        <p:spPr>
          <a:xfrm>
            <a:off x="415925" y="1819275"/>
            <a:ext cx="11568113" cy="487203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Выпускники должны:</a:t>
            </a:r>
          </a:p>
          <a:p>
            <a:pPr marL="0" indent="0" eaLnBrk="1" hangingPunct="1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 уметь адаптироваться в меняющихся жизненных ситуациях;</a:t>
            </a:r>
          </a:p>
          <a:p>
            <a:pPr marL="0" indent="0" eaLnBrk="1" hangingPunct="1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 самостоятельно приобретать необходимые знания и применять их в окружающей действительности;</a:t>
            </a:r>
          </a:p>
          <a:p>
            <a:pPr marL="0" indent="0" eaLnBrk="1" hangingPunct="1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 быть коммуникабельными, уметь работать сообща, выходить из любых конфликтных ситуаций, работать над развитием культурного уровня;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Поэтому в наше время особенно актуально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личностно - ориентированное обучение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 eaLnBrk="1" hangingPunct="1"/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Принципы  личностно – ориентированного подхода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Объект 4"/>
          <p:cNvSpPr>
            <a:spLocks noGrp="1"/>
          </p:cNvSpPr>
          <p:nvPr>
            <p:ph idx="1"/>
          </p:nvPr>
        </p:nvSpPr>
        <p:spPr>
          <a:xfrm>
            <a:off x="166688" y="1825625"/>
            <a:ext cx="11872912" cy="4824413"/>
          </a:xfrm>
        </p:spPr>
        <p:txBody>
          <a:bodyPr/>
          <a:lstStyle/>
          <a:p>
            <a:pPr eaLnBrk="1" hangingPunct="1"/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принцип самоактуализации</a:t>
            </a:r>
          </a:p>
          <a:p>
            <a:pPr eaLnBrk="1" hangingPunct="1"/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принцип индивидуальности</a:t>
            </a:r>
          </a:p>
          <a:p>
            <a:pPr eaLnBrk="1" hangingPunct="1"/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принцип субъектности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принцип выбора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принцип творчества и успеха </a:t>
            </a:r>
          </a:p>
          <a:p>
            <a:pPr eaLnBrk="1" hangingPunct="1"/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принцип доверия и поддержки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5163" y="1803400"/>
            <a:ext cx="4951412" cy="451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1377</Words>
  <Application>Microsoft Office PowerPoint</Application>
  <PresentationFormat>Широкоэкранный</PresentationFormat>
  <Paragraphs>212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Тема Office</vt:lpstr>
      <vt:lpstr>Диаграмма</vt:lpstr>
      <vt:lpstr>ГБОУ ДПО «Нижегородский  институт  развития образования»  Кафедра истории и обществоведческих дисциплин   Квалификационные испытания на высшую категорию </vt:lpstr>
      <vt:lpstr>      «Настоящее, которое помнит прошлое, достойно будущего»      * Интеллектуальный  потенциал общества стал определяющим  фактором поступательного развития, а образование - одним  из гарантов прогресса и национальной безопасности.       * Особое место в процессе обучения и воспитания занимает  история. История  формирует личность  школьника, готовит  его к жизни  в меняющемся  мире  с учетом  предшествующего опыта, воспитывает  патриота своего  Отечества.        * Изучение  истории является  условием трансляции ценностей  и традиций  общества, выступает  своеобразным «мостом» в  воспроизводстве  коллективной  памяти.         * Оживить эту  память   можно  только через  конкретные  примеры  мужества, героизма, стойкости, самопожертвования  наших  соотечественников.    </vt:lpstr>
      <vt:lpstr> Пояснительная записка</vt:lpstr>
      <vt:lpstr>Презентация PowerPoint</vt:lpstr>
      <vt:lpstr>    Психолого - педагогическое  объяснение  специфики  восприятия и освоения учебного  материала  обучающимися в соответствии  с возрастными  особенностями </vt:lpstr>
      <vt:lpstr>АКТУАЛЬНОСТЬ  РАЗРАБОТАННОГО  РАЗДЕЛА </vt:lpstr>
      <vt:lpstr>ОЖИДАЕМЫЕ  РЕЗУЛЬТАТЫ     ОСВОЕНИЯ  РАЗДЕЛА  ПРОГРАММЫ </vt:lpstr>
      <vt:lpstr>ОБОСНОВАНИЕ ИСПОЛЬЗУЕМЫХ В ОБРАЗОВАТЕЛЬНОМ  ПРОЦЕССЕ ПО  РАЗДЕЛУ  ПРОГРАММЫ ТЕХНОЛОГИЙ, МЕТОДОВ, ФОРМЫ ОРГАНИЗАЦИИ  ДЕЯТЕЛЬНОСТИ  УЧАЩИХСЯ </vt:lpstr>
      <vt:lpstr>Принципы  личностно – ориентированного подхода</vt:lpstr>
      <vt:lpstr> В педагогической технологии личностно-ориентированного обучения выделяются следующие компоненты: </vt:lpstr>
      <vt:lpstr>СИСТЕМА ЗНАНИЙ  И СИСТЕМА  ДЕЯТЕЛЬНОСТИ При личностно – ориентированном обучении ведущее место занимает индивидуализация обучения </vt:lpstr>
      <vt:lpstr> ПОУРОЧНОЕ   ПЛАНИРОВАНИЕ ПО РАЗДЕЛУ   «ВЕЛИКАЯ ОТЕЧЕСТВЕННАЯ ВОЙНА 1941-1945 гг.»  9 КЛАСС </vt:lpstr>
      <vt:lpstr>        ВЗАИМОСВЯЗЬ С ДРУГИМИ РАЗДЕЛАМИ  Необходимым условием обучения данному разделу является успешное освоение предыдущего раздела «Строительство социализма в СССР в 30 годы» и базой для изучения следующих разделов: «СССР в 1945-1953 годах», «Советское государство и общество в 1953-1964 годах» </vt:lpstr>
      <vt:lpstr>ФОРМЫ КОНТРОЛЯ</vt:lpstr>
      <vt:lpstr>Оценка эффективности методической разработки раздела «Великая Отечественная война              1941- 1945 гг.» курса «История России» 9 класс</vt:lpstr>
      <vt:lpstr>Оценка эффективности методической разработки раздела «Великая Отечественная война              1941- 1945 гг.» курса «История России» 9 класс</vt:lpstr>
      <vt:lpstr>Источники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56</cp:revision>
  <dcterms:created xsi:type="dcterms:W3CDTF">2014-03-04T12:57:56Z</dcterms:created>
  <dcterms:modified xsi:type="dcterms:W3CDTF">2014-03-16T05:04:18Z</dcterms:modified>
</cp:coreProperties>
</file>