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82" r:id="rId4"/>
    <p:sldId id="278" r:id="rId5"/>
    <p:sldId id="281" r:id="rId6"/>
    <p:sldId id="298" r:id="rId7"/>
    <p:sldId id="294" r:id="rId8"/>
    <p:sldId id="265" r:id="rId9"/>
    <p:sldId id="296" r:id="rId10"/>
    <p:sldId id="269" r:id="rId11"/>
    <p:sldId id="279" r:id="rId12"/>
    <p:sldId id="284" r:id="rId13"/>
    <p:sldId id="288" r:id="rId14"/>
    <p:sldId id="280" r:id="rId15"/>
    <p:sldId id="290" r:id="rId16"/>
    <p:sldId id="292" r:id="rId17"/>
    <p:sldId id="29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6666"/>
    <a:srgbClr val="FFFF00"/>
    <a:srgbClr val="660033"/>
    <a:srgbClr val="66FF99"/>
    <a:srgbClr val="FFCC00"/>
    <a:srgbClr val="FF0066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BD2FE-980F-4C70-BBB3-F8A3BBB61728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F16BA-2F82-4651-B67A-8A5278AA9C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FDCF9-F354-4A09-A576-B9C97A1D8A11}" type="slidenum">
              <a:rPr lang="ru-RU"/>
              <a:pPr/>
              <a:t>7</a:t>
            </a:fld>
            <a:endParaRPr lang="ru-RU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5A3D6E-E167-4FD6-8615-A02ADCEB6B1C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E80BD-944D-4F0D-9EC8-BD31DFA97C03}" type="slidenum">
              <a:rPr lang="ru-RU"/>
              <a:pPr/>
              <a:t>13</a:t>
            </a:fld>
            <a:endParaRPr lang="ru-RU"/>
          </a:p>
        </p:txBody>
      </p:sp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CD30A2-1E51-4580-B68D-48E36A4F82E7}" type="slidenum">
              <a:rPr lang="ru-RU" sz="1200"/>
              <a:pPr algn="r"/>
              <a:t>13</a:t>
            </a:fld>
            <a:endParaRPr lang="ru-RU" sz="120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D22645A-BB40-425C-9621-F48C1A1A2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A913D-ED27-4778-B660-39C21E9C2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C8B8-727B-4998-99A6-D13967151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1F22-BA3A-46DD-9CC0-6B0A25ABF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57C2-60E3-4B41-99A5-77CCCC887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34FAE-E9F0-4C3B-9B74-FF5B7D993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A45E-DA90-411B-8B80-9E3662921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EF9FD-0717-4BF2-8C14-04891499D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7FB5E-E135-4876-84E1-8AEBC6A73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7CC69-4CA2-495A-9B4B-84AC2ABC1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4D4F-696A-47B4-8350-260EE2D95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CABB4-528F-4CC0-B0CB-BA877CD37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2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2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029AC6-7CA1-4516-8D1A-FCF5D3B1C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1;&#1044;%20-%20&#1050;&#1086;&#1084;&#1087;&#1100;&#1102;&#1090;&#1077;&#1088;&#1099;.xls" TargetMode="External"/><Relationship Id="rId2" Type="http://schemas.openxmlformats.org/officeDocument/2006/relationships/hyperlink" Target="&#1041;&#1044;%20-%20&#1076;&#1083;&#1103;%209%20&#1082;&#1083;&#1072;&#1089;&#1089;&#1086;&#1074;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5724525" y="981075"/>
            <a:ext cx="2735263" cy="2160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dirty="0" smtClean="0"/>
              <a:t>БАЗЫ ДАННЫХ</a:t>
            </a:r>
          </a:p>
        </p:txBody>
      </p:sp>
      <p:pic>
        <p:nvPicPr>
          <p:cNvPr id="3077" name="Picture 6" descr="52806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76700"/>
            <a:ext cx="2232025" cy="2232025"/>
          </a:xfrm>
          <a:prstGeom prst="rect">
            <a:avLst/>
          </a:prstGeom>
          <a:noFill/>
          <a:ln w="76200">
            <a:solidFill>
              <a:srgbClr val="006666"/>
            </a:solidFill>
            <a:miter lim="800000"/>
            <a:headEnd/>
            <a:tailEnd/>
          </a:ln>
        </p:spPr>
      </p:pic>
      <p:pic>
        <p:nvPicPr>
          <p:cNvPr id="3078" name="Picture 7" descr="9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1039813"/>
            <a:ext cx="2592387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hlinkClick r:id="rId2" action="ppaction://hlinkfile"/>
              </a:rPr>
              <a:t>База данных «Компьютеры»</a:t>
            </a:r>
            <a:endParaRPr lang="ru-RU" smtClean="0"/>
          </a:p>
        </p:txBody>
      </p:sp>
      <p:pic>
        <p:nvPicPr>
          <p:cNvPr id="15363" name="Picture 4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2566988"/>
            <a:ext cx="7056438" cy="4122737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2000250" y="2857500"/>
            <a:ext cx="4786313" cy="3500438"/>
            <a:chOff x="900" y="12959"/>
            <a:chExt cx="3060" cy="1620"/>
          </a:xfrm>
        </p:grpSpPr>
        <p:sp>
          <p:nvSpPr>
            <p:cNvPr id="6148" name="Rectangle 5"/>
            <p:cNvSpPr>
              <a:spLocks noChangeArrowheads="1"/>
            </p:cNvSpPr>
            <p:nvPr/>
          </p:nvSpPr>
          <p:spPr bwMode="auto">
            <a:xfrm>
              <a:off x="1620" y="12959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108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198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288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2" name="Rectangle 9"/>
            <p:cNvSpPr>
              <a:spLocks noChangeArrowheads="1"/>
            </p:cNvSpPr>
            <p:nvPr/>
          </p:nvSpPr>
          <p:spPr bwMode="auto">
            <a:xfrm>
              <a:off x="90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3" name="Rectangle 10"/>
            <p:cNvSpPr>
              <a:spLocks noChangeArrowheads="1"/>
            </p:cNvSpPr>
            <p:nvPr/>
          </p:nvSpPr>
          <p:spPr bwMode="auto">
            <a:xfrm>
              <a:off x="144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4" name="Rectangle 11"/>
            <p:cNvSpPr>
              <a:spLocks noChangeArrowheads="1"/>
            </p:cNvSpPr>
            <p:nvPr/>
          </p:nvSpPr>
          <p:spPr bwMode="auto">
            <a:xfrm>
              <a:off x="252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5" name="Rectangle 12"/>
            <p:cNvSpPr>
              <a:spLocks noChangeArrowheads="1"/>
            </p:cNvSpPr>
            <p:nvPr/>
          </p:nvSpPr>
          <p:spPr bwMode="auto">
            <a:xfrm>
              <a:off x="198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6" name="Rectangle 13"/>
            <p:cNvSpPr>
              <a:spLocks noChangeArrowheads="1"/>
            </p:cNvSpPr>
            <p:nvPr/>
          </p:nvSpPr>
          <p:spPr bwMode="auto">
            <a:xfrm>
              <a:off x="360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7" name="Rectangle 14"/>
            <p:cNvSpPr>
              <a:spLocks noChangeArrowheads="1"/>
            </p:cNvSpPr>
            <p:nvPr/>
          </p:nvSpPr>
          <p:spPr bwMode="auto">
            <a:xfrm>
              <a:off x="3060" y="14039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6158" name="Line 15"/>
            <p:cNvSpPr>
              <a:spLocks noChangeShapeType="1"/>
            </p:cNvSpPr>
            <p:nvPr/>
          </p:nvSpPr>
          <p:spPr bwMode="auto">
            <a:xfrm>
              <a:off x="216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Line 16"/>
            <p:cNvSpPr>
              <a:spLocks noChangeShapeType="1"/>
            </p:cNvSpPr>
            <p:nvPr/>
          </p:nvSpPr>
          <p:spPr bwMode="auto">
            <a:xfrm flipH="1">
              <a:off x="162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Line 17"/>
            <p:cNvSpPr>
              <a:spLocks noChangeShapeType="1"/>
            </p:cNvSpPr>
            <p:nvPr/>
          </p:nvSpPr>
          <p:spPr bwMode="auto">
            <a:xfrm>
              <a:off x="2520" y="13319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8"/>
            <p:cNvSpPr>
              <a:spLocks noChangeShapeType="1"/>
            </p:cNvSpPr>
            <p:nvPr/>
          </p:nvSpPr>
          <p:spPr bwMode="auto">
            <a:xfrm flipH="1">
              <a:off x="108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19"/>
            <p:cNvSpPr>
              <a:spLocks noChangeShapeType="1"/>
            </p:cNvSpPr>
            <p:nvPr/>
          </p:nvSpPr>
          <p:spPr bwMode="auto">
            <a:xfrm>
              <a:off x="144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20"/>
            <p:cNvSpPr>
              <a:spLocks noChangeShapeType="1"/>
            </p:cNvSpPr>
            <p:nvPr/>
          </p:nvSpPr>
          <p:spPr bwMode="auto">
            <a:xfrm flipH="1">
              <a:off x="216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21"/>
            <p:cNvSpPr>
              <a:spLocks noChangeShapeType="1"/>
            </p:cNvSpPr>
            <p:nvPr/>
          </p:nvSpPr>
          <p:spPr bwMode="auto">
            <a:xfrm>
              <a:off x="252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22"/>
            <p:cNvSpPr>
              <a:spLocks noChangeShapeType="1"/>
            </p:cNvSpPr>
            <p:nvPr/>
          </p:nvSpPr>
          <p:spPr bwMode="auto">
            <a:xfrm>
              <a:off x="3240" y="1385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3"/>
            <p:cNvSpPr>
              <a:spLocks noChangeShapeType="1"/>
            </p:cNvSpPr>
            <p:nvPr/>
          </p:nvSpPr>
          <p:spPr bwMode="auto">
            <a:xfrm>
              <a:off x="3420" y="1385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24"/>
            <p:cNvSpPr>
              <a:spLocks noChangeShapeType="1"/>
            </p:cNvSpPr>
            <p:nvPr/>
          </p:nvSpPr>
          <p:spPr bwMode="auto">
            <a:xfrm>
              <a:off x="1080" y="14399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Line 25"/>
            <p:cNvSpPr>
              <a:spLocks noChangeShapeType="1"/>
            </p:cNvSpPr>
            <p:nvPr/>
          </p:nvSpPr>
          <p:spPr bwMode="auto">
            <a:xfrm>
              <a:off x="1080" y="1439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Line 26"/>
            <p:cNvSpPr>
              <a:spLocks noChangeShapeType="1"/>
            </p:cNvSpPr>
            <p:nvPr/>
          </p:nvSpPr>
          <p:spPr bwMode="auto">
            <a:xfrm>
              <a:off x="1080" y="14399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7" name="Прямоугольник 50"/>
          <p:cNvSpPr>
            <a:spLocks noChangeArrowheads="1"/>
          </p:cNvSpPr>
          <p:nvPr/>
        </p:nvSpPr>
        <p:spPr bwMode="auto">
          <a:xfrm>
            <a:off x="785813" y="1357313"/>
            <a:ext cx="6494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ИЕРАРХИЧЕСКАЯ МОДЕЛЬ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8" name="Text Box 78"/>
          <p:cNvSpPr txBox="1">
            <a:spLocks noChangeArrowheads="1"/>
          </p:cNvSpPr>
          <p:nvPr/>
        </p:nvSpPr>
        <p:spPr bwMode="auto">
          <a:xfrm>
            <a:off x="719138" y="2357430"/>
            <a:ext cx="8424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УЗЕЛ- информационная модель элемента, находящегося на данном уровне иерархии</a:t>
            </a:r>
            <a:r>
              <a:rPr lang="ru-RU" dirty="0"/>
              <a:t>.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1071538" y="3571876"/>
            <a:ext cx="7664475" cy="2573353"/>
            <a:chOff x="312" y="954"/>
            <a:chExt cx="5344" cy="1562"/>
          </a:xfrm>
        </p:grpSpPr>
        <p:grpSp>
          <p:nvGrpSpPr>
            <p:cNvPr id="4" name="Group 81"/>
            <p:cNvGrpSpPr>
              <a:grpSpLocks/>
            </p:cNvGrpSpPr>
            <p:nvPr/>
          </p:nvGrpSpPr>
          <p:grpSpPr bwMode="auto">
            <a:xfrm>
              <a:off x="2438" y="1091"/>
              <a:ext cx="1204" cy="285"/>
              <a:chOff x="2438" y="1091"/>
              <a:chExt cx="1204" cy="285"/>
            </a:xfrm>
          </p:grpSpPr>
          <p:pic>
            <p:nvPicPr>
              <p:cNvPr id="82002" name="Picture 8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38" y="1182"/>
                <a:ext cx="370" cy="194"/>
              </a:xfrm>
              <a:prstGeom prst="rect">
                <a:avLst/>
              </a:prstGeom>
              <a:noFill/>
            </p:spPr>
          </p:pic>
          <p:sp>
            <p:nvSpPr>
              <p:cNvPr id="82003" name="Rectangle 83"/>
              <p:cNvSpPr>
                <a:spLocks noChangeArrowheads="1"/>
              </p:cNvSpPr>
              <p:nvPr/>
            </p:nvSpPr>
            <p:spPr bwMode="auto">
              <a:xfrm>
                <a:off x="2839" y="1091"/>
                <a:ext cx="803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/>
              <a:lstStyle/>
              <a:p>
                <a:r>
                  <a:rPr lang="ru-RU" sz="2000" b="1" dirty="0">
                    <a:solidFill>
                      <a:schemeClr val="accent4">
                        <a:lumMod val="10000"/>
                      </a:schemeClr>
                    </a:solidFill>
                  </a:rPr>
                  <a:t>Диск </a:t>
                </a:r>
                <a:r>
                  <a:rPr lang="en-US" sz="2000" b="1" dirty="0">
                    <a:solidFill>
                      <a:schemeClr val="accent4">
                        <a:lumMod val="10000"/>
                      </a:schemeClr>
                    </a:solidFill>
                  </a:rPr>
                  <a:t>C:</a:t>
                </a:r>
                <a:endParaRPr lang="ru-RU" sz="2000" b="1" dirty="0">
                  <a:solidFill>
                    <a:schemeClr val="accent4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5" name="Group 84"/>
            <p:cNvGrpSpPr>
              <a:grpSpLocks/>
            </p:cNvGrpSpPr>
            <p:nvPr/>
          </p:nvGrpSpPr>
          <p:grpSpPr bwMode="auto">
            <a:xfrm>
              <a:off x="312" y="1664"/>
              <a:ext cx="1434" cy="292"/>
              <a:chOff x="2994" y="1331"/>
              <a:chExt cx="1117" cy="234"/>
            </a:xfrm>
          </p:grpSpPr>
          <p:pic>
            <p:nvPicPr>
              <p:cNvPr id="82005" name="Picture 85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82006" name="Rectangle 86"/>
              <p:cNvSpPr>
                <a:spLocks noChangeArrowheads="1"/>
              </p:cNvSpPr>
              <p:nvPr/>
            </p:nvSpPr>
            <p:spPr bwMode="auto">
              <a:xfrm>
                <a:off x="3261" y="1331"/>
                <a:ext cx="85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accent4">
                        <a:lumMod val="10000"/>
                      </a:schemeClr>
                    </a:solidFill>
                  </a:rPr>
                  <a:t>Документы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87"/>
            <p:cNvGrpSpPr>
              <a:grpSpLocks/>
            </p:cNvGrpSpPr>
            <p:nvPr/>
          </p:nvGrpSpPr>
          <p:grpSpPr bwMode="auto">
            <a:xfrm>
              <a:off x="4175" y="1664"/>
              <a:ext cx="1481" cy="291"/>
              <a:chOff x="2994" y="1331"/>
              <a:chExt cx="1153" cy="234"/>
            </a:xfrm>
          </p:grpSpPr>
          <p:pic>
            <p:nvPicPr>
              <p:cNvPr id="82008" name="Picture 88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82009" name="Rectangle 89"/>
              <p:cNvSpPr>
                <a:spLocks noChangeArrowheads="1"/>
              </p:cNvSpPr>
              <p:nvPr/>
            </p:nvSpPr>
            <p:spPr bwMode="auto">
              <a:xfrm>
                <a:off x="3297" y="1340"/>
                <a:ext cx="85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 dirty="0">
                    <a:solidFill>
                      <a:schemeClr val="bg1">
                        <a:lumMod val="50000"/>
                      </a:schemeClr>
                    </a:solidFill>
                  </a:rPr>
                  <a:t>Видео</a:t>
                </a:r>
                <a:endParaRPr lang="ru-RU" sz="16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90"/>
            <p:cNvGrpSpPr>
              <a:grpSpLocks/>
            </p:cNvGrpSpPr>
            <p:nvPr/>
          </p:nvGrpSpPr>
          <p:grpSpPr bwMode="auto">
            <a:xfrm>
              <a:off x="1828" y="2224"/>
              <a:ext cx="972" cy="292"/>
              <a:chOff x="1792" y="1908"/>
              <a:chExt cx="757" cy="234"/>
            </a:xfrm>
          </p:grpSpPr>
          <p:pic>
            <p:nvPicPr>
              <p:cNvPr id="82011" name="Picture 9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82012" name="Rectangle 92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</a:rPr>
                  <a:t>2006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93"/>
            <p:cNvGrpSpPr>
              <a:grpSpLocks/>
            </p:cNvGrpSpPr>
            <p:nvPr/>
          </p:nvGrpSpPr>
          <p:grpSpPr bwMode="auto">
            <a:xfrm>
              <a:off x="3398" y="2224"/>
              <a:ext cx="972" cy="292"/>
              <a:chOff x="1792" y="1908"/>
              <a:chExt cx="757" cy="234"/>
            </a:xfrm>
          </p:grpSpPr>
          <p:pic>
            <p:nvPicPr>
              <p:cNvPr id="82014" name="Picture 9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82015" name="Rectangle 95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</a:rPr>
                  <a:t>2007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82016" name="Line 96"/>
            <p:cNvSpPr>
              <a:spLocks noChangeShapeType="1"/>
            </p:cNvSpPr>
            <p:nvPr/>
          </p:nvSpPr>
          <p:spPr bwMode="auto">
            <a:xfrm>
              <a:off x="3103" y="1402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17" name="Line 97"/>
            <p:cNvSpPr>
              <a:spLocks noChangeShapeType="1"/>
            </p:cNvSpPr>
            <p:nvPr/>
          </p:nvSpPr>
          <p:spPr bwMode="auto">
            <a:xfrm flipH="1">
              <a:off x="1746" y="1368"/>
              <a:ext cx="822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18" name="Line 98"/>
            <p:cNvSpPr>
              <a:spLocks noChangeShapeType="1"/>
            </p:cNvSpPr>
            <p:nvPr/>
          </p:nvSpPr>
          <p:spPr bwMode="auto">
            <a:xfrm>
              <a:off x="3659" y="1332"/>
              <a:ext cx="869" cy="3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19" name="Line 99"/>
            <p:cNvSpPr>
              <a:spLocks noChangeShapeType="1"/>
            </p:cNvSpPr>
            <p:nvPr/>
          </p:nvSpPr>
          <p:spPr bwMode="auto">
            <a:xfrm flipH="1">
              <a:off x="2550" y="1859"/>
              <a:ext cx="575" cy="3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20" name="Line 100"/>
            <p:cNvSpPr>
              <a:spLocks noChangeShapeType="1"/>
            </p:cNvSpPr>
            <p:nvPr/>
          </p:nvSpPr>
          <p:spPr bwMode="auto">
            <a:xfrm>
              <a:off x="3141" y="1866"/>
              <a:ext cx="619" cy="3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21" name="Rectangle 101"/>
            <p:cNvSpPr>
              <a:spLocks noChangeArrowheads="1"/>
            </p:cNvSpPr>
            <p:nvPr/>
          </p:nvSpPr>
          <p:spPr bwMode="auto">
            <a:xfrm>
              <a:off x="653" y="954"/>
              <a:ext cx="11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/>
                <a:t>дерево папок:</a:t>
              </a:r>
            </a:p>
          </p:txBody>
        </p:sp>
        <p:grpSp>
          <p:nvGrpSpPr>
            <p:cNvPr id="9" name="Group 102"/>
            <p:cNvGrpSpPr>
              <a:grpSpLocks/>
            </p:cNvGrpSpPr>
            <p:nvPr/>
          </p:nvGrpSpPr>
          <p:grpSpPr bwMode="auto">
            <a:xfrm>
              <a:off x="2257" y="1664"/>
              <a:ext cx="1432" cy="291"/>
              <a:chOff x="2994" y="1331"/>
              <a:chExt cx="1117" cy="234"/>
            </a:xfrm>
          </p:grpSpPr>
          <p:pic>
            <p:nvPicPr>
              <p:cNvPr id="82023" name="Picture 10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82024" name="Rectangle 104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b="1" dirty="0">
                    <a:solidFill>
                      <a:schemeClr val="accent4">
                        <a:lumMod val="10000"/>
                      </a:schemeClr>
                    </a:solidFill>
                  </a:rPr>
                  <a:t>Фото</a:t>
                </a:r>
                <a:endParaRPr lang="ru-RU" sz="1600" b="1" dirty="0">
                  <a:solidFill>
                    <a:schemeClr val="accent4">
                      <a:lumMod val="10000"/>
                    </a:schemeClr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928662" y="857232"/>
            <a:ext cx="7605737" cy="8318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b="1" dirty="0">
                <a:solidFill>
                  <a:schemeClr val="accent2"/>
                </a:solidFill>
              </a:rPr>
              <a:t>    </a:t>
            </a:r>
            <a:r>
              <a:rPr lang="ru-RU" sz="2400" b="1" dirty="0">
                <a:solidFill>
                  <a:schemeClr val="accent2"/>
                </a:solidFill>
                <a:hlinkClick r:id="rId4" action="ppaction://hlinksldjump"/>
              </a:rPr>
              <a:t>Иерархическая БД </a:t>
            </a:r>
            <a:r>
              <a:rPr lang="ru-RU" sz="2400" dirty="0"/>
              <a:t>– это набор данных в виде многоуровневой структуры (дерева).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8" grpId="0"/>
      <p:bldP spid="285700" grpId="0"/>
      <p:bldP spid="28570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323850" y="188913"/>
            <a:ext cx="8442325" cy="4556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/>
          <a:lstStyle/>
          <a:p>
            <a:pPr marL="358775" indent="-358775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  <a:hlinkClick r:id="rId3" action="ppaction://hlinksldjump"/>
              </a:rPr>
              <a:t>Структура школы:</a:t>
            </a:r>
            <a:endParaRPr lang="ru-RU" sz="2400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68313" y="4076700"/>
            <a:ext cx="2479675" cy="1958975"/>
            <a:chOff x="236" y="2425"/>
            <a:chExt cx="1562" cy="1234"/>
          </a:xfrm>
        </p:grpSpPr>
        <p:sp>
          <p:nvSpPr>
            <p:cNvPr id="106505" name="Rectangle 9"/>
            <p:cNvSpPr>
              <a:spLocks noChangeArrowheads="1"/>
            </p:cNvSpPr>
            <p:nvPr/>
          </p:nvSpPr>
          <p:spPr bwMode="auto">
            <a:xfrm>
              <a:off x="693" y="2425"/>
              <a:ext cx="6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1"/>
                <a:t>корень</a:t>
              </a:r>
            </a:p>
          </p:txBody>
        </p:sp>
        <p:pic>
          <p:nvPicPr>
            <p:cNvPr id="106506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6" y="2667"/>
              <a:ext cx="1562" cy="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</p:pic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0" y="549275"/>
            <a:ext cx="8828088" cy="2338388"/>
            <a:chOff x="113" y="1410"/>
            <a:chExt cx="5561" cy="1473"/>
          </a:xfrm>
        </p:grpSpPr>
        <p:sp>
          <p:nvSpPr>
            <p:cNvPr id="285719" name="Line 23"/>
            <p:cNvSpPr>
              <a:spLocks noChangeShapeType="1"/>
            </p:cNvSpPr>
            <p:nvPr/>
          </p:nvSpPr>
          <p:spPr bwMode="auto">
            <a:xfrm flipH="1">
              <a:off x="2971" y="1661"/>
              <a:ext cx="526" cy="3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113" y="1410"/>
              <a:ext cx="5561" cy="1473"/>
              <a:chOff x="113" y="1410"/>
              <a:chExt cx="5561" cy="1473"/>
            </a:xfrm>
          </p:grpSpPr>
          <p:sp>
            <p:nvSpPr>
              <p:cNvPr id="285702" name="Rectangle 6"/>
              <p:cNvSpPr>
                <a:spLocks noChangeArrowheads="1"/>
              </p:cNvSpPr>
              <p:nvPr/>
            </p:nvSpPr>
            <p:spPr bwMode="auto">
              <a:xfrm>
                <a:off x="293" y="1410"/>
                <a:ext cx="167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ru-RU" sz="2200" b="1"/>
                  <a:t>Школа</a:t>
                </a:r>
                <a:r>
                  <a:rPr lang="ru-RU" sz="2200"/>
                  <a:t> (уровень 1)</a:t>
                </a:r>
              </a:p>
            </p:txBody>
          </p:sp>
          <p:sp>
            <p:nvSpPr>
              <p:cNvPr id="285703" name="Rectangle 7"/>
              <p:cNvSpPr>
                <a:spLocks noChangeArrowheads="1"/>
              </p:cNvSpPr>
              <p:nvPr/>
            </p:nvSpPr>
            <p:spPr bwMode="auto">
              <a:xfrm>
                <a:off x="249" y="1979"/>
                <a:ext cx="160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ru-RU" sz="2200" b="1"/>
                  <a:t>Класс</a:t>
                </a:r>
                <a:r>
                  <a:rPr lang="ru-RU" sz="2200"/>
                  <a:t> (уровень 2)</a:t>
                </a:r>
              </a:p>
            </p:txBody>
          </p:sp>
          <p:sp>
            <p:nvSpPr>
              <p:cNvPr id="285706" name="Rectangle 10"/>
              <p:cNvSpPr>
                <a:spLocks noChangeArrowheads="1"/>
              </p:cNvSpPr>
              <p:nvPr/>
            </p:nvSpPr>
            <p:spPr bwMode="auto">
              <a:xfrm>
                <a:off x="113" y="2614"/>
                <a:ext cx="206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ru-RU" sz="2200" b="1"/>
                  <a:t>Параллель</a:t>
                </a:r>
                <a:r>
                  <a:rPr lang="ru-RU" sz="2200"/>
                  <a:t> (уровень 3)</a:t>
                </a:r>
              </a:p>
            </p:txBody>
          </p:sp>
          <p:sp>
            <p:nvSpPr>
              <p:cNvPr id="285711" name="Rectangle 15"/>
              <p:cNvSpPr>
                <a:spLocks noChangeArrowheads="1"/>
              </p:cNvSpPr>
              <p:nvPr/>
            </p:nvSpPr>
            <p:spPr bwMode="auto">
              <a:xfrm>
                <a:off x="2426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>
                    <a:solidFill>
                      <a:schemeClr val="bg1"/>
                    </a:solidFill>
                  </a:rPr>
                  <a:t>9А</a:t>
                </a:r>
              </a:p>
            </p:txBody>
          </p:sp>
          <p:sp>
            <p:nvSpPr>
              <p:cNvPr id="285716" name="Rectangle 20"/>
              <p:cNvSpPr>
                <a:spLocks noChangeArrowheads="1"/>
              </p:cNvSpPr>
              <p:nvPr/>
            </p:nvSpPr>
            <p:spPr bwMode="auto">
              <a:xfrm>
                <a:off x="2438" y="2017"/>
                <a:ext cx="993" cy="219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/>
                  <a:t>9 класс</a:t>
                </a:r>
              </a:p>
            </p:txBody>
          </p:sp>
          <p:sp>
            <p:nvSpPr>
              <p:cNvPr id="285717" name="Rectangle 21"/>
              <p:cNvSpPr>
                <a:spLocks noChangeArrowheads="1"/>
              </p:cNvSpPr>
              <p:nvPr/>
            </p:nvSpPr>
            <p:spPr bwMode="auto">
              <a:xfrm>
                <a:off x="4604" y="2024"/>
                <a:ext cx="993" cy="219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/>
                  <a:t>11 класс</a:t>
                </a:r>
              </a:p>
            </p:txBody>
          </p:sp>
          <p:sp>
            <p:nvSpPr>
              <p:cNvPr id="285718" name="Rectangle 22"/>
              <p:cNvSpPr>
                <a:spLocks noChangeArrowheads="1"/>
              </p:cNvSpPr>
              <p:nvPr/>
            </p:nvSpPr>
            <p:spPr bwMode="auto">
              <a:xfrm>
                <a:off x="3470" y="1434"/>
                <a:ext cx="831" cy="219"/>
              </a:xfrm>
              <a:prstGeom prst="rect">
                <a:avLst/>
              </a:prstGeom>
              <a:solidFill>
                <a:srgbClr val="CCE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/>
                  <a:t>Школа 2</a:t>
                </a:r>
              </a:p>
            </p:txBody>
          </p:sp>
          <p:sp>
            <p:nvSpPr>
              <p:cNvPr id="285720" name="Line 24"/>
              <p:cNvSpPr>
                <a:spLocks noChangeShapeType="1"/>
              </p:cNvSpPr>
              <p:nvPr/>
            </p:nvSpPr>
            <p:spPr bwMode="auto">
              <a:xfrm>
                <a:off x="3969" y="1661"/>
                <a:ext cx="1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22" name="Line 26"/>
              <p:cNvSpPr>
                <a:spLocks noChangeShapeType="1"/>
              </p:cNvSpPr>
              <p:nvPr/>
            </p:nvSpPr>
            <p:spPr bwMode="auto">
              <a:xfrm>
                <a:off x="3923" y="2251"/>
                <a:ext cx="0" cy="4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25" name="Line 29"/>
              <p:cNvSpPr>
                <a:spLocks noChangeShapeType="1"/>
              </p:cNvSpPr>
              <p:nvPr/>
            </p:nvSpPr>
            <p:spPr bwMode="auto">
              <a:xfrm>
                <a:off x="4241" y="1661"/>
                <a:ext cx="544" cy="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34" name="Line 38"/>
              <p:cNvSpPr>
                <a:spLocks noChangeShapeType="1"/>
              </p:cNvSpPr>
              <p:nvPr/>
            </p:nvSpPr>
            <p:spPr bwMode="auto">
              <a:xfrm flipH="1">
                <a:off x="2562" y="2296"/>
                <a:ext cx="199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35" name="Line 39"/>
              <p:cNvSpPr>
                <a:spLocks noChangeShapeType="1"/>
              </p:cNvSpPr>
              <p:nvPr/>
            </p:nvSpPr>
            <p:spPr bwMode="auto">
              <a:xfrm>
                <a:off x="3152" y="2296"/>
                <a:ext cx="194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5736" name="Line 40"/>
              <p:cNvSpPr>
                <a:spLocks noChangeShapeType="1"/>
              </p:cNvSpPr>
              <p:nvPr/>
            </p:nvSpPr>
            <p:spPr bwMode="auto">
              <a:xfrm>
                <a:off x="5057" y="2296"/>
                <a:ext cx="0" cy="3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" name="Rectangle 21"/>
              <p:cNvSpPr>
                <a:spLocks noChangeArrowheads="1"/>
              </p:cNvSpPr>
              <p:nvPr/>
            </p:nvSpPr>
            <p:spPr bwMode="auto">
              <a:xfrm>
                <a:off x="3515" y="2024"/>
                <a:ext cx="993" cy="219"/>
              </a:xfrm>
              <a:prstGeom prst="rect">
                <a:avLst/>
              </a:prstGeom>
              <a:solidFill>
                <a:srgbClr val="99CC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/>
                  <a:t>10 класс</a:t>
                </a:r>
              </a:p>
            </p:txBody>
          </p:sp>
          <p:sp>
            <p:nvSpPr>
              <p:cNvPr id="3" name="Rectangle 15"/>
              <p:cNvSpPr>
                <a:spLocks noChangeArrowheads="1"/>
              </p:cNvSpPr>
              <p:nvPr/>
            </p:nvSpPr>
            <p:spPr bwMode="auto">
              <a:xfrm>
                <a:off x="3016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>
                    <a:solidFill>
                      <a:schemeClr val="bg1"/>
                    </a:solidFill>
                  </a:rPr>
                  <a:t>9Б</a:t>
                </a:r>
              </a:p>
            </p:txBody>
          </p:sp>
          <p:sp>
            <p:nvSpPr>
              <p:cNvPr id="4" name="Line 38"/>
              <p:cNvSpPr>
                <a:spLocks noChangeShapeType="1"/>
              </p:cNvSpPr>
              <p:nvPr/>
            </p:nvSpPr>
            <p:spPr bwMode="auto">
              <a:xfrm flipH="1">
                <a:off x="4513" y="2296"/>
                <a:ext cx="199" cy="34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" name="Line 39"/>
              <p:cNvSpPr>
                <a:spLocks noChangeShapeType="1"/>
              </p:cNvSpPr>
              <p:nvPr/>
            </p:nvSpPr>
            <p:spPr bwMode="auto">
              <a:xfrm>
                <a:off x="5375" y="2296"/>
                <a:ext cx="194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Rectangle 15"/>
              <p:cNvSpPr>
                <a:spLocks noChangeArrowheads="1"/>
              </p:cNvSpPr>
              <p:nvPr/>
            </p:nvSpPr>
            <p:spPr bwMode="auto">
              <a:xfrm>
                <a:off x="3651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>
                    <a:solidFill>
                      <a:schemeClr val="bg1"/>
                    </a:solidFill>
                  </a:rPr>
                  <a:t>10А</a:t>
                </a:r>
              </a:p>
            </p:txBody>
          </p:sp>
          <p:sp>
            <p:nvSpPr>
              <p:cNvPr id="7" name="Rectangle 15"/>
              <p:cNvSpPr>
                <a:spLocks noChangeArrowheads="1"/>
              </p:cNvSpPr>
              <p:nvPr/>
            </p:nvSpPr>
            <p:spPr bwMode="auto">
              <a:xfrm>
                <a:off x="4195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>
                    <a:solidFill>
                      <a:schemeClr val="bg1"/>
                    </a:solidFill>
                  </a:rPr>
                  <a:t>11А</a:t>
                </a:r>
              </a:p>
            </p:txBody>
          </p:sp>
          <p:sp>
            <p:nvSpPr>
              <p:cNvPr id="8" name="Rectangle 15"/>
              <p:cNvSpPr>
                <a:spLocks noChangeArrowheads="1"/>
              </p:cNvSpPr>
              <p:nvPr/>
            </p:nvSpPr>
            <p:spPr bwMode="auto">
              <a:xfrm>
                <a:off x="4694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>
                    <a:solidFill>
                      <a:schemeClr val="bg1"/>
                    </a:solidFill>
                  </a:rPr>
                  <a:t>11Б</a:t>
                </a:r>
              </a:p>
            </p:txBody>
          </p:sp>
          <p:sp>
            <p:nvSpPr>
              <p:cNvPr id="9" name="Rectangle 15"/>
              <p:cNvSpPr>
                <a:spLocks noChangeArrowheads="1"/>
              </p:cNvSpPr>
              <p:nvPr/>
            </p:nvSpPr>
            <p:spPr bwMode="auto">
              <a:xfrm>
                <a:off x="5193" y="2614"/>
                <a:ext cx="481" cy="243"/>
              </a:xfrm>
              <a:prstGeom prst="rect">
                <a:avLst/>
              </a:prstGeom>
              <a:solidFill>
                <a:srgbClr val="4B7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ru-RU" sz="2200">
                    <a:solidFill>
                      <a:schemeClr val="bg1"/>
                    </a:solidFill>
                  </a:rPr>
                  <a:t>9 Б</a:t>
                </a:r>
              </a:p>
            </p:txBody>
          </p:sp>
          <p:sp>
            <p:nvSpPr>
              <p:cNvPr id="106531" name="Line 35"/>
              <p:cNvSpPr>
                <a:spLocks noChangeShapeType="1"/>
              </p:cNvSpPr>
              <p:nvPr/>
            </p:nvSpPr>
            <p:spPr bwMode="auto">
              <a:xfrm flipH="1">
                <a:off x="1882" y="1570"/>
                <a:ext cx="1497" cy="0"/>
              </a:xfrm>
              <a:prstGeom prst="line">
                <a:avLst/>
              </a:prstGeom>
              <a:noFill/>
              <a:ln w="38100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round/>
                <a:headEnd type="diamond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32" name="Line 36"/>
              <p:cNvSpPr>
                <a:spLocks noChangeShapeType="1"/>
              </p:cNvSpPr>
              <p:nvPr/>
            </p:nvSpPr>
            <p:spPr bwMode="auto">
              <a:xfrm flipH="1" flipV="1">
                <a:off x="1791" y="2160"/>
                <a:ext cx="636" cy="0"/>
              </a:xfrm>
              <a:prstGeom prst="line">
                <a:avLst/>
              </a:prstGeom>
              <a:noFill/>
              <a:ln w="38100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round/>
                <a:headEnd type="diamond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33" name="Line 37"/>
              <p:cNvSpPr>
                <a:spLocks noChangeShapeType="1"/>
              </p:cNvSpPr>
              <p:nvPr/>
            </p:nvSpPr>
            <p:spPr bwMode="auto">
              <a:xfrm flipH="1">
                <a:off x="2109" y="2750"/>
                <a:ext cx="318" cy="0"/>
              </a:xfrm>
              <a:prstGeom prst="line">
                <a:avLst/>
              </a:prstGeom>
              <a:noFill/>
              <a:ln w="38100">
                <a:pattFill prst="pct80">
                  <a:fgClr>
                    <a:schemeClr val="accent2"/>
                  </a:fgClr>
                  <a:bgClr>
                    <a:srgbClr val="FFFFFF"/>
                  </a:bgClr>
                </a:pattFill>
                <a:round/>
                <a:headEnd type="diamond" w="med" len="med"/>
                <a:tailEnd type="triangle" w="med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06535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3716338"/>
            <a:ext cx="3962400" cy="3040062"/>
          </a:xfrm>
          <a:prstGeom prst="rect">
            <a:avLst/>
          </a:prstGeom>
          <a:gradFill rotWithShape="1">
            <a:gsLst>
              <a:gs pos="0">
                <a:srgbClr val="71E8F5">
                  <a:alpha val="46001"/>
                </a:srgbClr>
              </a:gs>
              <a:gs pos="100000">
                <a:srgbClr val="71E8F5">
                  <a:gamma/>
                  <a:tint val="66667"/>
                  <a:invGamma/>
                  <a:alpha val="1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106536" name="Rectangle 40"/>
          <p:cNvSpPr>
            <a:spLocks noChangeArrowheads="1"/>
          </p:cNvSpPr>
          <p:nvPr/>
        </p:nvSpPr>
        <p:spPr bwMode="auto">
          <a:xfrm>
            <a:off x="5076825" y="3284538"/>
            <a:ext cx="2687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accent2"/>
                </a:solidFill>
              </a:rPr>
              <a:t>Генеалогическое дерево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5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build="allAtOnce"/>
      <p:bldP spid="1065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7"/>
          <p:cNvGrpSpPr>
            <a:grpSpLocks/>
          </p:cNvGrpSpPr>
          <p:nvPr/>
        </p:nvGrpSpPr>
        <p:grpSpPr bwMode="auto">
          <a:xfrm>
            <a:off x="1714500" y="2714625"/>
            <a:ext cx="6072188" cy="3714750"/>
            <a:chOff x="4500" y="12959"/>
            <a:chExt cx="2520" cy="1620"/>
          </a:xfrm>
        </p:grpSpPr>
        <p:sp>
          <p:nvSpPr>
            <p:cNvPr id="7172" name="Rectangle 28"/>
            <p:cNvSpPr>
              <a:spLocks noChangeArrowheads="1"/>
            </p:cNvSpPr>
            <p:nvPr/>
          </p:nvSpPr>
          <p:spPr bwMode="auto">
            <a:xfrm>
              <a:off x="5040" y="12959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7173" name="Rectangle 29"/>
            <p:cNvSpPr>
              <a:spLocks noChangeArrowheads="1"/>
            </p:cNvSpPr>
            <p:nvPr/>
          </p:nvSpPr>
          <p:spPr bwMode="auto">
            <a:xfrm>
              <a:off x="450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7174" name="Rectangle 30"/>
            <p:cNvSpPr>
              <a:spLocks noChangeArrowheads="1"/>
            </p:cNvSpPr>
            <p:nvPr/>
          </p:nvSpPr>
          <p:spPr bwMode="auto">
            <a:xfrm>
              <a:off x="540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7175" name="Rectangle 31"/>
            <p:cNvSpPr>
              <a:spLocks noChangeArrowheads="1"/>
            </p:cNvSpPr>
            <p:nvPr/>
          </p:nvSpPr>
          <p:spPr bwMode="auto">
            <a:xfrm>
              <a:off x="6300" y="1349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7176" name="Line 32"/>
            <p:cNvSpPr>
              <a:spLocks noChangeShapeType="1"/>
            </p:cNvSpPr>
            <p:nvPr/>
          </p:nvSpPr>
          <p:spPr bwMode="auto">
            <a:xfrm>
              <a:off x="558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33"/>
            <p:cNvSpPr>
              <a:spLocks noChangeShapeType="1"/>
            </p:cNvSpPr>
            <p:nvPr/>
          </p:nvSpPr>
          <p:spPr bwMode="auto">
            <a:xfrm flipH="1">
              <a:off x="5040" y="13319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Line 34"/>
            <p:cNvSpPr>
              <a:spLocks noChangeShapeType="1"/>
            </p:cNvSpPr>
            <p:nvPr/>
          </p:nvSpPr>
          <p:spPr bwMode="auto">
            <a:xfrm>
              <a:off x="5940" y="13319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Rectangle 35"/>
            <p:cNvSpPr>
              <a:spLocks noChangeArrowheads="1"/>
            </p:cNvSpPr>
            <p:nvPr/>
          </p:nvSpPr>
          <p:spPr bwMode="auto">
            <a:xfrm>
              <a:off x="4500" y="1421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7180" name="Rectangle 36"/>
            <p:cNvSpPr>
              <a:spLocks noChangeArrowheads="1"/>
            </p:cNvSpPr>
            <p:nvPr/>
          </p:nvSpPr>
          <p:spPr bwMode="auto">
            <a:xfrm>
              <a:off x="5400" y="1421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7181" name="Rectangle 37"/>
            <p:cNvSpPr>
              <a:spLocks noChangeArrowheads="1"/>
            </p:cNvSpPr>
            <p:nvPr/>
          </p:nvSpPr>
          <p:spPr bwMode="auto">
            <a:xfrm>
              <a:off x="6300" y="14219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7182" name="Line 38"/>
            <p:cNvSpPr>
              <a:spLocks noChangeShapeType="1"/>
            </p:cNvSpPr>
            <p:nvPr/>
          </p:nvSpPr>
          <p:spPr bwMode="auto">
            <a:xfrm>
              <a:off x="4860" y="1385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39"/>
            <p:cNvSpPr>
              <a:spLocks noChangeShapeType="1"/>
            </p:cNvSpPr>
            <p:nvPr/>
          </p:nvSpPr>
          <p:spPr bwMode="auto">
            <a:xfrm>
              <a:off x="4860" y="13859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Line 40"/>
            <p:cNvSpPr>
              <a:spLocks noChangeShapeType="1"/>
            </p:cNvSpPr>
            <p:nvPr/>
          </p:nvSpPr>
          <p:spPr bwMode="auto">
            <a:xfrm>
              <a:off x="5940" y="13859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41"/>
            <p:cNvSpPr>
              <a:spLocks noChangeShapeType="1"/>
            </p:cNvSpPr>
            <p:nvPr/>
          </p:nvSpPr>
          <p:spPr bwMode="auto">
            <a:xfrm>
              <a:off x="6840" y="1385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42"/>
            <p:cNvSpPr>
              <a:spLocks noChangeShapeType="1"/>
            </p:cNvSpPr>
            <p:nvPr/>
          </p:nvSpPr>
          <p:spPr bwMode="auto">
            <a:xfrm flipH="1">
              <a:off x="5940" y="13859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43"/>
            <p:cNvSpPr>
              <a:spLocks noChangeShapeType="1"/>
            </p:cNvSpPr>
            <p:nvPr/>
          </p:nvSpPr>
          <p:spPr bwMode="auto">
            <a:xfrm flipH="1">
              <a:off x="4860" y="13859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1" name="Прямоугольник 50"/>
          <p:cNvSpPr>
            <a:spLocks noChangeArrowheads="1"/>
          </p:cNvSpPr>
          <p:nvPr/>
        </p:nvSpPr>
        <p:spPr bwMode="auto">
          <a:xfrm>
            <a:off x="785813" y="1285875"/>
            <a:ext cx="4657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СЕТЕВАЯ  МОДЕЛЬ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91" name="Rectangle 23"/>
          <p:cNvSpPr>
            <a:spLocks noChangeArrowheads="1"/>
          </p:cNvSpPr>
          <p:nvPr/>
        </p:nvSpPr>
        <p:spPr bwMode="auto">
          <a:xfrm>
            <a:off x="250825" y="260350"/>
            <a:ext cx="85693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accent2"/>
                </a:solidFill>
                <a:hlinkClick r:id="rId2" action="ppaction://hlinksldjump"/>
              </a:rPr>
              <a:t>Сетевая модель </a:t>
            </a:r>
            <a:r>
              <a:rPr lang="ru-RU" sz="2800" dirty="0"/>
              <a:t>– это набор узлов, в которых каждый может быть связан с каждым (схема дорог)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411413" y="1341438"/>
            <a:ext cx="3609975" cy="1749425"/>
            <a:chOff x="1297" y="1222"/>
            <a:chExt cx="2977" cy="1443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297" y="1725"/>
              <a:ext cx="2977" cy="437"/>
              <a:chOff x="1131" y="1707"/>
              <a:chExt cx="2977" cy="437"/>
            </a:xfrm>
          </p:grpSpPr>
          <p:sp>
            <p:nvSpPr>
              <p:cNvPr id="14367" name="Oval 7"/>
              <p:cNvSpPr>
                <a:spLocks noChangeArrowheads="1"/>
              </p:cNvSpPr>
              <p:nvPr/>
            </p:nvSpPr>
            <p:spPr bwMode="auto">
              <a:xfrm>
                <a:off x="3671" y="1707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/>
                  <a:t>Б</a:t>
                </a:r>
              </a:p>
            </p:txBody>
          </p:sp>
          <p:sp>
            <p:nvSpPr>
              <p:cNvPr id="14368" name="Oval 8"/>
              <p:cNvSpPr>
                <a:spLocks noChangeArrowheads="1"/>
              </p:cNvSpPr>
              <p:nvPr/>
            </p:nvSpPr>
            <p:spPr bwMode="auto">
              <a:xfrm>
                <a:off x="1131" y="1707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/>
                  <a:t>Г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6" y="1222"/>
              <a:ext cx="438" cy="1443"/>
              <a:chOff x="2380" y="1263"/>
              <a:chExt cx="438" cy="1443"/>
            </a:xfrm>
          </p:grpSpPr>
          <p:sp>
            <p:nvSpPr>
              <p:cNvPr id="14365" name="Oval 6"/>
              <p:cNvSpPr>
                <a:spLocks noChangeArrowheads="1"/>
              </p:cNvSpPr>
              <p:nvPr/>
            </p:nvSpPr>
            <p:spPr bwMode="auto">
              <a:xfrm>
                <a:off x="2380" y="1263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/>
                  <a:t>А</a:t>
                </a:r>
              </a:p>
            </p:txBody>
          </p:sp>
          <p:sp>
            <p:nvSpPr>
              <p:cNvPr id="14366" name="Oval 9"/>
              <p:cNvSpPr>
                <a:spLocks noChangeArrowheads="1"/>
              </p:cNvSpPr>
              <p:nvPr/>
            </p:nvSpPr>
            <p:spPr bwMode="auto">
              <a:xfrm>
                <a:off x="2381" y="2269"/>
                <a:ext cx="437" cy="437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/>
                  <a:t>В</a:t>
                </a:r>
              </a:p>
            </p:txBody>
          </p:sp>
        </p:grpSp>
        <p:sp>
          <p:nvSpPr>
            <p:cNvPr id="84000" name="Line 12"/>
            <p:cNvSpPr>
              <a:spLocks noChangeShapeType="1"/>
            </p:cNvSpPr>
            <p:nvPr/>
          </p:nvSpPr>
          <p:spPr bwMode="auto">
            <a:xfrm flipV="1">
              <a:off x="1707" y="1520"/>
              <a:ext cx="861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01" name="Line 13"/>
            <p:cNvSpPr>
              <a:spLocks noChangeShapeType="1"/>
            </p:cNvSpPr>
            <p:nvPr/>
          </p:nvSpPr>
          <p:spPr bwMode="auto">
            <a:xfrm>
              <a:off x="1711" y="2031"/>
              <a:ext cx="869" cy="3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02" name="Line 14"/>
            <p:cNvSpPr>
              <a:spLocks noChangeShapeType="1"/>
            </p:cNvSpPr>
            <p:nvPr/>
          </p:nvSpPr>
          <p:spPr bwMode="auto">
            <a:xfrm>
              <a:off x="1739" y="1951"/>
              <a:ext cx="2093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03" name="Line 17"/>
            <p:cNvSpPr>
              <a:spLocks noChangeShapeType="1"/>
            </p:cNvSpPr>
            <p:nvPr/>
          </p:nvSpPr>
          <p:spPr bwMode="auto">
            <a:xfrm flipH="1" flipV="1">
              <a:off x="2784" y="1660"/>
              <a:ext cx="3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04" name="Line 18"/>
            <p:cNvSpPr>
              <a:spLocks noChangeShapeType="1"/>
            </p:cNvSpPr>
            <p:nvPr/>
          </p:nvSpPr>
          <p:spPr bwMode="auto">
            <a:xfrm flipV="1">
              <a:off x="2999" y="2088"/>
              <a:ext cx="897" cy="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05" name="Line 19"/>
            <p:cNvSpPr>
              <a:spLocks noChangeShapeType="1"/>
            </p:cNvSpPr>
            <p:nvPr/>
          </p:nvSpPr>
          <p:spPr bwMode="auto">
            <a:xfrm flipH="1" flipV="1">
              <a:off x="2984" y="1532"/>
              <a:ext cx="863" cy="3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009" name="Text Box 41"/>
          <p:cNvSpPr txBox="1">
            <a:spLocks noChangeArrowheads="1"/>
          </p:cNvSpPr>
          <p:nvPr/>
        </p:nvSpPr>
        <p:spPr bwMode="auto">
          <a:xfrm>
            <a:off x="8675688" y="188913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15</a:t>
            </a:r>
          </a:p>
        </p:txBody>
      </p:sp>
      <p:sp>
        <p:nvSpPr>
          <p:cNvPr id="84013" name="Text Box 45"/>
          <p:cNvSpPr txBox="1">
            <a:spLocks noChangeArrowheads="1"/>
          </p:cNvSpPr>
          <p:nvPr/>
        </p:nvSpPr>
        <p:spPr bwMode="auto">
          <a:xfrm>
            <a:off x="611188" y="3500438"/>
            <a:ext cx="799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Пример: посещение учащимися одной группы спортивных секций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116013" y="4292600"/>
            <a:ext cx="7272337" cy="1800225"/>
            <a:chOff x="1728" y="10224"/>
            <a:chExt cx="6480" cy="1728"/>
          </a:xfrm>
        </p:grpSpPr>
        <p:grpSp>
          <p:nvGrpSpPr>
            <p:cNvPr id="6" name="Group 47"/>
            <p:cNvGrpSpPr>
              <a:grpSpLocks/>
            </p:cNvGrpSpPr>
            <p:nvPr/>
          </p:nvGrpSpPr>
          <p:grpSpPr bwMode="auto">
            <a:xfrm>
              <a:off x="2016" y="10656"/>
              <a:ext cx="5616" cy="864"/>
              <a:chOff x="2016" y="10656"/>
              <a:chExt cx="5616" cy="864"/>
            </a:xfrm>
          </p:grpSpPr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2016" y="10656"/>
                <a:ext cx="1440" cy="864"/>
                <a:chOff x="2016" y="10656"/>
                <a:chExt cx="1440" cy="864"/>
              </a:xfrm>
            </p:grpSpPr>
            <p:sp>
              <p:nvSpPr>
                <p:cNvPr id="84017" name="Line 49"/>
                <p:cNvSpPr>
                  <a:spLocks noChangeShapeType="1"/>
                </p:cNvSpPr>
                <p:nvPr/>
              </p:nvSpPr>
              <p:spPr bwMode="auto">
                <a:xfrm>
                  <a:off x="3456" y="1065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18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016" y="10944"/>
                  <a:ext cx="144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19" name="Line 51"/>
                <p:cNvSpPr>
                  <a:spLocks noChangeShapeType="1"/>
                </p:cNvSpPr>
                <p:nvPr/>
              </p:nvSpPr>
              <p:spPr bwMode="auto">
                <a:xfrm>
                  <a:off x="2016" y="10944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52"/>
              <p:cNvGrpSpPr>
                <a:grpSpLocks/>
              </p:cNvGrpSpPr>
              <p:nvPr/>
            </p:nvGrpSpPr>
            <p:grpSpPr bwMode="auto">
              <a:xfrm>
                <a:off x="5904" y="10656"/>
                <a:ext cx="1152" cy="864"/>
                <a:chOff x="5904" y="10656"/>
                <a:chExt cx="1152" cy="864"/>
              </a:xfrm>
            </p:grpSpPr>
            <p:sp>
              <p:nvSpPr>
                <p:cNvPr id="84021" name="Line 53"/>
                <p:cNvSpPr>
                  <a:spLocks noChangeShapeType="1"/>
                </p:cNvSpPr>
                <p:nvPr/>
              </p:nvSpPr>
              <p:spPr bwMode="auto">
                <a:xfrm>
                  <a:off x="5904" y="1065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22" name="Line 54"/>
                <p:cNvSpPr>
                  <a:spLocks noChangeShapeType="1"/>
                </p:cNvSpPr>
                <p:nvPr/>
              </p:nvSpPr>
              <p:spPr bwMode="auto">
                <a:xfrm>
                  <a:off x="5904" y="10944"/>
                  <a:ext cx="115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23" name="Line 55"/>
                <p:cNvSpPr>
                  <a:spLocks noChangeShapeType="1"/>
                </p:cNvSpPr>
                <p:nvPr/>
              </p:nvSpPr>
              <p:spPr bwMode="auto">
                <a:xfrm>
                  <a:off x="7056" y="10944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56"/>
              <p:cNvGrpSpPr>
                <a:grpSpLocks/>
              </p:cNvGrpSpPr>
              <p:nvPr/>
            </p:nvGrpSpPr>
            <p:grpSpPr bwMode="auto">
              <a:xfrm>
                <a:off x="4176" y="10656"/>
                <a:ext cx="3168" cy="864"/>
                <a:chOff x="4176" y="10656"/>
                <a:chExt cx="3168" cy="864"/>
              </a:xfrm>
            </p:grpSpPr>
            <p:sp>
              <p:nvSpPr>
                <p:cNvPr id="84025" name="Line 57"/>
                <p:cNvSpPr>
                  <a:spLocks noChangeShapeType="1"/>
                </p:cNvSpPr>
                <p:nvPr/>
              </p:nvSpPr>
              <p:spPr bwMode="auto">
                <a:xfrm>
                  <a:off x="4176" y="10656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26" name="Line 58"/>
                <p:cNvSpPr>
                  <a:spLocks noChangeShapeType="1"/>
                </p:cNvSpPr>
                <p:nvPr/>
              </p:nvSpPr>
              <p:spPr bwMode="auto">
                <a:xfrm>
                  <a:off x="4176" y="11376"/>
                  <a:ext cx="3168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27" name="Line 59"/>
                <p:cNvSpPr>
                  <a:spLocks noChangeShapeType="1"/>
                </p:cNvSpPr>
                <p:nvPr/>
              </p:nvSpPr>
              <p:spPr bwMode="auto">
                <a:xfrm>
                  <a:off x="7344" y="1137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4028" name="Line 60"/>
              <p:cNvSpPr>
                <a:spLocks noChangeShapeType="1"/>
              </p:cNvSpPr>
              <p:nvPr/>
            </p:nvSpPr>
            <p:spPr bwMode="auto">
              <a:xfrm>
                <a:off x="2304" y="10656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2448" y="10656"/>
                <a:ext cx="3024" cy="864"/>
                <a:chOff x="2448" y="10656"/>
                <a:chExt cx="3024" cy="864"/>
              </a:xfrm>
            </p:grpSpPr>
            <p:sp>
              <p:nvSpPr>
                <p:cNvPr id="84030" name="Line 62"/>
                <p:cNvSpPr>
                  <a:spLocks noChangeShapeType="1"/>
                </p:cNvSpPr>
                <p:nvPr/>
              </p:nvSpPr>
              <p:spPr bwMode="auto">
                <a:xfrm>
                  <a:off x="2448" y="10656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31" name="Line 63"/>
                <p:cNvSpPr>
                  <a:spLocks noChangeShapeType="1"/>
                </p:cNvSpPr>
                <p:nvPr/>
              </p:nvSpPr>
              <p:spPr bwMode="auto">
                <a:xfrm>
                  <a:off x="2448" y="11088"/>
                  <a:ext cx="302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32" name="Line 64"/>
                <p:cNvSpPr>
                  <a:spLocks noChangeShapeType="1"/>
                </p:cNvSpPr>
                <p:nvPr/>
              </p:nvSpPr>
              <p:spPr bwMode="auto">
                <a:xfrm>
                  <a:off x="5472" y="11088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4033" name="Line 65"/>
              <p:cNvSpPr>
                <a:spLocks noChangeShapeType="1"/>
              </p:cNvSpPr>
              <p:nvPr/>
            </p:nvSpPr>
            <p:spPr bwMode="auto">
              <a:xfrm>
                <a:off x="7632" y="10656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66"/>
              <p:cNvGrpSpPr>
                <a:grpSpLocks/>
              </p:cNvGrpSpPr>
              <p:nvPr/>
            </p:nvGrpSpPr>
            <p:grpSpPr bwMode="auto">
              <a:xfrm>
                <a:off x="2592" y="10656"/>
                <a:ext cx="2448" cy="864"/>
                <a:chOff x="2592" y="10656"/>
                <a:chExt cx="2448" cy="864"/>
              </a:xfrm>
            </p:grpSpPr>
            <p:sp>
              <p:nvSpPr>
                <p:cNvPr id="84035" name="Line 67"/>
                <p:cNvSpPr>
                  <a:spLocks noChangeShapeType="1"/>
                </p:cNvSpPr>
                <p:nvPr/>
              </p:nvSpPr>
              <p:spPr bwMode="auto">
                <a:xfrm>
                  <a:off x="5040" y="10656"/>
                  <a:ext cx="0" cy="5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36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592" y="11232"/>
                  <a:ext cx="2448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37" name="Line 69"/>
                <p:cNvSpPr>
                  <a:spLocks noChangeShapeType="1"/>
                </p:cNvSpPr>
                <p:nvPr/>
              </p:nvSpPr>
              <p:spPr bwMode="auto">
                <a:xfrm>
                  <a:off x="2592" y="11232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4038" name="Line 70"/>
              <p:cNvSpPr>
                <a:spLocks noChangeShapeType="1"/>
              </p:cNvSpPr>
              <p:nvPr/>
            </p:nvSpPr>
            <p:spPr bwMode="auto">
              <a:xfrm>
                <a:off x="3888" y="10656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" name="Group 71"/>
              <p:cNvGrpSpPr>
                <a:grpSpLocks/>
              </p:cNvGrpSpPr>
              <p:nvPr/>
            </p:nvGrpSpPr>
            <p:grpSpPr bwMode="auto">
              <a:xfrm>
                <a:off x="6048" y="10656"/>
                <a:ext cx="720" cy="864"/>
                <a:chOff x="6048" y="10656"/>
                <a:chExt cx="720" cy="864"/>
              </a:xfrm>
            </p:grpSpPr>
            <p:sp>
              <p:nvSpPr>
                <p:cNvPr id="84040" name="Line 72"/>
                <p:cNvSpPr>
                  <a:spLocks noChangeShapeType="1"/>
                </p:cNvSpPr>
                <p:nvPr/>
              </p:nvSpPr>
              <p:spPr bwMode="auto">
                <a:xfrm>
                  <a:off x="6768" y="10656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41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6048" y="11088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042" name="Line 74"/>
                <p:cNvSpPr>
                  <a:spLocks noChangeShapeType="1"/>
                </p:cNvSpPr>
                <p:nvPr/>
              </p:nvSpPr>
              <p:spPr bwMode="auto">
                <a:xfrm>
                  <a:off x="6048" y="11088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4043" name="Rectangle 75"/>
            <p:cNvSpPr>
              <a:spLocks noChangeArrowheads="1"/>
            </p:cNvSpPr>
            <p:nvPr/>
          </p:nvSpPr>
          <p:spPr bwMode="auto">
            <a:xfrm>
              <a:off x="1728" y="10224"/>
              <a:ext cx="100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 b="1"/>
                <a:t>Иванов</a:t>
              </a:r>
            </a:p>
          </p:txBody>
        </p:sp>
        <p:sp>
          <p:nvSpPr>
            <p:cNvPr id="84044" name="Rectangle 76"/>
            <p:cNvSpPr>
              <a:spLocks noChangeArrowheads="1"/>
            </p:cNvSpPr>
            <p:nvPr/>
          </p:nvSpPr>
          <p:spPr bwMode="auto">
            <a:xfrm>
              <a:off x="3312" y="10224"/>
              <a:ext cx="100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 b="1"/>
                <a:t>Петров</a:t>
              </a:r>
            </a:p>
          </p:txBody>
        </p:sp>
        <p:sp>
          <p:nvSpPr>
            <p:cNvPr id="84045" name="Rectangle 77"/>
            <p:cNvSpPr>
              <a:spLocks noChangeArrowheads="1"/>
            </p:cNvSpPr>
            <p:nvPr/>
          </p:nvSpPr>
          <p:spPr bwMode="auto">
            <a:xfrm>
              <a:off x="4896" y="10224"/>
              <a:ext cx="1152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 b="1"/>
                <a:t>Сидоров</a:t>
              </a:r>
            </a:p>
          </p:txBody>
        </p:sp>
        <p:sp>
          <p:nvSpPr>
            <p:cNvPr id="84046" name="Rectangle 78"/>
            <p:cNvSpPr>
              <a:spLocks noChangeArrowheads="1"/>
            </p:cNvSpPr>
            <p:nvPr/>
          </p:nvSpPr>
          <p:spPr bwMode="auto">
            <a:xfrm>
              <a:off x="6624" y="10224"/>
              <a:ext cx="1152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800" b="1"/>
                <a:t>Кузнецов</a:t>
              </a:r>
            </a:p>
          </p:txBody>
        </p:sp>
        <p:sp>
          <p:nvSpPr>
            <p:cNvPr id="84047" name="Rectangle 79"/>
            <p:cNvSpPr>
              <a:spLocks noChangeArrowheads="1"/>
            </p:cNvSpPr>
            <p:nvPr/>
          </p:nvSpPr>
          <p:spPr bwMode="auto">
            <a:xfrm>
              <a:off x="1728" y="11520"/>
              <a:ext cx="1008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хоккей</a:t>
              </a:r>
            </a:p>
          </p:txBody>
        </p:sp>
        <p:sp>
          <p:nvSpPr>
            <p:cNvPr id="84048" name="Rectangle 80"/>
            <p:cNvSpPr>
              <a:spLocks noChangeArrowheads="1"/>
            </p:cNvSpPr>
            <p:nvPr/>
          </p:nvSpPr>
          <p:spPr bwMode="auto">
            <a:xfrm>
              <a:off x="3312" y="11520"/>
              <a:ext cx="1296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плавание</a:t>
              </a:r>
            </a:p>
          </p:txBody>
        </p:sp>
        <p:sp>
          <p:nvSpPr>
            <p:cNvPr id="84049" name="Rectangle 81"/>
            <p:cNvSpPr>
              <a:spLocks noChangeArrowheads="1"/>
            </p:cNvSpPr>
            <p:nvPr/>
          </p:nvSpPr>
          <p:spPr bwMode="auto">
            <a:xfrm>
              <a:off x="5040" y="11520"/>
              <a:ext cx="1152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лыжи</a:t>
              </a:r>
            </a:p>
          </p:txBody>
        </p:sp>
        <p:sp>
          <p:nvSpPr>
            <p:cNvPr id="84050" name="Rectangle 82"/>
            <p:cNvSpPr>
              <a:spLocks noChangeArrowheads="1"/>
            </p:cNvSpPr>
            <p:nvPr/>
          </p:nvSpPr>
          <p:spPr bwMode="auto">
            <a:xfrm>
              <a:off x="6768" y="11520"/>
              <a:ext cx="1440" cy="43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/>
                <a:t>футбол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1" grpId="0"/>
      <p:bldP spid="840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87" name="Rectangle 43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522288"/>
          </a:xfrm>
          <a:noFill/>
          <a:ln/>
        </p:spPr>
        <p:txBody>
          <a:bodyPr/>
          <a:lstStyle/>
          <a:p>
            <a:pPr algn="l"/>
            <a:r>
              <a:rPr lang="ru-RU" b="1">
                <a:hlinkClick r:id="rId2" action="ppaction://hlinksldjump"/>
              </a:rPr>
              <a:t>Сеть Интернет</a:t>
            </a:r>
            <a:endParaRPr lang="ru-RU" b="1"/>
          </a:p>
        </p:txBody>
      </p:sp>
      <p:pic>
        <p:nvPicPr>
          <p:cNvPr id="108588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142984"/>
            <a:ext cx="7215237" cy="509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22" y="271462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  <a:endParaRPr lang="ru-RU" sz="3600" b="1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БАЗЫ ДАННЫХ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65400"/>
            <a:ext cx="7693025" cy="3521075"/>
          </a:xfrm>
        </p:spPr>
        <p:txBody>
          <a:bodyPr/>
          <a:lstStyle/>
          <a:p>
            <a:pPr eaLnBrk="1" hangingPunct="1"/>
            <a:r>
              <a:rPr lang="ru-RU" sz="2000" smtClean="0"/>
              <a:t>Используются для хранения и обработки больших объемов информации.</a:t>
            </a:r>
          </a:p>
          <a:p>
            <a:pPr eaLnBrk="1" hangingPunct="1"/>
            <a:r>
              <a:rPr lang="ru-RU" sz="2000" smtClean="0"/>
              <a:t>Например: телефонный справочник (информация об адресах, телефонах организаций), записная книжка (информация о людях – фамилия, телефон, адрес электронной почты), библиотечный каталог (информация о книгах – название, автор, год издания).</a:t>
            </a:r>
          </a:p>
          <a:p>
            <a:pPr eaLnBrk="1" hangingPunct="1"/>
            <a:r>
              <a:rPr lang="ru-RU" sz="2000" smtClean="0"/>
              <a:t>Каждая база данных хранит информацию о большом количестве объектов </a:t>
            </a:r>
            <a:r>
              <a:rPr lang="ru-RU" sz="2000" b="1" smtClean="0"/>
              <a:t>одинакового типа</a:t>
            </a:r>
            <a:r>
              <a:rPr lang="ru-RU" sz="2000" smtClean="0"/>
              <a:t>; объекты одного типа обладают одинаковым </a:t>
            </a:r>
            <a:r>
              <a:rPr lang="ru-RU" sz="2000" b="1" smtClean="0"/>
              <a:t>набором свойств</a:t>
            </a:r>
            <a:r>
              <a:rPr lang="ru-RU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База данных позволяет упорядоченно хранить данные о большом количестве однотипных объектов, обладающих одинаковым набором свойств.</a:t>
            </a:r>
          </a:p>
          <a:p>
            <a:pPr eaLnBrk="1" hangingPunct="1"/>
            <a:r>
              <a:rPr lang="ru-RU" smtClean="0"/>
              <a:t>Типы баз данных – иерархические, сетевые, табличные.</a:t>
            </a:r>
          </a:p>
        </p:txBody>
      </p:sp>
      <p:sp>
        <p:nvSpPr>
          <p:cNvPr id="9219" name="AutoShap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БАЗЫ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357188" y="2857500"/>
            <a:ext cx="8429625" cy="2786063"/>
            <a:chOff x="900" y="12959"/>
            <a:chExt cx="10260" cy="1620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900" y="12959"/>
              <a:ext cx="3060" cy="1620"/>
              <a:chOff x="900" y="12959"/>
              <a:chExt cx="3060" cy="1620"/>
            </a:xfrm>
          </p:grpSpPr>
          <p:sp>
            <p:nvSpPr>
              <p:cNvPr id="5150" name="Rectangle 5"/>
              <p:cNvSpPr>
                <a:spLocks noChangeArrowheads="1"/>
              </p:cNvSpPr>
              <p:nvPr/>
            </p:nvSpPr>
            <p:spPr bwMode="auto">
              <a:xfrm>
                <a:off x="1620" y="12959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1" name="Rectangle 6"/>
              <p:cNvSpPr>
                <a:spLocks noChangeArrowheads="1"/>
              </p:cNvSpPr>
              <p:nvPr/>
            </p:nvSpPr>
            <p:spPr bwMode="auto">
              <a:xfrm>
                <a:off x="108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2" name="Rectangle 7"/>
              <p:cNvSpPr>
                <a:spLocks noChangeArrowheads="1"/>
              </p:cNvSpPr>
              <p:nvPr/>
            </p:nvSpPr>
            <p:spPr bwMode="auto">
              <a:xfrm>
                <a:off x="198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3" name="Rectangle 8"/>
              <p:cNvSpPr>
                <a:spLocks noChangeArrowheads="1"/>
              </p:cNvSpPr>
              <p:nvPr/>
            </p:nvSpPr>
            <p:spPr bwMode="auto">
              <a:xfrm>
                <a:off x="288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4" name="Rectangle 9"/>
              <p:cNvSpPr>
                <a:spLocks noChangeArrowheads="1"/>
              </p:cNvSpPr>
              <p:nvPr/>
            </p:nvSpPr>
            <p:spPr bwMode="auto">
              <a:xfrm>
                <a:off x="90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5" name="Rectangle 10"/>
              <p:cNvSpPr>
                <a:spLocks noChangeArrowheads="1"/>
              </p:cNvSpPr>
              <p:nvPr/>
            </p:nvSpPr>
            <p:spPr bwMode="auto">
              <a:xfrm>
                <a:off x="144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6" name="Rectangle 11"/>
              <p:cNvSpPr>
                <a:spLocks noChangeArrowheads="1"/>
              </p:cNvSpPr>
              <p:nvPr/>
            </p:nvSpPr>
            <p:spPr bwMode="auto">
              <a:xfrm>
                <a:off x="252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7" name="Rectangle 12"/>
              <p:cNvSpPr>
                <a:spLocks noChangeArrowheads="1"/>
              </p:cNvSpPr>
              <p:nvPr/>
            </p:nvSpPr>
            <p:spPr bwMode="auto">
              <a:xfrm>
                <a:off x="198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8" name="Rectangle 13"/>
              <p:cNvSpPr>
                <a:spLocks noChangeArrowheads="1"/>
              </p:cNvSpPr>
              <p:nvPr/>
            </p:nvSpPr>
            <p:spPr bwMode="auto">
              <a:xfrm>
                <a:off x="360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59" name="Rectangle 14"/>
              <p:cNvSpPr>
                <a:spLocks noChangeArrowheads="1"/>
              </p:cNvSpPr>
              <p:nvPr/>
            </p:nvSpPr>
            <p:spPr bwMode="auto">
              <a:xfrm>
                <a:off x="3060" y="14039"/>
                <a:ext cx="36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60" name="Line 15"/>
              <p:cNvSpPr>
                <a:spLocks noChangeShapeType="1"/>
              </p:cNvSpPr>
              <p:nvPr/>
            </p:nvSpPr>
            <p:spPr bwMode="auto">
              <a:xfrm>
                <a:off x="216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Line 16"/>
              <p:cNvSpPr>
                <a:spLocks noChangeShapeType="1"/>
              </p:cNvSpPr>
              <p:nvPr/>
            </p:nvSpPr>
            <p:spPr bwMode="auto">
              <a:xfrm flipH="1">
                <a:off x="162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Line 17"/>
              <p:cNvSpPr>
                <a:spLocks noChangeShapeType="1"/>
              </p:cNvSpPr>
              <p:nvPr/>
            </p:nvSpPr>
            <p:spPr bwMode="auto">
              <a:xfrm>
                <a:off x="2520" y="13319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Line 18"/>
              <p:cNvSpPr>
                <a:spLocks noChangeShapeType="1"/>
              </p:cNvSpPr>
              <p:nvPr/>
            </p:nvSpPr>
            <p:spPr bwMode="auto">
              <a:xfrm flipH="1">
                <a:off x="108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Line 19"/>
              <p:cNvSpPr>
                <a:spLocks noChangeShapeType="1"/>
              </p:cNvSpPr>
              <p:nvPr/>
            </p:nvSpPr>
            <p:spPr bwMode="auto">
              <a:xfrm>
                <a:off x="144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Line 20"/>
              <p:cNvSpPr>
                <a:spLocks noChangeShapeType="1"/>
              </p:cNvSpPr>
              <p:nvPr/>
            </p:nvSpPr>
            <p:spPr bwMode="auto">
              <a:xfrm flipH="1">
                <a:off x="216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Line 21"/>
              <p:cNvSpPr>
                <a:spLocks noChangeShapeType="1"/>
              </p:cNvSpPr>
              <p:nvPr/>
            </p:nvSpPr>
            <p:spPr bwMode="auto">
              <a:xfrm>
                <a:off x="252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Line 22"/>
              <p:cNvSpPr>
                <a:spLocks noChangeShapeType="1"/>
              </p:cNvSpPr>
              <p:nvPr/>
            </p:nvSpPr>
            <p:spPr bwMode="auto">
              <a:xfrm>
                <a:off x="3240" y="13859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Line 23"/>
              <p:cNvSpPr>
                <a:spLocks noChangeShapeType="1"/>
              </p:cNvSpPr>
              <p:nvPr/>
            </p:nvSpPr>
            <p:spPr bwMode="auto">
              <a:xfrm>
                <a:off x="3420" y="1385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Line 24"/>
              <p:cNvSpPr>
                <a:spLocks noChangeShapeType="1"/>
              </p:cNvSpPr>
              <p:nvPr/>
            </p:nvSpPr>
            <p:spPr bwMode="auto">
              <a:xfrm>
                <a:off x="1080" y="14399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Line 25"/>
              <p:cNvSpPr>
                <a:spLocks noChangeShapeType="1"/>
              </p:cNvSpPr>
              <p:nvPr/>
            </p:nvSpPr>
            <p:spPr bwMode="auto">
              <a:xfrm>
                <a:off x="1080" y="1439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Line 26"/>
              <p:cNvSpPr>
                <a:spLocks noChangeShapeType="1"/>
              </p:cNvSpPr>
              <p:nvPr/>
            </p:nvSpPr>
            <p:spPr bwMode="auto">
              <a:xfrm>
                <a:off x="1080" y="14399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5" name="Group 27"/>
            <p:cNvGrpSpPr>
              <a:grpSpLocks/>
            </p:cNvGrpSpPr>
            <p:nvPr/>
          </p:nvGrpSpPr>
          <p:grpSpPr bwMode="auto">
            <a:xfrm>
              <a:off x="4500" y="12959"/>
              <a:ext cx="2520" cy="1620"/>
              <a:chOff x="4500" y="12959"/>
              <a:chExt cx="2520" cy="1620"/>
            </a:xfrm>
          </p:grpSpPr>
          <p:sp>
            <p:nvSpPr>
              <p:cNvPr id="5134" name="Rectangle 28"/>
              <p:cNvSpPr>
                <a:spLocks noChangeArrowheads="1"/>
              </p:cNvSpPr>
              <p:nvPr/>
            </p:nvSpPr>
            <p:spPr bwMode="auto">
              <a:xfrm>
                <a:off x="5040" y="12959"/>
                <a:ext cx="108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35" name="Rectangle 29"/>
              <p:cNvSpPr>
                <a:spLocks noChangeArrowheads="1"/>
              </p:cNvSpPr>
              <p:nvPr/>
            </p:nvSpPr>
            <p:spPr bwMode="auto">
              <a:xfrm>
                <a:off x="450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36" name="Rectangle 30"/>
              <p:cNvSpPr>
                <a:spLocks noChangeArrowheads="1"/>
              </p:cNvSpPr>
              <p:nvPr/>
            </p:nvSpPr>
            <p:spPr bwMode="auto">
              <a:xfrm>
                <a:off x="540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37" name="Rectangle 31"/>
              <p:cNvSpPr>
                <a:spLocks noChangeArrowheads="1"/>
              </p:cNvSpPr>
              <p:nvPr/>
            </p:nvSpPr>
            <p:spPr bwMode="auto">
              <a:xfrm>
                <a:off x="6300" y="1349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38" name="Line 32"/>
              <p:cNvSpPr>
                <a:spLocks noChangeShapeType="1"/>
              </p:cNvSpPr>
              <p:nvPr/>
            </p:nvSpPr>
            <p:spPr bwMode="auto">
              <a:xfrm>
                <a:off x="558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" name="Line 33"/>
              <p:cNvSpPr>
                <a:spLocks noChangeShapeType="1"/>
              </p:cNvSpPr>
              <p:nvPr/>
            </p:nvSpPr>
            <p:spPr bwMode="auto">
              <a:xfrm flipH="1">
                <a:off x="5040" y="13319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0" name="Line 34"/>
              <p:cNvSpPr>
                <a:spLocks noChangeShapeType="1"/>
              </p:cNvSpPr>
              <p:nvPr/>
            </p:nvSpPr>
            <p:spPr bwMode="auto">
              <a:xfrm>
                <a:off x="5940" y="13319"/>
                <a:ext cx="54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1" name="Rectangle 35"/>
              <p:cNvSpPr>
                <a:spLocks noChangeArrowheads="1"/>
              </p:cNvSpPr>
              <p:nvPr/>
            </p:nvSpPr>
            <p:spPr bwMode="auto">
              <a:xfrm>
                <a:off x="4500" y="1421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42" name="Rectangle 36"/>
              <p:cNvSpPr>
                <a:spLocks noChangeArrowheads="1"/>
              </p:cNvSpPr>
              <p:nvPr/>
            </p:nvSpPr>
            <p:spPr bwMode="auto">
              <a:xfrm>
                <a:off x="5400" y="1421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43" name="Rectangle 37"/>
              <p:cNvSpPr>
                <a:spLocks noChangeArrowheads="1"/>
              </p:cNvSpPr>
              <p:nvPr/>
            </p:nvSpPr>
            <p:spPr bwMode="auto">
              <a:xfrm>
                <a:off x="6300" y="14219"/>
                <a:ext cx="720" cy="3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44" name="Line 38"/>
              <p:cNvSpPr>
                <a:spLocks noChangeShapeType="1"/>
              </p:cNvSpPr>
              <p:nvPr/>
            </p:nvSpPr>
            <p:spPr bwMode="auto">
              <a:xfrm>
                <a:off x="4860" y="13859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Line 39"/>
              <p:cNvSpPr>
                <a:spLocks noChangeShapeType="1"/>
              </p:cNvSpPr>
              <p:nvPr/>
            </p:nvSpPr>
            <p:spPr bwMode="auto">
              <a:xfrm>
                <a:off x="4860" y="13859"/>
                <a:ext cx="90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Line 40"/>
              <p:cNvSpPr>
                <a:spLocks noChangeShapeType="1"/>
              </p:cNvSpPr>
              <p:nvPr/>
            </p:nvSpPr>
            <p:spPr bwMode="auto">
              <a:xfrm>
                <a:off x="5940" y="13859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Line 41"/>
              <p:cNvSpPr>
                <a:spLocks noChangeShapeType="1"/>
              </p:cNvSpPr>
              <p:nvPr/>
            </p:nvSpPr>
            <p:spPr bwMode="auto">
              <a:xfrm>
                <a:off x="6840" y="13859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8" name="Line 42"/>
              <p:cNvSpPr>
                <a:spLocks noChangeShapeType="1"/>
              </p:cNvSpPr>
              <p:nvPr/>
            </p:nvSpPr>
            <p:spPr bwMode="auto">
              <a:xfrm flipH="1">
                <a:off x="5940" y="13859"/>
                <a:ext cx="72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9" name="Line 43"/>
              <p:cNvSpPr>
                <a:spLocks noChangeShapeType="1"/>
              </p:cNvSpPr>
              <p:nvPr/>
            </p:nvSpPr>
            <p:spPr bwMode="auto">
              <a:xfrm flipH="1">
                <a:off x="4860" y="13859"/>
                <a:ext cx="14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6" name="Group 44"/>
            <p:cNvGrpSpPr>
              <a:grpSpLocks/>
            </p:cNvGrpSpPr>
            <p:nvPr/>
          </p:nvGrpSpPr>
          <p:grpSpPr bwMode="auto">
            <a:xfrm>
              <a:off x="7740" y="12959"/>
              <a:ext cx="3420" cy="1440"/>
              <a:chOff x="7740" y="12959"/>
              <a:chExt cx="3420" cy="1440"/>
            </a:xfrm>
          </p:grpSpPr>
          <p:sp>
            <p:nvSpPr>
              <p:cNvPr id="5127" name="Rectangle 45"/>
              <p:cNvSpPr>
                <a:spLocks noChangeArrowheads="1"/>
              </p:cNvSpPr>
              <p:nvPr/>
            </p:nvSpPr>
            <p:spPr bwMode="auto">
              <a:xfrm>
                <a:off x="7740" y="12959"/>
                <a:ext cx="342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3200"/>
              </a:p>
            </p:txBody>
          </p:sp>
          <p:sp>
            <p:nvSpPr>
              <p:cNvPr id="5128" name="Line 46"/>
              <p:cNvSpPr>
                <a:spLocks noChangeShapeType="1"/>
              </p:cNvSpPr>
              <p:nvPr/>
            </p:nvSpPr>
            <p:spPr bwMode="auto">
              <a:xfrm>
                <a:off x="7740" y="13319"/>
                <a:ext cx="3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" name="Line 47"/>
              <p:cNvSpPr>
                <a:spLocks noChangeShapeType="1"/>
              </p:cNvSpPr>
              <p:nvPr/>
            </p:nvSpPr>
            <p:spPr bwMode="auto">
              <a:xfrm>
                <a:off x="7740" y="13679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" name="Line 48"/>
              <p:cNvSpPr>
                <a:spLocks noChangeShapeType="1"/>
              </p:cNvSpPr>
              <p:nvPr/>
            </p:nvSpPr>
            <p:spPr bwMode="auto">
              <a:xfrm>
                <a:off x="7740" y="14039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" name="Line 49"/>
              <p:cNvSpPr>
                <a:spLocks noChangeShapeType="1"/>
              </p:cNvSpPr>
              <p:nvPr/>
            </p:nvSpPr>
            <p:spPr bwMode="auto">
              <a:xfrm>
                <a:off x="8280" y="1295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Line 50"/>
              <p:cNvSpPr>
                <a:spLocks noChangeShapeType="1"/>
              </p:cNvSpPr>
              <p:nvPr/>
            </p:nvSpPr>
            <p:spPr bwMode="auto">
              <a:xfrm>
                <a:off x="9180" y="1295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Line 51"/>
              <p:cNvSpPr>
                <a:spLocks noChangeShapeType="1"/>
              </p:cNvSpPr>
              <p:nvPr/>
            </p:nvSpPr>
            <p:spPr bwMode="auto">
              <a:xfrm>
                <a:off x="10260" y="1295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3" name="Прямоугольник 51"/>
          <p:cNvSpPr>
            <a:spLocks noChangeArrowheads="1"/>
          </p:cNvSpPr>
          <p:nvPr/>
        </p:nvSpPr>
        <p:spPr bwMode="auto">
          <a:xfrm>
            <a:off x="714375" y="1500188"/>
            <a:ext cx="702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ТИПЫ МОДЕЛЕЙ БАЗЫ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/>
          </p:cNvGrpSpPr>
          <p:nvPr/>
        </p:nvGrpSpPr>
        <p:grpSpPr bwMode="auto">
          <a:xfrm>
            <a:off x="1285875" y="2857500"/>
            <a:ext cx="6786563" cy="3357563"/>
            <a:chOff x="7740" y="12959"/>
            <a:chExt cx="3420" cy="1440"/>
          </a:xfrm>
        </p:grpSpPr>
        <p:sp>
          <p:nvSpPr>
            <p:cNvPr id="8196" name="Rectangle 45"/>
            <p:cNvSpPr>
              <a:spLocks noChangeArrowheads="1"/>
            </p:cNvSpPr>
            <p:nvPr/>
          </p:nvSpPr>
          <p:spPr bwMode="auto">
            <a:xfrm>
              <a:off x="7740" y="12959"/>
              <a:ext cx="34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8197" name="Line 46"/>
            <p:cNvSpPr>
              <a:spLocks noChangeShapeType="1"/>
            </p:cNvSpPr>
            <p:nvPr/>
          </p:nvSpPr>
          <p:spPr bwMode="auto">
            <a:xfrm>
              <a:off x="7740" y="13319"/>
              <a:ext cx="3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Line 47"/>
            <p:cNvSpPr>
              <a:spLocks noChangeShapeType="1"/>
            </p:cNvSpPr>
            <p:nvPr/>
          </p:nvSpPr>
          <p:spPr bwMode="auto">
            <a:xfrm>
              <a:off x="7740" y="13679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Line 48"/>
            <p:cNvSpPr>
              <a:spLocks noChangeShapeType="1"/>
            </p:cNvSpPr>
            <p:nvPr/>
          </p:nvSpPr>
          <p:spPr bwMode="auto">
            <a:xfrm>
              <a:off x="7740" y="14039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Line 49"/>
            <p:cNvSpPr>
              <a:spLocks noChangeShapeType="1"/>
            </p:cNvSpPr>
            <p:nvPr/>
          </p:nvSpPr>
          <p:spPr bwMode="auto">
            <a:xfrm>
              <a:off x="8280" y="12959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Line 50"/>
            <p:cNvSpPr>
              <a:spLocks noChangeShapeType="1"/>
            </p:cNvSpPr>
            <p:nvPr/>
          </p:nvSpPr>
          <p:spPr bwMode="auto">
            <a:xfrm>
              <a:off x="9180" y="12959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51"/>
            <p:cNvSpPr>
              <a:spLocks noChangeShapeType="1"/>
            </p:cNvSpPr>
            <p:nvPr/>
          </p:nvSpPr>
          <p:spPr bwMode="auto">
            <a:xfrm>
              <a:off x="10260" y="12959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5" name="Прямоугольник 50"/>
          <p:cNvSpPr>
            <a:spLocks noChangeArrowheads="1"/>
          </p:cNvSpPr>
          <p:nvPr/>
        </p:nvSpPr>
        <p:spPr bwMode="auto">
          <a:xfrm>
            <a:off x="785813" y="1285875"/>
            <a:ext cx="6180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РЕЛЯЦИОННАЯ  МОДЕЛЬ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/>
              <a:t>Табличная </a:t>
            </a:r>
            <a:r>
              <a:rPr lang="ru-RU" sz="3200" dirty="0" smtClean="0"/>
              <a:t>(реляционная) форма </a:t>
            </a:r>
            <a:r>
              <a:rPr lang="ru-RU" sz="3200" dirty="0" smtClean="0"/>
              <a:t>представления баз данных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Столбцы табличной БД – называются </a:t>
            </a:r>
            <a:r>
              <a:rPr lang="ru-RU" b="1" smtClean="0"/>
              <a:t>полями</a:t>
            </a:r>
            <a:r>
              <a:rPr lang="ru-RU" smtClean="0"/>
              <a:t>, каждое поле имеет имя и содержит данные определенного </a:t>
            </a:r>
            <a:r>
              <a:rPr lang="ru-RU" b="1" smtClean="0"/>
              <a:t>типа</a:t>
            </a:r>
            <a:r>
              <a:rPr lang="ru-RU" smtClean="0"/>
              <a:t> (текст, число, дата/время и т.д.).</a:t>
            </a:r>
          </a:p>
          <a:p>
            <a:pPr eaLnBrk="1" hangingPunct="1"/>
            <a:r>
              <a:rPr lang="ru-RU" smtClean="0"/>
              <a:t>Строки табличной БД – называются записями, каждая запись хранит набор значений свойств одного объекта.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Табличные БД</a:t>
            </a:r>
          </a:p>
        </p:txBody>
      </p:sp>
      <p:graphicFrame>
        <p:nvGraphicFramePr>
          <p:cNvPr id="21580" name="Group 76"/>
          <p:cNvGraphicFramePr>
            <a:graphicFrameLocks noGrp="1"/>
          </p:cNvGraphicFramePr>
          <p:nvPr/>
        </p:nvGraphicFramePr>
        <p:xfrm>
          <a:off x="1830388" y="3213100"/>
          <a:ext cx="7023100" cy="1479868"/>
        </p:xfrm>
        <a:graphic>
          <a:graphicData uri="http://schemas.openxmlformats.org/drawingml/2006/table">
            <a:tbl>
              <a:tblPr/>
              <a:tblGrid>
                <a:gridCol w="1319212"/>
                <a:gridCol w="868363"/>
                <a:gridCol w="3524250"/>
                <a:gridCol w="13112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Адрес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Суворовский пр., д. 32, кв.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275-75-75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Кирочная ул., д.25, кв.12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276-76-76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687" name="Rectangle 183"/>
          <p:cNvSpPr>
            <a:spLocks noChangeArrowheads="1"/>
          </p:cNvSpPr>
          <p:nvPr/>
        </p:nvSpPr>
        <p:spPr bwMode="auto">
          <a:xfrm>
            <a:off x="369888" y="844550"/>
            <a:ext cx="3617912" cy="10064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</a:rPr>
              <a:t>Примеры:</a:t>
            </a:r>
          </a:p>
          <a:p>
            <a:pPr marL="358775" lvl="1" indent="-179388">
              <a:buFontTx/>
              <a:buChar char="•"/>
            </a:pPr>
            <a:r>
              <a:rPr lang="ru-RU" sz="2000" dirty="0"/>
              <a:t>записная книжка</a:t>
            </a:r>
          </a:p>
          <a:p>
            <a:pPr marL="358775" lvl="1" indent="-179388">
              <a:buFontTx/>
              <a:buChar char="•"/>
            </a:pPr>
            <a:r>
              <a:rPr lang="ru-RU" sz="2000" dirty="0"/>
              <a:t>каталог в библиотеке</a:t>
            </a:r>
          </a:p>
        </p:txBody>
      </p:sp>
      <p:grpSp>
        <p:nvGrpSpPr>
          <p:cNvPr id="2" name="Group 261"/>
          <p:cNvGrpSpPr>
            <a:grpSpLocks/>
          </p:cNvGrpSpPr>
          <p:nvPr/>
        </p:nvGrpSpPr>
        <p:grpSpPr bwMode="auto">
          <a:xfrm>
            <a:off x="4214813" y="960438"/>
            <a:ext cx="4024312" cy="1243012"/>
            <a:chOff x="2655" y="605"/>
            <a:chExt cx="2535" cy="783"/>
          </a:xfrm>
        </p:grpSpPr>
        <p:sp>
          <p:nvSpPr>
            <p:cNvPr id="21538" name="AutoShape 182"/>
            <p:cNvSpPr>
              <a:spLocks noChangeArrowheads="1"/>
            </p:cNvSpPr>
            <p:nvPr/>
          </p:nvSpPr>
          <p:spPr bwMode="auto">
            <a:xfrm>
              <a:off x="2655" y="605"/>
              <a:ext cx="2535" cy="783"/>
            </a:xfrm>
            <a:prstGeom prst="flowChartMultidocumen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/>
            <a:p>
              <a:endParaRPr lang="ru-RU" sz="1800" b="1"/>
            </a:p>
          </p:txBody>
        </p:sp>
        <p:sp>
          <p:nvSpPr>
            <p:cNvPr id="21539" name="Rectangle 184"/>
            <p:cNvSpPr>
              <a:spLocks noChangeArrowheads="1"/>
            </p:cNvSpPr>
            <p:nvPr/>
          </p:nvSpPr>
          <p:spPr bwMode="auto">
            <a:xfrm>
              <a:off x="2734" y="791"/>
              <a:ext cx="2083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Петров Вася</a:t>
              </a:r>
              <a:r>
                <a:rPr lang="ru-RU" sz="1800"/>
                <a:t/>
              </a:r>
              <a:br>
                <a:rPr lang="ru-RU" sz="1800"/>
              </a:br>
              <a:r>
                <a:rPr lang="ru-RU" sz="1800"/>
                <a:t>Суворовский пр., д. 32, кв. 11</a:t>
              </a:r>
            </a:p>
            <a:p>
              <a:r>
                <a:rPr lang="ru-RU" sz="1800"/>
                <a:t>275-75-75</a:t>
              </a:r>
            </a:p>
          </p:txBody>
        </p:sp>
      </p:grpSp>
      <p:grpSp>
        <p:nvGrpSpPr>
          <p:cNvPr id="3" name="Group 263"/>
          <p:cNvGrpSpPr>
            <a:grpSpLocks/>
          </p:cNvGrpSpPr>
          <p:nvPr/>
        </p:nvGrpSpPr>
        <p:grpSpPr bwMode="auto">
          <a:xfrm>
            <a:off x="301625" y="2903538"/>
            <a:ext cx="1519238" cy="1187450"/>
            <a:chOff x="190" y="1829"/>
            <a:chExt cx="957" cy="748"/>
          </a:xfrm>
        </p:grpSpPr>
        <p:sp>
          <p:nvSpPr>
            <p:cNvPr id="277690" name="AutoShape 186"/>
            <p:cNvSpPr>
              <a:spLocks noChangeArrowheads="1"/>
            </p:cNvSpPr>
            <p:nvPr/>
          </p:nvSpPr>
          <p:spPr bwMode="auto">
            <a:xfrm>
              <a:off x="190" y="1829"/>
              <a:ext cx="84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b="1" dirty="0"/>
                <a:t>записи</a:t>
              </a:r>
            </a:p>
          </p:txBody>
        </p:sp>
        <p:sp>
          <p:nvSpPr>
            <p:cNvPr id="21542" name="Line 191"/>
            <p:cNvSpPr>
              <a:spLocks noChangeShapeType="1"/>
            </p:cNvSpPr>
            <p:nvPr/>
          </p:nvSpPr>
          <p:spPr bwMode="auto">
            <a:xfrm>
              <a:off x="600" y="2120"/>
              <a:ext cx="54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3" name="Line 192"/>
            <p:cNvSpPr>
              <a:spLocks noChangeShapeType="1"/>
            </p:cNvSpPr>
            <p:nvPr/>
          </p:nvSpPr>
          <p:spPr bwMode="auto">
            <a:xfrm>
              <a:off x="612" y="2120"/>
              <a:ext cx="535" cy="4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3"/>
          <p:cNvGrpSpPr>
            <a:grpSpLocks noChangeAspect="1"/>
          </p:cNvGrpSpPr>
          <p:nvPr/>
        </p:nvGrpSpPr>
        <p:grpSpPr bwMode="auto">
          <a:xfrm>
            <a:off x="755650" y="4797425"/>
            <a:ext cx="385763" cy="385763"/>
            <a:chOff x="2816" y="2458"/>
            <a:chExt cx="1728" cy="1728"/>
          </a:xfrm>
        </p:grpSpPr>
        <p:sp>
          <p:nvSpPr>
            <p:cNvPr id="21545" name="Oval 194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1"/>
            </a:p>
          </p:txBody>
        </p:sp>
        <p:grpSp>
          <p:nvGrpSpPr>
            <p:cNvPr id="5" name="Group 195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1547" name="Rectangle 196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1800" b="1"/>
              </a:p>
            </p:txBody>
          </p:sp>
          <p:sp>
            <p:nvSpPr>
              <p:cNvPr id="21548" name="Rectangle 197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 sz="1800" b="1"/>
              </a:p>
            </p:txBody>
          </p:sp>
        </p:grpSp>
        <p:sp>
          <p:nvSpPr>
            <p:cNvPr id="21549" name="Freeform 198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1"/>
            </a:p>
          </p:txBody>
        </p:sp>
      </p:grpSp>
      <p:grpSp>
        <p:nvGrpSpPr>
          <p:cNvPr id="6" name="Group 199"/>
          <p:cNvGrpSpPr>
            <a:grpSpLocks noChangeAspect="1"/>
          </p:cNvGrpSpPr>
          <p:nvPr/>
        </p:nvGrpSpPr>
        <p:grpSpPr bwMode="auto">
          <a:xfrm>
            <a:off x="755650" y="5300663"/>
            <a:ext cx="395288" cy="395287"/>
            <a:chOff x="552" y="2523"/>
            <a:chExt cx="1728" cy="1728"/>
          </a:xfrm>
        </p:grpSpPr>
        <p:sp>
          <p:nvSpPr>
            <p:cNvPr id="21551" name="Oval 200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1"/>
            </a:p>
          </p:txBody>
        </p:sp>
        <p:sp>
          <p:nvSpPr>
            <p:cNvPr id="21552" name="Rectangle 201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 b="1"/>
            </a:p>
          </p:txBody>
        </p:sp>
      </p:grpSp>
      <p:sp>
        <p:nvSpPr>
          <p:cNvPr id="277706" name="Rectangle 202"/>
          <p:cNvSpPr>
            <a:spLocks noChangeArrowheads="1"/>
          </p:cNvSpPr>
          <p:nvPr/>
        </p:nvSpPr>
        <p:spPr bwMode="auto">
          <a:xfrm>
            <a:off x="1189038" y="4835525"/>
            <a:ext cx="72612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 sz="1800"/>
              <a:t>самая простая структура</a:t>
            </a:r>
          </a:p>
        </p:txBody>
      </p:sp>
      <p:sp>
        <p:nvSpPr>
          <p:cNvPr id="277707" name="Rectangle 203"/>
          <p:cNvSpPr>
            <a:spLocks noChangeArrowheads="1"/>
          </p:cNvSpPr>
          <p:nvPr/>
        </p:nvSpPr>
        <p:spPr bwMode="auto">
          <a:xfrm>
            <a:off x="1258888" y="5300663"/>
            <a:ext cx="71850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 sz="1800"/>
              <a:t>во многих случаях – дублирование данных:</a:t>
            </a:r>
          </a:p>
        </p:txBody>
      </p:sp>
      <p:grpSp>
        <p:nvGrpSpPr>
          <p:cNvPr id="7" name="Group 262"/>
          <p:cNvGrpSpPr>
            <a:grpSpLocks/>
          </p:cNvGrpSpPr>
          <p:nvPr/>
        </p:nvGrpSpPr>
        <p:grpSpPr bwMode="auto">
          <a:xfrm>
            <a:off x="2725738" y="2384425"/>
            <a:ext cx="5240337" cy="773113"/>
            <a:chOff x="1717" y="1502"/>
            <a:chExt cx="3301" cy="487"/>
          </a:xfrm>
        </p:grpSpPr>
        <p:sp>
          <p:nvSpPr>
            <p:cNvPr id="21556" name="Line 187"/>
            <p:cNvSpPr>
              <a:spLocks noChangeShapeType="1"/>
            </p:cNvSpPr>
            <p:nvPr/>
          </p:nvSpPr>
          <p:spPr bwMode="auto">
            <a:xfrm flipH="1">
              <a:off x="1717" y="1681"/>
              <a:ext cx="1686" cy="3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188"/>
            <p:cNvSpPr>
              <a:spLocks noChangeShapeType="1"/>
            </p:cNvSpPr>
            <p:nvPr/>
          </p:nvSpPr>
          <p:spPr bwMode="auto">
            <a:xfrm>
              <a:off x="3552" y="1698"/>
              <a:ext cx="0" cy="2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8" name="Line 189"/>
            <p:cNvSpPr>
              <a:spLocks noChangeShapeType="1"/>
            </p:cNvSpPr>
            <p:nvPr/>
          </p:nvSpPr>
          <p:spPr bwMode="auto">
            <a:xfrm flipH="1">
              <a:off x="2310" y="1758"/>
              <a:ext cx="1128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Line 190"/>
            <p:cNvSpPr>
              <a:spLocks noChangeShapeType="1"/>
            </p:cNvSpPr>
            <p:nvPr/>
          </p:nvSpPr>
          <p:spPr bwMode="auto">
            <a:xfrm>
              <a:off x="3694" y="1722"/>
              <a:ext cx="132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89" name="AutoShape 185"/>
            <p:cNvSpPr>
              <a:spLocks noChangeArrowheads="1"/>
            </p:cNvSpPr>
            <p:nvPr/>
          </p:nvSpPr>
          <p:spPr bwMode="auto">
            <a:xfrm>
              <a:off x="2839" y="1502"/>
              <a:ext cx="1223" cy="28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noFill/>
              <a:round/>
              <a:headEnd/>
              <a:tailEnd type="none" w="lg" len="lg"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b="1" dirty="0"/>
                <a:t>поля</a:t>
              </a:r>
            </a:p>
          </p:txBody>
        </p:sp>
      </p:grpSp>
      <p:graphicFrame>
        <p:nvGraphicFramePr>
          <p:cNvPr id="277768" name="Group 264"/>
          <p:cNvGraphicFramePr>
            <a:graphicFrameLocks noGrp="1"/>
          </p:cNvGraphicFramePr>
          <p:nvPr/>
        </p:nvGraphicFramePr>
        <p:xfrm>
          <a:off x="1692275" y="5734050"/>
          <a:ext cx="6604000" cy="717868"/>
        </p:xfrm>
        <a:graphic>
          <a:graphicData uri="http://schemas.openxmlformats.org/drawingml/2006/table">
            <a:tbl>
              <a:tblPr/>
              <a:tblGrid>
                <a:gridCol w="1520825"/>
                <a:gridCol w="3867150"/>
                <a:gridCol w="1216025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А.С. Пушкин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Сказка о царе Салтане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стр.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А.С. Пушкин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Сказка о золотом петушке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стр.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77687" grpId="0"/>
      <p:bldP spid="277706" grpId="0"/>
      <p:bldP spid="2777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sz="3200" smtClean="0"/>
              <a:t>Табличная форма представления базы данных «Записная книжка»</a:t>
            </a:r>
          </a:p>
        </p:txBody>
      </p:sp>
      <p:graphicFrame>
        <p:nvGraphicFramePr>
          <p:cNvPr id="14386" name="Group 50"/>
          <p:cNvGraphicFramePr>
            <a:graphicFrameLocks noGrp="1"/>
          </p:cNvGraphicFramePr>
          <p:nvPr>
            <p:ph idx="1"/>
          </p:nvPr>
        </p:nvGraphicFramePr>
        <p:xfrm>
          <a:off x="900113" y="2636838"/>
          <a:ext cx="7802562" cy="3244852"/>
        </p:xfrm>
        <a:graphic>
          <a:graphicData uri="http://schemas.openxmlformats.org/drawingml/2006/table">
            <a:tbl>
              <a:tblPr/>
              <a:tblGrid>
                <a:gridCol w="925512"/>
                <a:gridCol w="1585913"/>
                <a:gridCol w="1924050"/>
                <a:gridCol w="3367087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E-mail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Сидоров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– 11 – 11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sidorov@server.ru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– 22 – 22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ivanov@server.ru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– 33 – 33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755650" y="2492375"/>
            <a:ext cx="1079500" cy="3889375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258888" y="6308725"/>
            <a:ext cx="4824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CC00"/>
                </a:solidFill>
              </a:rPr>
              <a:t>Поле номера содержит числа</a:t>
            </a: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H="1" flipV="1">
            <a:off x="1619250" y="5949950"/>
            <a:ext cx="576263" cy="50323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468313" y="3429000"/>
            <a:ext cx="8424862" cy="1008063"/>
          </a:xfrm>
          <a:prstGeom prst="ellipse">
            <a:avLst/>
          </a:prstGeom>
          <a:noFill/>
          <a:ln w="38100">
            <a:solidFill>
              <a:srgbClr val="66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H="1" flipV="1">
            <a:off x="5508625" y="4437063"/>
            <a:ext cx="142875" cy="1655762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211638" y="6021388"/>
            <a:ext cx="4932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66FF99"/>
                </a:solidFill>
              </a:rPr>
              <a:t>Запись хранит значения 4 свойств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 animBg="1"/>
      <p:bldP spid="14383" grpId="0"/>
      <p:bldP spid="14384" grpId="0" animBg="1"/>
      <p:bldP spid="14387" grpId="0" animBg="1"/>
      <p:bldP spid="14388" grpId="0" animBg="1"/>
      <p:bldP spid="143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4" name="Rectangle 126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808038"/>
          </a:xfrm>
        </p:spPr>
        <p:txBody>
          <a:bodyPr/>
          <a:lstStyle/>
          <a:p>
            <a:pPr algn="ctr"/>
            <a:r>
              <a:rPr lang="ru-RU" sz="3400" b="1" dirty="0">
                <a:solidFill>
                  <a:schemeClr val="accent2"/>
                </a:solidFill>
              </a:rPr>
              <a:t>  </a:t>
            </a:r>
            <a:r>
              <a:rPr lang="ru-RU" sz="3400" b="1" dirty="0">
                <a:solidFill>
                  <a:schemeClr val="accent4">
                    <a:lumMod val="10000"/>
                  </a:schemeClr>
                </a:solidFill>
              </a:rPr>
              <a:t>Поля могут иметь различный тип</a:t>
            </a:r>
            <a:r>
              <a:rPr lang="ru-RU" sz="3400" dirty="0">
                <a:solidFill>
                  <a:schemeClr val="accent4">
                    <a:lumMod val="10000"/>
                  </a:schemeClr>
                </a:solidFill>
              </a:rPr>
              <a:t>:     </a:t>
            </a:r>
            <a:endParaRPr lang="ru-RU" sz="1600" dirty="0">
              <a:solidFill>
                <a:schemeClr val="accent2"/>
              </a:solidFill>
            </a:endParaRPr>
          </a:p>
        </p:txBody>
      </p:sp>
      <p:graphicFrame>
        <p:nvGraphicFramePr>
          <p:cNvPr id="27960" name="Group 312"/>
          <p:cNvGraphicFramePr>
            <a:graphicFrameLocks noGrp="1"/>
          </p:cNvGraphicFramePr>
          <p:nvPr>
            <p:ph sz="half" idx="1"/>
          </p:nvPr>
        </p:nvGraphicFramePr>
        <p:xfrm>
          <a:off x="1000100" y="1000108"/>
          <a:ext cx="7993062" cy="4876800"/>
        </p:xfrm>
        <a:graphic>
          <a:graphicData uri="http://schemas.openxmlformats.org/drawingml/2006/table">
            <a:tbl>
              <a:tblPr/>
              <a:tblGrid>
                <a:gridCol w="1846262"/>
                <a:gridCol w="6146800"/>
              </a:tblGrid>
              <a:tr h="290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данных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Текстовый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Одна строка текста (до 255 символов)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Memo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Текст, состоящий из нескольких строк, которые затем можно будет просмотреть при помощи полос прокрутки (до 65 535 символов)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Числовой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Различные числовые данные (имеет несколько форматов: целое, длинное целое, с плавающей точкой)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 \ Время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и время в одном из предлагаемых БД форматов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суммы, хранящиеся с 8 знаками в десятичной части. В целой части каждые три разряда разделяются запятой.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Счетчик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Уникальное длинное целое, создаваемое БД для каждой новой записи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 данные, имеющие значения Истина или Ложь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OLE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Картинки, диаграммы и другие объекты OLE из приложений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904" name="Text Box 256"/>
          <p:cNvSpPr txBox="1">
            <a:spLocks noChangeArrowheads="1"/>
          </p:cNvSpPr>
          <p:nvPr/>
        </p:nvSpPr>
        <p:spPr bwMode="auto">
          <a:xfrm>
            <a:off x="6156325" y="21336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i="1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74" grpId="0" autoUpdateAnimBg="0"/>
      <p:bldP spid="27904" grpId="0" autoUpdateAnimBg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6">
      <a:dk1>
        <a:srgbClr val="808000"/>
      </a:dk1>
      <a:lt1>
        <a:srgbClr val="FFFFFF"/>
      </a:lt1>
      <a:dk2>
        <a:srgbClr val="006666"/>
      </a:dk2>
      <a:lt2>
        <a:srgbClr val="FFFFFF"/>
      </a:lt2>
      <a:accent1>
        <a:srgbClr val="FFCC66"/>
      </a:accent1>
      <a:accent2>
        <a:srgbClr val="00ACA8"/>
      </a:accent2>
      <a:accent3>
        <a:srgbClr val="AAB8B8"/>
      </a:accent3>
      <a:accent4>
        <a:srgbClr val="DADADA"/>
      </a:accent4>
      <a:accent5>
        <a:srgbClr val="FFE2B8"/>
      </a:accent5>
      <a:accent6>
        <a:srgbClr val="009B98"/>
      </a:accent6>
      <a:hlink>
        <a:srgbClr val="CCCC00"/>
      </a:hlink>
      <a:folHlink>
        <a:srgbClr val="33CCCC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297</TotalTime>
  <Words>524</Words>
  <Application>Microsoft Office PowerPoint</Application>
  <PresentationFormat>Экран (4:3)</PresentationFormat>
  <Paragraphs>128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Wingdings 3</vt:lpstr>
      <vt:lpstr>Капсулы</vt:lpstr>
      <vt:lpstr>БАЗЫ ДАННЫХ</vt:lpstr>
      <vt:lpstr>БАЗЫ ДАННЫХ</vt:lpstr>
      <vt:lpstr>БАЗЫ ДАННЫХ</vt:lpstr>
      <vt:lpstr>Слайд 4</vt:lpstr>
      <vt:lpstr>Слайд 5</vt:lpstr>
      <vt:lpstr>Табличная (реляционная) форма представления баз данных</vt:lpstr>
      <vt:lpstr>Слайд 7</vt:lpstr>
      <vt:lpstr>Табличная форма представления базы данных «Записная книжка»</vt:lpstr>
      <vt:lpstr>  Поля могут иметь различный тип:     </vt:lpstr>
      <vt:lpstr>База данных «Компьютеры»</vt:lpstr>
      <vt:lpstr>Слайд 11</vt:lpstr>
      <vt:lpstr>Слайд 12</vt:lpstr>
      <vt:lpstr>Слайд 13</vt:lpstr>
      <vt:lpstr>Слайд 14</vt:lpstr>
      <vt:lpstr>Слайд 15</vt:lpstr>
      <vt:lpstr>Сеть Интернет</vt:lpstr>
      <vt:lpstr>Слайд 17</vt:lpstr>
    </vt:vector>
  </TitlesOfParts>
  <Company>МОУ СОШ №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Караваева Е.Л.</dc:creator>
  <cp:lastModifiedBy>Елизавета</cp:lastModifiedBy>
  <cp:revision>67</cp:revision>
  <dcterms:created xsi:type="dcterms:W3CDTF">2008-03-31T18:41:38Z</dcterms:created>
  <dcterms:modified xsi:type="dcterms:W3CDTF">2013-03-27T15:43:34Z</dcterms:modified>
</cp:coreProperties>
</file>