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40"/>
  </p:notesMasterIdLst>
  <p:sldIdLst>
    <p:sldId id="256" r:id="rId2"/>
    <p:sldId id="259" r:id="rId3"/>
    <p:sldId id="258" r:id="rId4"/>
    <p:sldId id="262" r:id="rId5"/>
    <p:sldId id="263" r:id="rId6"/>
    <p:sldId id="264" r:id="rId7"/>
    <p:sldId id="265" r:id="rId8"/>
    <p:sldId id="266" r:id="rId9"/>
    <p:sldId id="268" r:id="rId10"/>
    <p:sldId id="267" r:id="rId11"/>
    <p:sldId id="270" r:id="rId12"/>
    <p:sldId id="272" r:id="rId13"/>
    <p:sldId id="269" r:id="rId14"/>
    <p:sldId id="313" r:id="rId15"/>
    <p:sldId id="271" r:id="rId16"/>
    <p:sldId id="273" r:id="rId17"/>
    <p:sldId id="274" r:id="rId18"/>
    <p:sldId id="277" r:id="rId19"/>
    <p:sldId id="276" r:id="rId20"/>
    <p:sldId id="275" r:id="rId21"/>
    <p:sldId id="311" r:id="rId22"/>
    <p:sldId id="280" r:id="rId23"/>
    <p:sldId id="278" r:id="rId24"/>
    <p:sldId id="281" r:id="rId25"/>
    <p:sldId id="279" r:id="rId26"/>
    <p:sldId id="282" r:id="rId27"/>
    <p:sldId id="283" r:id="rId28"/>
    <p:sldId id="287" r:id="rId29"/>
    <p:sldId id="286" r:id="rId30"/>
    <p:sldId id="284" r:id="rId31"/>
    <p:sldId id="288" r:id="rId32"/>
    <p:sldId id="285" r:id="rId33"/>
    <p:sldId id="289" r:id="rId34"/>
    <p:sldId id="305" r:id="rId35"/>
    <p:sldId id="309" r:id="rId36"/>
    <p:sldId id="307" r:id="rId37"/>
    <p:sldId id="306" r:id="rId38"/>
    <p:sldId id="310" r:id="rId3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9999"/>
    <a:srgbClr val="66CCFF"/>
    <a:srgbClr val="000000"/>
    <a:srgbClr val="3399FF"/>
    <a:srgbClr val="0033CC"/>
    <a:srgbClr val="23FF23"/>
    <a:srgbClr val="00E800"/>
    <a:srgbClr val="8EAD61"/>
    <a:srgbClr val="FF00F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2" d="100"/>
          <a:sy n="82" d="100"/>
        </p:scale>
        <p:origin x="-468" y="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E73AB6-AEA6-49D5-9B10-6F30A4798E97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768A9-2A1B-4B25-B09E-EC8EA4D020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768A9-2A1B-4B25-B09E-EC8EA4D020C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768A9-2A1B-4B25-B09E-EC8EA4D020CC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768A9-2A1B-4B25-B09E-EC8EA4D020CC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768A9-2A1B-4B25-B09E-EC8EA4D020CC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768A9-2A1B-4B25-B09E-EC8EA4D020CC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EF0093-69C6-4CFF-8D09-C2E3FC308F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2A4F16-E069-446F-810A-4CB5B4122D1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4D188F-1009-4BA9-BB23-54C543BAEB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E5C72-3114-4488-B471-40C9ABD96C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811FA-5F98-486D-AFE9-9BDD3A8348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A2F30B-C747-483E-922A-D2A29EFE11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5561D3-6013-43D4-B3A5-8D05225B02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399E6-A54F-4967-B836-D10441E24D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BBD56D-4B80-415D-92C6-7601ABA058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65176-7B56-4B97-AC44-2CFB8E7B45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71B4C4-3B92-4716-A330-01865333B6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ru-RU"/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ru-RU"/>
          </a:p>
        </p:txBody>
      </p:sp>
      <p:sp>
        <p:nvSpPr>
          <p:cNvPr id="141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E688006-8733-4B25-A2F1-C7481084AEC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hyperlink" Target="http://img0.liveinternet.ru/images/attach/c/3/77/612/77612280_large_b6435.jp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26" Type="http://schemas.openxmlformats.org/officeDocument/2006/relationships/slide" Target="slide27.xml"/><Relationship Id="rId3" Type="http://schemas.openxmlformats.org/officeDocument/2006/relationships/slide" Target="slide5.xml"/><Relationship Id="rId21" Type="http://schemas.openxmlformats.org/officeDocument/2006/relationships/slide" Target="slide22.xml"/><Relationship Id="rId34" Type="http://schemas.openxmlformats.org/officeDocument/2006/relationships/slide" Target="slide35.xml"/><Relationship Id="rId7" Type="http://schemas.openxmlformats.org/officeDocument/2006/relationships/slide" Target="slide3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5" Type="http://schemas.openxmlformats.org/officeDocument/2006/relationships/slide" Target="slide26.xml"/><Relationship Id="rId33" Type="http://schemas.openxmlformats.org/officeDocument/2006/relationships/slide" Target="slide34.xml"/><Relationship Id="rId2" Type="http://schemas.openxmlformats.org/officeDocument/2006/relationships/slide" Target="slide4.xml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11" Type="http://schemas.openxmlformats.org/officeDocument/2006/relationships/slide" Target="slide12.xml"/><Relationship Id="rId24" Type="http://schemas.openxmlformats.org/officeDocument/2006/relationships/slide" Target="slide24.xml"/><Relationship Id="rId32" Type="http://schemas.openxmlformats.org/officeDocument/2006/relationships/slide" Target="slide33.xml"/><Relationship Id="rId37" Type="http://schemas.openxmlformats.org/officeDocument/2006/relationships/slide" Target="slide38.xml"/><Relationship Id="rId5" Type="http://schemas.openxmlformats.org/officeDocument/2006/relationships/slide" Target="slide7.xml"/><Relationship Id="rId15" Type="http://schemas.openxmlformats.org/officeDocument/2006/relationships/slide" Target="slide16.xml"/><Relationship Id="rId23" Type="http://schemas.openxmlformats.org/officeDocument/2006/relationships/slide" Target="slide23.xml"/><Relationship Id="rId28" Type="http://schemas.openxmlformats.org/officeDocument/2006/relationships/slide" Target="slide29.xml"/><Relationship Id="rId36" Type="http://schemas.openxmlformats.org/officeDocument/2006/relationships/slide" Target="slide37.xml"/><Relationship Id="rId10" Type="http://schemas.openxmlformats.org/officeDocument/2006/relationships/slide" Target="slide11.xml"/><Relationship Id="rId19" Type="http://schemas.openxmlformats.org/officeDocument/2006/relationships/slide" Target="slide20.xml"/><Relationship Id="rId31" Type="http://schemas.openxmlformats.org/officeDocument/2006/relationships/slide" Target="slide32.xml"/><Relationship Id="rId4" Type="http://schemas.openxmlformats.org/officeDocument/2006/relationships/slide" Target="slide6.xml"/><Relationship Id="rId9" Type="http://schemas.openxmlformats.org/officeDocument/2006/relationships/slide" Target="slide10.xml"/><Relationship Id="rId14" Type="http://schemas.openxmlformats.org/officeDocument/2006/relationships/slide" Target="slide15.xml"/><Relationship Id="rId22" Type="http://schemas.openxmlformats.org/officeDocument/2006/relationships/slide" Target="slide25.xml"/><Relationship Id="rId27" Type="http://schemas.openxmlformats.org/officeDocument/2006/relationships/slide" Target="slide28.xml"/><Relationship Id="rId30" Type="http://schemas.openxmlformats.org/officeDocument/2006/relationships/slide" Target="slide31.xml"/><Relationship Id="rId35" Type="http://schemas.openxmlformats.org/officeDocument/2006/relationships/slide" Target="slide3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0%D0%B7%D0%B8%D1%8F" TargetMode="External"/><Relationship Id="rId3" Type="http://schemas.openxmlformats.org/officeDocument/2006/relationships/slide" Target="slide2.xml"/><Relationship Id="rId7" Type="http://schemas.openxmlformats.org/officeDocument/2006/relationships/hyperlink" Target="http://ru.wikipedia.org/wiki/%D0%90%D0%BC%D0%B5%D1%80%D0%B8%D0%BA%D0%B0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5%D0%B2%D1%80%D0%BE%D0%BF%D0%B0" TargetMode="External"/><Relationship Id="rId5" Type="http://schemas.openxmlformats.org/officeDocument/2006/relationships/hyperlink" Target="http://ru.wikipedia.org/wiki/%D0%90%D1%84%D1%80%D0%B8%D0%BA%D0%B0" TargetMode="External"/><Relationship Id="rId4" Type="http://schemas.openxmlformats.org/officeDocument/2006/relationships/image" Target="../media/image5.jpeg"/><Relationship Id="rId9" Type="http://schemas.openxmlformats.org/officeDocument/2006/relationships/hyperlink" Target="http://ru.wikipedia.org/wiki/%D0%90%D0%B2%D1%81%D1%82%D1%80%D0%B0%D0%BB%D0%B8%D1%8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lum bright="54000" contrast="-63000"/>
          </a:blip>
          <a:srcRect/>
          <a:stretch>
            <a:fillRect/>
          </a:stretch>
        </p:blipFill>
        <p:spPr bwMode="auto">
          <a:xfrm>
            <a:off x="0" y="0"/>
            <a:ext cx="9144000" cy="698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1000100" y="571480"/>
            <a:ext cx="721523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8000" b="1" dirty="0" smtClean="0">
                <a:solidFill>
                  <a:schemeClr val="hlink"/>
                </a:solidFill>
              </a:rPr>
              <a:t> </a:t>
            </a:r>
            <a:endParaRPr lang="ru-RU" sz="4000" b="1" dirty="0">
              <a:solidFill>
                <a:schemeClr val="hlin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285860"/>
            <a:ext cx="835824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5400" b="1" dirty="0" smtClean="0">
                <a:solidFill>
                  <a:schemeClr val="hlink"/>
                </a:solidFill>
                <a:latin typeface="Arial Black" pitchFamily="34" charset="0"/>
              </a:rPr>
              <a:t>О</a:t>
            </a:r>
            <a:r>
              <a:rPr lang="ru-RU" sz="5400" b="1" dirty="0" smtClean="0">
                <a:solidFill>
                  <a:srgbClr val="FFC000"/>
                </a:solidFill>
                <a:latin typeface="Arial Black" pitchFamily="34" charset="0"/>
              </a:rPr>
              <a:t>л</a:t>
            </a:r>
            <a:r>
              <a:rPr lang="ru-RU" sz="5400" b="1" dirty="0" smtClean="0">
                <a:latin typeface="Arial Black" pitchFamily="34" charset="0"/>
              </a:rPr>
              <a:t>и</a:t>
            </a:r>
            <a:r>
              <a:rPr lang="ru-RU" sz="5400" b="1" dirty="0" smtClean="0">
                <a:solidFill>
                  <a:srgbClr val="00B050"/>
                </a:solidFill>
                <a:latin typeface="Arial Black" pitchFamily="34" charset="0"/>
              </a:rPr>
              <a:t>м</a:t>
            </a:r>
            <a:r>
              <a:rPr lang="ru-RU" sz="5400" b="1" dirty="0" smtClean="0">
                <a:solidFill>
                  <a:srgbClr val="FF0000"/>
                </a:solidFill>
                <a:latin typeface="Arial Black" pitchFamily="34" charset="0"/>
              </a:rPr>
              <a:t>п</a:t>
            </a:r>
            <a:r>
              <a:rPr lang="ru-RU" sz="5400" b="1" dirty="0" smtClean="0">
                <a:solidFill>
                  <a:schemeClr val="hlink"/>
                </a:solidFill>
                <a:latin typeface="Arial Black" pitchFamily="34" charset="0"/>
              </a:rPr>
              <a:t>и</a:t>
            </a:r>
            <a:r>
              <a:rPr lang="ru-RU" sz="5400" b="1" dirty="0" smtClean="0">
                <a:solidFill>
                  <a:srgbClr val="FFC000"/>
                </a:solidFill>
                <a:latin typeface="Arial Black" pitchFamily="34" charset="0"/>
              </a:rPr>
              <a:t>й</a:t>
            </a:r>
            <a:r>
              <a:rPr lang="ru-RU" sz="5400" b="1" dirty="0" smtClean="0">
                <a:latin typeface="Arial Black" pitchFamily="34" charset="0"/>
              </a:rPr>
              <a:t>с</a:t>
            </a:r>
            <a:r>
              <a:rPr lang="ru-RU" sz="5400" b="1" dirty="0" smtClean="0">
                <a:solidFill>
                  <a:srgbClr val="00B050"/>
                </a:solidFill>
                <a:latin typeface="Arial Black" pitchFamily="34" charset="0"/>
              </a:rPr>
              <a:t>к</a:t>
            </a:r>
            <a:r>
              <a:rPr lang="ru-RU" sz="5400" b="1" dirty="0" smtClean="0">
                <a:solidFill>
                  <a:srgbClr val="FF0000"/>
                </a:solidFill>
                <a:latin typeface="Arial Black" pitchFamily="34" charset="0"/>
              </a:rPr>
              <a:t>и</a:t>
            </a:r>
            <a:r>
              <a:rPr lang="ru-RU" sz="5400" b="1" dirty="0" smtClean="0">
                <a:solidFill>
                  <a:schemeClr val="hlink"/>
                </a:solidFill>
                <a:latin typeface="Arial Black" pitchFamily="34" charset="0"/>
              </a:rPr>
              <a:t>е </a:t>
            </a:r>
            <a:endParaRPr lang="ru-RU" sz="5400" b="1" dirty="0" smtClean="0">
              <a:solidFill>
                <a:schemeClr val="hlink"/>
              </a:solidFill>
              <a:latin typeface="Arial Black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ru-RU" sz="5400" b="1" dirty="0" smtClean="0">
              <a:solidFill>
                <a:schemeClr val="hlink"/>
              </a:solidFill>
              <a:latin typeface="Arial Black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ru-RU" sz="5400" b="1" dirty="0" smtClean="0">
                <a:solidFill>
                  <a:schemeClr val="hlink"/>
                </a:solidFill>
                <a:latin typeface="Arial Black" pitchFamily="34" charset="0"/>
              </a:rPr>
              <a:t>и</a:t>
            </a:r>
            <a:r>
              <a:rPr lang="ru-RU" sz="5400" b="1" dirty="0" smtClean="0">
                <a:solidFill>
                  <a:schemeClr val="hlink"/>
                </a:solidFill>
                <a:latin typeface="Arial Black" pitchFamily="34" charset="0"/>
              </a:rPr>
              <a:t>гры: от истории к современности</a:t>
            </a:r>
            <a:endParaRPr lang="ru-RU" sz="5400" b="1" dirty="0">
              <a:solidFill>
                <a:schemeClr val="hlink"/>
              </a:solidFill>
              <a:latin typeface="Arial Black" pitchFamily="34" charset="0"/>
            </a:endParaRPr>
          </a:p>
        </p:txBody>
      </p:sp>
      <p:pic>
        <p:nvPicPr>
          <p:cNvPr id="8" name="Picture 24" descr="олим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2357430"/>
            <a:ext cx="3587377" cy="164307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908175" y="5805488"/>
            <a:ext cx="56165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28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2800" b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485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5288" y="6092825"/>
            <a:ext cx="576262" cy="431800"/>
          </a:xfrm>
          <a:prstGeom prst="actionButtonBackPrevious">
            <a:avLst/>
          </a:prstGeom>
          <a:solidFill>
            <a:srgbClr val="97C4C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142844" y="214290"/>
            <a:ext cx="9001156" cy="1922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8000"/>
              </a:lnSpc>
              <a:spcBef>
                <a:spcPts val="600"/>
              </a:spcBef>
            </a:pPr>
            <a:r>
              <a:rPr lang="ru-RU" sz="2800" b="1" i="1" dirty="0" smtClean="0">
                <a:solidFill>
                  <a:srgbClr val="FFFF99"/>
                </a:solidFill>
                <a:latin typeface="Bookman Old Style" pitchFamily="18" charset="0"/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Листья какого дерева считались священными и украшали головы </a:t>
            </a:r>
            <a:r>
              <a:rPr lang="ru-RU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олимпиоников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?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1785918" y="5572140"/>
            <a:ext cx="5643602" cy="707886"/>
          </a:xfrm>
          <a:prstGeom prst="rect">
            <a:avLst/>
          </a:prstGeom>
          <a:solidFill>
            <a:srgbClr val="FF99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 smtClean="0">
                <a:solidFill>
                  <a:srgbClr val="FF0000"/>
                </a:solidFill>
                <a:latin typeface="Bookman Old Style" pitchFamily="18" charset="0"/>
              </a:rPr>
              <a:t>лавр</a:t>
            </a:r>
            <a:endParaRPr lang="ru-RU" sz="40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3074" name="Picture 2" descr="C:\Users\Пользователь\Desktop\imagesCAMHPHK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5" y="2143116"/>
            <a:ext cx="2928958" cy="30401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500034" y="2500306"/>
            <a:ext cx="8286808" cy="206210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  </a:t>
            </a:r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девиз: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«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CITIUS,ALTIUS,FORTIUS</a:t>
            </a:r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»</a:t>
            </a:r>
          </a:p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Comic Sans MS" pitchFamily="66" charset="0"/>
              </a:rPr>
              <a:t>(«Быстрее, выше,  сильнее»)</a:t>
            </a:r>
          </a:p>
        </p:txBody>
      </p:sp>
      <p:sp>
        <p:nvSpPr>
          <p:cNvPr id="24579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5288" y="6092825"/>
            <a:ext cx="576262" cy="431800"/>
          </a:xfrm>
          <a:prstGeom prst="actionButtonBackPrevious">
            <a:avLst/>
          </a:prstGeom>
          <a:solidFill>
            <a:srgbClr val="97C4C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714348" y="714356"/>
            <a:ext cx="7499372" cy="318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8000"/>
              </a:lnSpc>
              <a:spcBef>
                <a:spcPts val="600"/>
              </a:spcBef>
            </a:pP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Как звучит олимпийский девиз?</a:t>
            </a: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lnSpc>
                <a:spcPct val="128000"/>
              </a:lnSpc>
              <a:spcBef>
                <a:spcPts val="600"/>
              </a:spcBef>
            </a:pPr>
            <a:endParaRPr lang="ru-RU" sz="3200" b="1" dirty="0">
              <a:solidFill>
                <a:srgbClr val="FF0000"/>
              </a:solidFill>
              <a:latin typeface="Bookman Old Style" pitchFamily="18" charset="0"/>
            </a:endParaRPr>
          </a:p>
          <a:p>
            <a:pPr>
              <a:lnSpc>
                <a:spcPct val="128000"/>
              </a:lnSpc>
              <a:spcBef>
                <a:spcPts val="600"/>
              </a:spcBef>
            </a:pPr>
            <a:endParaRPr lang="ru-RU" sz="2400" b="1" dirty="0"/>
          </a:p>
          <a:p>
            <a:pPr>
              <a:spcBef>
                <a:spcPct val="50000"/>
              </a:spcBef>
            </a:pP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4535488" y="5445125"/>
            <a:ext cx="46085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36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Леопард, Белый медведь и Зайка</a:t>
            </a:r>
            <a:endParaRPr lang="ru-RU" sz="3600" b="1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6627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5288" y="6092825"/>
            <a:ext cx="576262" cy="431800"/>
          </a:xfrm>
          <a:prstGeom prst="actionButtonBackPrevious">
            <a:avLst/>
          </a:prstGeom>
          <a:solidFill>
            <a:srgbClr val="97C4C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611188" y="260350"/>
            <a:ext cx="8424862" cy="1906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8000"/>
              </a:lnSpc>
              <a:spcBef>
                <a:spcPts val="600"/>
              </a:spcBef>
            </a:pPr>
            <a:r>
              <a:rPr lang="ru-RU" sz="2400" b="1" dirty="0" smtClean="0"/>
              <a:t>  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Какие животные являются символами олимпиады в Сочи? 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>
              <a:spcBef>
                <a:spcPct val="50000"/>
              </a:spcBef>
            </a:pPr>
            <a:endParaRPr lang="ru-RU" sz="2400" b="1" dirty="0"/>
          </a:p>
        </p:txBody>
      </p:sp>
      <p:pic>
        <p:nvPicPr>
          <p:cNvPr id="6" name="Picture 2" descr="http://skuky.net/wp-content/uploads/2011/02/symbo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643050"/>
            <a:ext cx="5168046" cy="387814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4429124" y="3857628"/>
            <a:ext cx="4021147" cy="1200329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36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 Лучик и Снежинка</a:t>
            </a:r>
            <a:endParaRPr lang="ru-RU" sz="3600" b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2531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5288" y="6092825"/>
            <a:ext cx="576262" cy="431800"/>
          </a:xfrm>
          <a:prstGeom prst="actionButtonBackPrevious">
            <a:avLst/>
          </a:prstGeom>
          <a:solidFill>
            <a:srgbClr val="97C4C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928662" y="279400"/>
            <a:ext cx="7820051" cy="2219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8000"/>
              </a:lnSpc>
              <a:spcBef>
                <a:spcPts val="600"/>
              </a:spcBef>
            </a:pPr>
            <a:r>
              <a:rPr lang="ru-RU" sz="2400" b="1" dirty="0" smtClean="0"/>
              <a:t> 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Какие  образы стали символами паралимпийских игр в Сочи?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250825" y="5157788"/>
            <a:ext cx="20177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0033CC"/>
                </a:solidFill>
              </a:rPr>
              <a:t> </a:t>
            </a:r>
            <a:endParaRPr lang="ru-RU" b="1" dirty="0">
              <a:solidFill>
                <a:srgbClr val="0033CC"/>
              </a:solidFill>
            </a:endParaRPr>
          </a:p>
        </p:txBody>
      </p:sp>
      <p:pic>
        <p:nvPicPr>
          <p:cNvPr id="7" name="Picture 2" descr="http://i4.newsme.com.ua/m/600x0/139976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357430"/>
            <a:ext cx="3522122" cy="341645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  <p:bldP spid="225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714356"/>
            <a:ext cx="8229600" cy="738172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3600" b="1" dirty="0" smtClean="0"/>
              <a:t> 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 какой стране начинает свой путь олимпийский огонь?</a:t>
            </a: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48484" name="Text Box 4"/>
          <p:cNvSpPr txBox="1">
            <a:spLocks noChangeArrowheads="1"/>
          </p:cNvSpPr>
          <p:nvPr/>
        </p:nvSpPr>
        <p:spPr bwMode="auto">
          <a:xfrm>
            <a:off x="857224" y="5357826"/>
            <a:ext cx="7991475" cy="646331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/>
              <a:t> </a:t>
            </a:r>
            <a:r>
              <a:rPr lang="ru-RU" sz="3200" b="1" dirty="0" smtClean="0">
                <a:latin typeface="Bookman Old Style" pitchFamily="18" charset="0"/>
              </a:rPr>
              <a:t>Греция, город Афины</a:t>
            </a:r>
            <a:endParaRPr lang="ru-RU" sz="3200" b="1" dirty="0">
              <a:latin typeface="Bookman Old Style" pitchFamily="18" charset="0"/>
            </a:endParaRPr>
          </a:p>
        </p:txBody>
      </p:sp>
      <p:sp>
        <p:nvSpPr>
          <p:cNvPr id="148485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5288" y="5949950"/>
            <a:ext cx="576262" cy="431800"/>
          </a:xfrm>
          <a:prstGeom prst="actionButtonBackPrevious">
            <a:avLst/>
          </a:prstGeom>
          <a:solidFill>
            <a:srgbClr val="97C4C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Picture 15" descr="Картинка 18 из 381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2285992"/>
            <a:ext cx="3278181" cy="2549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5" descr="1730012photo[1]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714348" y="2428868"/>
            <a:ext cx="3816423" cy="2424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20"/>
                            </p:stCondLst>
                            <p:childTnLst>
                              <p:par>
                                <p:cTn id="1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5288" y="6092825"/>
            <a:ext cx="576262" cy="431800"/>
          </a:xfrm>
          <a:prstGeom prst="actionButtonBackPrevious">
            <a:avLst/>
          </a:prstGeom>
          <a:solidFill>
            <a:srgbClr val="97C4C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2987675" y="333375"/>
            <a:ext cx="561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 b="1"/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1857356" y="357166"/>
            <a:ext cx="583247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Сколько дней длились состязания олимпийских игр в Древней Греции?</a:t>
            </a:r>
            <a:endParaRPr lang="ru-RU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2928926" y="4071942"/>
            <a:ext cx="4000529" cy="646331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solidFill>
                  <a:srgbClr val="0033CC"/>
                </a:solidFill>
                <a:latin typeface="Bookman Old Style" pitchFamily="18" charset="0"/>
              </a:rPr>
              <a:t> Пять</a:t>
            </a:r>
            <a:endParaRPr lang="ru-RU" sz="3600" b="1" dirty="0">
              <a:solidFill>
                <a:srgbClr val="0033CC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142976" y="2143116"/>
            <a:ext cx="7488238" cy="2308324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Греческие атлеты состязались в беге, прыжках, метании копья, диска, борьбе, кулачном бою, гонках на колесницах.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5288" y="6092825"/>
            <a:ext cx="576262" cy="431800"/>
          </a:xfrm>
          <a:prstGeom prst="actionButtonBackPrevious">
            <a:avLst/>
          </a:prstGeom>
          <a:solidFill>
            <a:srgbClr val="97C4C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0" y="260350"/>
            <a:ext cx="8891589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 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Какие состязания входили в число олимпийских?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endParaRPr lang="ru-RU" sz="2800" b="1" dirty="0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endParaRPr lang="ru-RU" sz="2800" b="1" dirty="0"/>
          </a:p>
        </p:txBody>
      </p:sp>
      <p:pic>
        <p:nvPicPr>
          <p:cNvPr id="2050" name="Picture 2" descr="C:\Users\Пользователь\Desktop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4572008"/>
            <a:ext cx="3048000" cy="14097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000100" y="3071810"/>
            <a:ext cx="74882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28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 </a:t>
            </a:r>
            <a:r>
              <a:rPr lang="ru-RU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пятиборье</a:t>
            </a:r>
            <a:endParaRPr lang="ru-RU" sz="3600" b="1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9699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5288" y="6092825"/>
            <a:ext cx="576262" cy="431800"/>
          </a:xfrm>
          <a:prstGeom prst="actionButtonBackPrevious">
            <a:avLst/>
          </a:prstGeom>
          <a:solidFill>
            <a:srgbClr val="97C4C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642910" y="714356"/>
            <a:ext cx="80645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/>
              <a:t> 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Самый сложный вид состязаний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075" name="Picture 3" descr="C:\Users\Пользователь\Desktop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4143380"/>
            <a:ext cx="2438400" cy="18764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5288" y="6092825"/>
            <a:ext cx="576262" cy="431800"/>
          </a:xfrm>
          <a:prstGeom prst="actionButtonBackPrevious">
            <a:avLst/>
          </a:prstGeom>
          <a:solidFill>
            <a:srgbClr val="97C4C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179388" y="2708275"/>
            <a:ext cx="22320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1214414" y="642918"/>
            <a:ext cx="62865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 dirty="0" smtClean="0">
                <a:solidFill>
                  <a:srgbClr val="FFFF99"/>
                </a:solidFill>
                <a:latin typeface="Bookman Old Style" pitchFamily="18" charset="0"/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Кто мог участвовать в олимпийских играх?</a:t>
            </a: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785918" y="4143380"/>
            <a:ext cx="5429288" cy="954107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 свободные граждане, мужчины</a:t>
            </a:r>
            <a:endParaRPr lang="ru-RU" sz="2800" b="1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098" name="Picture 2" descr="C:\Users\Пользователь\Desktop\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2000240"/>
            <a:ext cx="3393475" cy="20669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000100" y="2571744"/>
            <a:ext cx="7632700" cy="3108543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3600" b="1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u-RU" sz="3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В основных </a:t>
            </a:r>
            <a:r>
              <a:rPr lang="ru-RU" sz="3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играх нет</a:t>
            </a:r>
            <a:r>
              <a:rPr lang="ru-RU" sz="3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, но для женщин такая возможность была за 30 </a:t>
            </a:r>
            <a:r>
              <a:rPr lang="ru-RU" sz="3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до</a:t>
            </a:r>
            <a:r>
              <a:rPr lang="ru-RU" sz="3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 </a:t>
            </a:r>
            <a:r>
              <a:rPr lang="ru-RU" sz="3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или через 30 дней после </a:t>
            </a:r>
            <a:r>
              <a:rPr lang="ru-RU" sz="3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олимпиады. </a:t>
            </a:r>
            <a:r>
              <a:rPr lang="ru-RU" sz="3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Состязания</a:t>
            </a:r>
            <a:r>
              <a:rPr lang="ru-RU" sz="3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 </a:t>
            </a:r>
            <a:r>
              <a:rPr lang="ru-RU" sz="3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назывались </a:t>
            </a:r>
            <a:r>
              <a:rPr lang="ru-RU" sz="3200" b="1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Герайя</a:t>
            </a:r>
            <a:r>
              <a:rPr lang="ru-RU" sz="3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 (в честь богини Геры</a:t>
            </a:r>
            <a:r>
              <a:rPr lang="ru-RU" sz="3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).</a:t>
            </a:r>
            <a:endParaRPr lang="ru-RU" sz="3200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1747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5288" y="6092825"/>
            <a:ext cx="576262" cy="431800"/>
          </a:xfrm>
          <a:prstGeom prst="actionButtonBackPrevious">
            <a:avLst/>
          </a:prstGeom>
          <a:solidFill>
            <a:srgbClr val="97C4C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3563938" y="404813"/>
            <a:ext cx="5329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400" b="1"/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571472" y="214290"/>
            <a:ext cx="8215370" cy="2249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8000"/>
              </a:lnSpc>
              <a:spcBef>
                <a:spcPts val="600"/>
              </a:spcBef>
            </a:pPr>
            <a:r>
              <a:rPr lang="ru-RU" sz="2800" b="1" dirty="0" smtClean="0"/>
              <a:t> 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Могли ли участвовать в олимпийских играх женщины?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>
              <a:spcBef>
                <a:spcPct val="50000"/>
              </a:spcBef>
            </a:pPr>
            <a:endParaRPr lang="ru-RU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5" name="AutoShape 3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92725" y="1125538"/>
            <a:ext cx="604838" cy="701675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23850" y="330200"/>
            <a:ext cx="3983038" cy="7207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История игр</a:t>
            </a:r>
            <a:endParaRPr lang="ru-RU" sz="2000" dirty="0"/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322263" y="1108075"/>
            <a:ext cx="3983037" cy="7207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Символы олимпиады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325438" y="1881188"/>
            <a:ext cx="3983037" cy="7207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Состязания (Греция)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357158" y="2643182"/>
            <a:ext cx="3983038" cy="7207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323850" y="3429000"/>
            <a:ext cx="3983038" cy="7207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43" name="Rectangle 27"/>
          <p:cNvSpPr>
            <a:spLocks noChangeArrowheads="1"/>
          </p:cNvSpPr>
          <p:nvPr/>
        </p:nvSpPr>
        <p:spPr bwMode="auto">
          <a:xfrm>
            <a:off x="322263" y="4206875"/>
            <a:ext cx="3983037" cy="7207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47" name="AutoShape 3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72000" y="1125538"/>
            <a:ext cx="604838" cy="701675"/>
          </a:xfrm>
          <a:prstGeom prst="actionButtonBlank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48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72000" y="1916113"/>
            <a:ext cx="604838" cy="701675"/>
          </a:xfrm>
          <a:prstGeom prst="actionButtonBlank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54" name="AutoShape 3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292725" y="333375"/>
            <a:ext cx="604838" cy="701675"/>
          </a:xfrm>
          <a:prstGeom prst="actionButtonBlank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56" name="AutoShape 4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92725" y="1916113"/>
            <a:ext cx="604838" cy="701675"/>
          </a:xfrm>
          <a:prstGeom prst="actionButtonBlank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62" name="AutoShape 4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11863" y="333375"/>
            <a:ext cx="604837" cy="701675"/>
          </a:xfrm>
          <a:prstGeom prst="actionButtonBlank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63" name="AutoShape 4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11863" y="1125538"/>
            <a:ext cx="604837" cy="701675"/>
          </a:xfrm>
          <a:prstGeom prst="actionButtonBlank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64" name="AutoShape 4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11863" y="1916113"/>
            <a:ext cx="604837" cy="701675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70" name="AutoShape 5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732588" y="333375"/>
            <a:ext cx="604837" cy="701675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71" name="AutoShape 5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732588" y="1125538"/>
            <a:ext cx="604837" cy="701675"/>
          </a:xfrm>
          <a:prstGeom prst="actionButtonBlank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72" name="AutoShape 5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732588" y="1916113"/>
            <a:ext cx="604837" cy="701675"/>
          </a:xfrm>
          <a:prstGeom prst="actionButtonBlank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78" name="AutoShape 6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51725" y="333375"/>
            <a:ext cx="604838" cy="701675"/>
          </a:xfrm>
          <a:prstGeom prst="actionButtonBlank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79" name="AutoShape 6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451725" y="1125538"/>
            <a:ext cx="604838" cy="701675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80" name="AutoShape 6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451725" y="1916113"/>
            <a:ext cx="604838" cy="701675"/>
          </a:xfrm>
          <a:prstGeom prst="actionButtonBlank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86" name="AutoShape 7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333375"/>
            <a:ext cx="604838" cy="701675"/>
          </a:xfrm>
          <a:prstGeom prst="actionButtonBlank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87" name="AutoShape 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172450" y="1125538"/>
            <a:ext cx="604838" cy="701675"/>
          </a:xfrm>
          <a:prstGeom prst="actionButtonBlank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88" name="AutoShape 7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172450" y="1916113"/>
            <a:ext cx="604838" cy="701675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94" name="Text Box 78"/>
          <p:cNvSpPr txBox="1">
            <a:spLocks noChangeArrowheads="1"/>
          </p:cNvSpPr>
          <p:nvPr/>
        </p:nvSpPr>
        <p:spPr bwMode="auto">
          <a:xfrm>
            <a:off x="395288" y="511175"/>
            <a:ext cx="37449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95" name="Text Box 79"/>
          <p:cNvSpPr txBox="1">
            <a:spLocks noChangeArrowheads="1"/>
          </p:cNvSpPr>
          <p:nvPr/>
        </p:nvSpPr>
        <p:spPr bwMode="auto">
          <a:xfrm>
            <a:off x="482600" y="1287463"/>
            <a:ext cx="37449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97" name="Text Box 81"/>
          <p:cNvSpPr txBox="1">
            <a:spLocks noChangeArrowheads="1"/>
          </p:cNvSpPr>
          <p:nvPr/>
        </p:nvSpPr>
        <p:spPr bwMode="auto">
          <a:xfrm>
            <a:off x="428596" y="2643182"/>
            <a:ext cx="37449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Состязания (современные игры)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98" name="Text Box 82"/>
          <p:cNvSpPr txBox="1">
            <a:spLocks noChangeArrowheads="1"/>
          </p:cNvSpPr>
          <p:nvPr/>
        </p:nvSpPr>
        <p:spPr bwMode="auto">
          <a:xfrm>
            <a:off x="468313" y="3573463"/>
            <a:ext cx="37449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Награды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99" name="Text Box 83"/>
          <p:cNvSpPr txBox="1">
            <a:spLocks noChangeArrowheads="1"/>
          </p:cNvSpPr>
          <p:nvPr/>
        </p:nvSpPr>
        <p:spPr bwMode="auto">
          <a:xfrm>
            <a:off x="458788" y="4387850"/>
            <a:ext cx="37449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Словарь историка</a:t>
            </a:r>
          </a:p>
        </p:txBody>
      </p:sp>
      <p:sp>
        <p:nvSpPr>
          <p:cNvPr id="9300" name="Text Box 84"/>
          <p:cNvSpPr txBox="1">
            <a:spLocks noChangeArrowheads="1"/>
          </p:cNvSpPr>
          <p:nvPr/>
        </p:nvSpPr>
        <p:spPr bwMode="auto">
          <a:xfrm>
            <a:off x="395288" y="5157788"/>
            <a:ext cx="37449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46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72000" y="333375"/>
            <a:ext cx="604838" cy="701675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302" name="Text Box 86"/>
          <p:cNvSpPr txBox="1">
            <a:spLocks noChangeArrowheads="1"/>
          </p:cNvSpPr>
          <p:nvPr/>
        </p:nvSpPr>
        <p:spPr bwMode="auto">
          <a:xfrm>
            <a:off x="4670425" y="447675"/>
            <a:ext cx="2873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800">
                <a:solidFill>
                  <a:srgbClr val="FFFF00"/>
                </a:solidFill>
                <a:latin typeface="Arial Black" pitchFamily="34" charset="0"/>
                <a:hlinkClick r:id="rId7" action="ppaction://hlinksldjump"/>
              </a:rPr>
              <a:t>1</a:t>
            </a:r>
            <a:endParaRPr lang="ru-RU" sz="280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9304" name="Text Box 88"/>
          <p:cNvSpPr txBox="1">
            <a:spLocks noChangeArrowheads="1"/>
          </p:cNvSpPr>
          <p:nvPr/>
        </p:nvSpPr>
        <p:spPr bwMode="auto">
          <a:xfrm>
            <a:off x="5400675" y="422275"/>
            <a:ext cx="3952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800">
                <a:solidFill>
                  <a:srgbClr val="FFFF00"/>
                </a:solidFill>
                <a:latin typeface="Arial Black" pitchFamily="34" charset="0"/>
                <a:hlinkClick r:id="rId2" action="ppaction://hlinksldjump"/>
              </a:rPr>
              <a:t>2</a:t>
            </a:r>
            <a:endParaRPr lang="ru-RU" sz="280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9305" name="Text Box 89"/>
          <p:cNvSpPr txBox="1">
            <a:spLocks noChangeArrowheads="1"/>
          </p:cNvSpPr>
          <p:nvPr/>
        </p:nvSpPr>
        <p:spPr bwMode="auto">
          <a:xfrm>
            <a:off x="7548563" y="431800"/>
            <a:ext cx="4079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800">
                <a:solidFill>
                  <a:srgbClr val="FFFF00"/>
                </a:solidFill>
                <a:latin typeface="Arial Black" pitchFamily="34" charset="0"/>
                <a:hlinkClick r:id="rId5" action="ppaction://hlinksldjump"/>
              </a:rPr>
              <a:t>5</a:t>
            </a:r>
            <a:endParaRPr lang="ru-RU" sz="280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9306" name="Text Box 90"/>
          <p:cNvSpPr txBox="1">
            <a:spLocks noChangeArrowheads="1"/>
          </p:cNvSpPr>
          <p:nvPr/>
        </p:nvSpPr>
        <p:spPr bwMode="auto">
          <a:xfrm>
            <a:off x="6102350" y="406400"/>
            <a:ext cx="4143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800">
                <a:solidFill>
                  <a:srgbClr val="FFFF00"/>
                </a:solidFill>
                <a:latin typeface="Arial Black" pitchFamily="34" charset="0"/>
                <a:hlinkClick r:id="rId3" action="ppaction://hlinksldjump"/>
              </a:rPr>
              <a:t>3</a:t>
            </a:r>
            <a:endParaRPr lang="ru-RU" sz="280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9307" name="Text Box 91"/>
          <p:cNvSpPr txBox="1">
            <a:spLocks noChangeArrowheads="1"/>
          </p:cNvSpPr>
          <p:nvPr/>
        </p:nvSpPr>
        <p:spPr bwMode="auto">
          <a:xfrm>
            <a:off x="6813550" y="427038"/>
            <a:ext cx="422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800">
                <a:solidFill>
                  <a:srgbClr val="FFFF00"/>
                </a:solidFill>
                <a:latin typeface="Arial Black" pitchFamily="34" charset="0"/>
                <a:hlinkClick r:id="rId4" action="ppaction://hlinksldjump"/>
              </a:rPr>
              <a:t>4</a:t>
            </a:r>
            <a:endParaRPr lang="ru-RU" sz="280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9308" name="Text Box 92"/>
          <p:cNvSpPr txBox="1">
            <a:spLocks noChangeArrowheads="1"/>
          </p:cNvSpPr>
          <p:nvPr/>
        </p:nvSpPr>
        <p:spPr bwMode="auto">
          <a:xfrm>
            <a:off x="8269288" y="404813"/>
            <a:ext cx="406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800">
                <a:solidFill>
                  <a:srgbClr val="FFFF00"/>
                </a:solidFill>
                <a:latin typeface="Arial Black" pitchFamily="34" charset="0"/>
                <a:hlinkClick r:id="rId6" action="ppaction://hlinksldjump"/>
              </a:rPr>
              <a:t>6</a:t>
            </a:r>
            <a:endParaRPr lang="ru-RU" sz="280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9310" name="Text Box 94"/>
          <p:cNvSpPr txBox="1">
            <a:spLocks noChangeArrowheads="1"/>
          </p:cNvSpPr>
          <p:nvPr/>
        </p:nvSpPr>
        <p:spPr bwMode="auto">
          <a:xfrm>
            <a:off x="4643438" y="1196975"/>
            <a:ext cx="2873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800">
                <a:solidFill>
                  <a:srgbClr val="FFFF00"/>
                </a:solidFill>
                <a:latin typeface="Arial Black" pitchFamily="34" charset="0"/>
                <a:hlinkClick r:id="rId8" action="ppaction://hlinksldjump"/>
              </a:rPr>
              <a:t>1</a:t>
            </a:r>
            <a:endParaRPr lang="ru-RU" sz="280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9311" name="Text Box 95"/>
          <p:cNvSpPr txBox="1">
            <a:spLocks noChangeArrowheads="1"/>
          </p:cNvSpPr>
          <p:nvPr/>
        </p:nvSpPr>
        <p:spPr bwMode="auto">
          <a:xfrm>
            <a:off x="5364163" y="1217613"/>
            <a:ext cx="3952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800">
                <a:solidFill>
                  <a:srgbClr val="FFFF00"/>
                </a:solidFill>
                <a:latin typeface="Arial Black" pitchFamily="34" charset="0"/>
                <a:hlinkClick r:id="rId9" action="ppaction://hlinksldjump"/>
              </a:rPr>
              <a:t>2</a:t>
            </a:r>
            <a:endParaRPr lang="ru-RU" sz="280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9312" name="Text Box 96"/>
          <p:cNvSpPr txBox="1">
            <a:spLocks noChangeArrowheads="1"/>
          </p:cNvSpPr>
          <p:nvPr/>
        </p:nvSpPr>
        <p:spPr bwMode="auto">
          <a:xfrm>
            <a:off x="6094413" y="1209675"/>
            <a:ext cx="4143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800">
                <a:solidFill>
                  <a:srgbClr val="FFFF00"/>
                </a:solidFill>
                <a:latin typeface="Arial Black" pitchFamily="34" charset="0"/>
                <a:hlinkClick r:id="rId10" action="ppaction://hlinksldjump"/>
              </a:rPr>
              <a:t>3</a:t>
            </a:r>
            <a:endParaRPr lang="ru-RU" sz="280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9313" name="Text Box 97"/>
          <p:cNvSpPr txBox="1">
            <a:spLocks noChangeArrowheads="1"/>
          </p:cNvSpPr>
          <p:nvPr/>
        </p:nvSpPr>
        <p:spPr bwMode="auto">
          <a:xfrm>
            <a:off x="6805613" y="1212850"/>
            <a:ext cx="422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800">
                <a:solidFill>
                  <a:srgbClr val="FFFF00"/>
                </a:solidFill>
                <a:latin typeface="Arial Black" pitchFamily="34" charset="0"/>
                <a:hlinkClick r:id="rId11" action="ppaction://hlinksldjump"/>
              </a:rPr>
              <a:t>4</a:t>
            </a:r>
            <a:endParaRPr lang="ru-RU" sz="280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9314" name="Text Box 98"/>
          <p:cNvSpPr txBox="1">
            <a:spLocks noChangeArrowheads="1"/>
          </p:cNvSpPr>
          <p:nvPr/>
        </p:nvSpPr>
        <p:spPr bwMode="auto">
          <a:xfrm>
            <a:off x="7550150" y="1217613"/>
            <a:ext cx="4079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800">
                <a:solidFill>
                  <a:srgbClr val="FFFF00"/>
                </a:solidFill>
                <a:latin typeface="Arial Black" pitchFamily="34" charset="0"/>
                <a:hlinkClick r:id="rId12" action="ppaction://hlinksldjump"/>
              </a:rPr>
              <a:t>5</a:t>
            </a:r>
            <a:endParaRPr lang="ru-RU" sz="280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9315" name="Text Box 99"/>
          <p:cNvSpPr txBox="1">
            <a:spLocks noChangeArrowheads="1"/>
          </p:cNvSpPr>
          <p:nvPr/>
        </p:nvSpPr>
        <p:spPr bwMode="auto">
          <a:xfrm>
            <a:off x="8270875" y="1200150"/>
            <a:ext cx="406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800">
                <a:solidFill>
                  <a:srgbClr val="FFFF00"/>
                </a:solidFill>
                <a:latin typeface="Arial Black" pitchFamily="34" charset="0"/>
                <a:hlinkClick r:id="rId13" action="ppaction://hlinksldjump"/>
              </a:rPr>
              <a:t>6</a:t>
            </a:r>
            <a:endParaRPr lang="ru-RU" sz="280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9316" name="Text Box 100"/>
          <p:cNvSpPr txBox="1">
            <a:spLocks noChangeArrowheads="1"/>
          </p:cNvSpPr>
          <p:nvPr/>
        </p:nvSpPr>
        <p:spPr bwMode="auto">
          <a:xfrm>
            <a:off x="4654550" y="2019300"/>
            <a:ext cx="2873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800" dirty="0">
                <a:solidFill>
                  <a:srgbClr val="FFFF00"/>
                </a:solidFill>
                <a:latin typeface="Arial Black" pitchFamily="34" charset="0"/>
                <a:hlinkClick r:id="rId14" action="ppaction://hlinksldjump"/>
              </a:rPr>
              <a:t>1</a:t>
            </a:r>
            <a:endParaRPr lang="ru-RU" sz="28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9317" name="Text Box 101"/>
          <p:cNvSpPr txBox="1">
            <a:spLocks noChangeArrowheads="1"/>
          </p:cNvSpPr>
          <p:nvPr/>
        </p:nvSpPr>
        <p:spPr bwMode="auto">
          <a:xfrm>
            <a:off x="5394325" y="2001838"/>
            <a:ext cx="3952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800">
                <a:solidFill>
                  <a:srgbClr val="FFFF00"/>
                </a:solidFill>
                <a:latin typeface="Arial Black" pitchFamily="34" charset="0"/>
                <a:hlinkClick r:id="rId15" action="ppaction://hlinksldjump"/>
              </a:rPr>
              <a:t>2</a:t>
            </a:r>
            <a:endParaRPr lang="ru-RU" sz="280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9318" name="Text Box 102"/>
          <p:cNvSpPr txBox="1">
            <a:spLocks noChangeArrowheads="1"/>
          </p:cNvSpPr>
          <p:nvPr/>
        </p:nvSpPr>
        <p:spPr bwMode="auto">
          <a:xfrm>
            <a:off x="6094413" y="2012950"/>
            <a:ext cx="4143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800">
                <a:solidFill>
                  <a:srgbClr val="FFFF00"/>
                </a:solidFill>
                <a:latin typeface="Arial Black" pitchFamily="34" charset="0"/>
                <a:hlinkClick r:id="rId16" action="ppaction://hlinksldjump"/>
              </a:rPr>
              <a:t>3</a:t>
            </a:r>
            <a:endParaRPr lang="ru-RU" sz="280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9319" name="Text Box 103"/>
          <p:cNvSpPr txBox="1">
            <a:spLocks noChangeArrowheads="1"/>
          </p:cNvSpPr>
          <p:nvPr/>
        </p:nvSpPr>
        <p:spPr bwMode="auto">
          <a:xfrm>
            <a:off x="6826250" y="2006600"/>
            <a:ext cx="422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800">
                <a:solidFill>
                  <a:srgbClr val="FFFF00"/>
                </a:solidFill>
                <a:latin typeface="Arial Black" pitchFamily="34" charset="0"/>
                <a:hlinkClick r:id="rId17" action="ppaction://hlinksldjump"/>
              </a:rPr>
              <a:t>4</a:t>
            </a:r>
            <a:endParaRPr lang="ru-RU" sz="280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9320" name="Text Box 104"/>
          <p:cNvSpPr txBox="1">
            <a:spLocks noChangeArrowheads="1"/>
          </p:cNvSpPr>
          <p:nvPr/>
        </p:nvSpPr>
        <p:spPr bwMode="auto">
          <a:xfrm>
            <a:off x="7550150" y="2011363"/>
            <a:ext cx="4079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800">
                <a:solidFill>
                  <a:srgbClr val="FFFF00"/>
                </a:solidFill>
                <a:latin typeface="Arial Black" pitchFamily="34" charset="0"/>
                <a:hlinkClick r:id="rId18" action="ppaction://hlinksldjump"/>
              </a:rPr>
              <a:t>5</a:t>
            </a:r>
            <a:endParaRPr lang="ru-RU" sz="280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9321" name="Text Box 105"/>
          <p:cNvSpPr txBox="1">
            <a:spLocks noChangeArrowheads="1"/>
          </p:cNvSpPr>
          <p:nvPr/>
        </p:nvSpPr>
        <p:spPr bwMode="auto">
          <a:xfrm>
            <a:off x="8281988" y="2012950"/>
            <a:ext cx="406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800">
                <a:solidFill>
                  <a:srgbClr val="FFFF00"/>
                </a:solidFill>
                <a:latin typeface="Arial Black" pitchFamily="34" charset="0"/>
                <a:hlinkClick r:id="rId19" action="ppaction://hlinksldjump"/>
              </a:rPr>
              <a:t>6</a:t>
            </a:r>
            <a:endParaRPr lang="ru-RU" sz="280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9322" name="AutoShape 10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54538" y="2686050"/>
            <a:ext cx="604837" cy="701675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323" name="AutoShape 10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275263" y="2686050"/>
            <a:ext cx="604837" cy="701675"/>
          </a:xfrm>
          <a:prstGeom prst="actionButtonBlank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324" name="AutoShape 10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994400" y="2686050"/>
            <a:ext cx="604838" cy="701675"/>
          </a:xfrm>
          <a:prstGeom prst="actionButtonBlank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325" name="AutoShape 10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715125" y="2686050"/>
            <a:ext cx="604838" cy="701675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326" name="AutoShape 110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34263" y="2686050"/>
            <a:ext cx="604837" cy="701675"/>
          </a:xfrm>
          <a:prstGeom prst="actionButtonBlank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327" name="AutoShape 111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54988" y="2686050"/>
            <a:ext cx="604837" cy="701675"/>
          </a:xfrm>
          <a:prstGeom prst="actionButtonBlank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328" name="Text Box 112"/>
          <p:cNvSpPr txBox="1">
            <a:spLocks noChangeArrowheads="1"/>
          </p:cNvSpPr>
          <p:nvPr/>
        </p:nvSpPr>
        <p:spPr bwMode="auto">
          <a:xfrm>
            <a:off x="4652963" y="2800350"/>
            <a:ext cx="2873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800">
                <a:solidFill>
                  <a:srgbClr val="FFFF00"/>
                </a:solidFill>
                <a:latin typeface="Arial Black" pitchFamily="34" charset="0"/>
                <a:hlinkClick r:id="rId20" action="ppaction://hlinksldjump"/>
              </a:rPr>
              <a:t>1</a:t>
            </a:r>
            <a:endParaRPr lang="ru-RU" sz="280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9329" name="Text Box 113"/>
          <p:cNvSpPr txBox="1">
            <a:spLocks noChangeArrowheads="1"/>
          </p:cNvSpPr>
          <p:nvPr/>
        </p:nvSpPr>
        <p:spPr bwMode="auto">
          <a:xfrm>
            <a:off x="5383213" y="2774950"/>
            <a:ext cx="3952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800">
                <a:solidFill>
                  <a:srgbClr val="FFFF00"/>
                </a:solidFill>
                <a:latin typeface="Arial Black" pitchFamily="34" charset="0"/>
                <a:hlinkClick r:id="rId21" action="ppaction://hlinksldjump"/>
              </a:rPr>
              <a:t>2</a:t>
            </a:r>
            <a:endParaRPr lang="ru-RU" sz="280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9330" name="Text Box 114"/>
          <p:cNvSpPr txBox="1">
            <a:spLocks noChangeArrowheads="1"/>
          </p:cNvSpPr>
          <p:nvPr/>
        </p:nvSpPr>
        <p:spPr bwMode="auto">
          <a:xfrm>
            <a:off x="7531100" y="2784475"/>
            <a:ext cx="4079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800">
                <a:solidFill>
                  <a:srgbClr val="FFFF00"/>
                </a:solidFill>
                <a:latin typeface="Arial Black" pitchFamily="34" charset="0"/>
                <a:hlinkClick r:id="rId22" action="ppaction://hlinksldjump"/>
              </a:rPr>
              <a:t>5</a:t>
            </a:r>
            <a:endParaRPr lang="ru-RU" sz="280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9331" name="Text Box 115"/>
          <p:cNvSpPr txBox="1">
            <a:spLocks noChangeArrowheads="1"/>
          </p:cNvSpPr>
          <p:nvPr/>
        </p:nvSpPr>
        <p:spPr bwMode="auto">
          <a:xfrm>
            <a:off x="6084888" y="2759075"/>
            <a:ext cx="4143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800">
                <a:solidFill>
                  <a:srgbClr val="FFFF00"/>
                </a:solidFill>
                <a:latin typeface="Arial Black" pitchFamily="34" charset="0"/>
                <a:hlinkClick r:id="rId23" action="ppaction://hlinksldjump"/>
              </a:rPr>
              <a:t>3</a:t>
            </a:r>
            <a:endParaRPr lang="ru-RU" sz="280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9332" name="Text Box 116"/>
          <p:cNvSpPr txBox="1">
            <a:spLocks noChangeArrowheads="1"/>
          </p:cNvSpPr>
          <p:nvPr/>
        </p:nvSpPr>
        <p:spPr bwMode="auto">
          <a:xfrm>
            <a:off x="6796088" y="2779713"/>
            <a:ext cx="422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800">
                <a:solidFill>
                  <a:srgbClr val="FFFF00"/>
                </a:solidFill>
                <a:latin typeface="Arial Black" pitchFamily="34" charset="0"/>
                <a:hlinkClick r:id="rId24" action="ppaction://hlinksldjump"/>
              </a:rPr>
              <a:t>4</a:t>
            </a:r>
            <a:endParaRPr lang="ru-RU" sz="280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9333" name="Text Box 117"/>
          <p:cNvSpPr txBox="1">
            <a:spLocks noChangeArrowheads="1"/>
          </p:cNvSpPr>
          <p:nvPr/>
        </p:nvSpPr>
        <p:spPr bwMode="auto">
          <a:xfrm>
            <a:off x="8251825" y="2757488"/>
            <a:ext cx="406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800">
                <a:solidFill>
                  <a:srgbClr val="FFFF00"/>
                </a:solidFill>
                <a:latin typeface="Arial Black" pitchFamily="34" charset="0"/>
                <a:hlinkClick r:id="rId25" action="ppaction://hlinksldjump"/>
              </a:rPr>
              <a:t>6</a:t>
            </a:r>
            <a:endParaRPr lang="ru-RU" sz="280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9334" name="AutoShape 1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65738" y="3468688"/>
            <a:ext cx="604837" cy="701675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335" name="AutoShape 1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45013" y="3468688"/>
            <a:ext cx="604837" cy="701675"/>
          </a:xfrm>
          <a:prstGeom prst="actionButtonBlank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336" name="AutoShape 1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84875" y="3468688"/>
            <a:ext cx="604838" cy="701675"/>
          </a:xfrm>
          <a:prstGeom prst="actionButtonBlank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337" name="AutoShape 1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705600" y="3468688"/>
            <a:ext cx="604838" cy="701675"/>
          </a:xfrm>
          <a:prstGeom prst="actionButtonBlank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338" name="AutoShape 12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424738" y="3468688"/>
            <a:ext cx="604837" cy="701675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339" name="AutoShape 12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145463" y="3468688"/>
            <a:ext cx="604837" cy="701675"/>
          </a:xfrm>
          <a:prstGeom prst="actionButtonBlank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340" name="Text Box 124"/>
          <p:cNvSpPr txBox="1">
            <a:spLocks noChangeArrowheads="1"/>
          </p:cNvSpPr>
          <p:nvPr/>
        </p:nvSpPr>
        <p:spPr bwMode="auto">
          <a:xfrm>
            <a:off x="4616450" y="3540125"/>
            <a:ext cx="2873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800">
                <a:solidFill>
                  <a:srgbClr val="FFFF00"/>
                </a:solidFill>
                <a:latin typeface="Arial Black" pitchFamily="34" charset="0"/>
                <a:hlinkClick r:id="rId26" action="ppaction://hlinksldjump"/>
              </a:rPr>
              <a:t>1</a:t>
            </a:r>
            <a:endParaRPr lang="ru-RU" sz="280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9341" name="Text Box 125"/>
          <p:cNvSpPr txBox="1">
            <a:spLocks noChangeArrowheads="1"/>
          </p:cNvSpPr>
          <p:nvPr/>
        </p:nvSpPr>
        <p:spPr bwMode="auto">
          <a:xfrm>
            <a:off x="5337175" y="3560763"/>
            <a:ext cx="3952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800">
                <a:solidFill>
                  <a:srgbClr val="FFFF00"/>
                </a:solidFill>
                <a:latin typeface="Arial Black" pitchFamily="34" charset="0"/>
                <a:hlinkClick r:id="rId27" action="ppaction://hlinksldjump"/>
              </a:rPr>
              <a:t>2</a:t>
            </a:r>
            <a:endParaRPr lang="ru-RU" sz="280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9342" name="Text Box 126"/>
          <p:cNvSpPr txBox="1">
            <a:spLocks noChangeArrowheads="1"/>
          </p:cNvSpPr>
          <p:nvPr/>
        </p:nvSpPr>
        <p:spPr bwMode="auto">
          <a:xfrm>
            <a:off x="6067425" y="3552825"/>
            <a:ext cx="4143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800">
                <a:solidFill>
                  <a:srgbClr val="FFFF00"/>
                </a:solidFill>
                <a:latin typeface="Arial Black" pitchFamily="34" charset="0"/>
                <a:hlinkClick r:id="rId28" action="ppaction://hlinksldjump"/>
              </a:rPr>
              <a:t>3</a:t>
            </a:r>
            <a:endParaRPr lang="ru-RU" sz="280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9343" name="Text Box 127"/>
          <p:cNvSpPr txBox="1">
            <a:spLocks noChangeArrowheads="1"/>
          </p:cNvSpPr>
          <p:nvPr/>
        </p:nvSpPr>
        <p:spPr bwMode="auto">
          <a:xfrm>
            <a:off x="6778625" y="3556000"/>
            <a:ext cx="422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800">
                <a:solidFill>
                  <a:srgbClr val="FFFF00"/>
                </a:solidFill>
                <a:latin typeface="Arial Black" pitchFamily="34" charset="0"/>
                <a:hlinkClick r:id="rId29" action="ppaction://hlinksldjump"/>
              </a:rPr>
              <a:t>4</a:t>
            </a:r>
            <a:endParaRPr lang="ru-RU" sz="280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9344" name="Text Box 128"/>
          <p:cNvSpPr txBox="1">
            <a:spLocks noChangeArrowheads="1"/>
          </p:cNvSpPr>
          <p:nvPr/>
        </p:nvSpPr>
        <p:spPr bwMode="auto">
          <a:xfrm>
            <a:off x="7523163" y="3560763"/>
            <a:ext cx="4079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800">
                <a:solidFill>
                  <a:srgbClr val="FFFF00"/>
                </a:solidFill>
                <a:latin typeface="Arial Black" pitchFamily="34" charset="0"/>
                <a:hlinkClick r:id="rId30" action="ppaction://hlinksldjump"/>
              </a:rPr>
              <a:t>5</a:t>
            </a:r>
            <a:endParaRPr lang="ru-RU" sz="280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9345" name="Text Box 129"/>
          <p:cNvSpPr txBox="1">
            <a:spLocks noChangeArrowheads="1"/>
          </p:cNvSpPr>
          <p:nvPr/>
        </p:nvSpPr>
        <p:spPr bwMode="auto">
          <a:xfrm>
            <a:off x="8243888" y="3543300"/>
            <a:ext cx="406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800">
                <a:solidFill>
                  <a:srgbClr val="FFFF00"/>
                </a:solidFill>
                <a:latin typeface="Arial Black" pitchFamily="34" charset="0"/>
                <a:hlinkClick r:id="rId31" action="ppaction://hlinksldjump"/>
              </a:rPr>
              <a:t>6</a:t>
            </a:r>
            <a:endParaRPr lang="ru-RU" sz="280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9394" name="AutoShape 17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45013" y="4240213"/>
            <a:ext cx="604837" cy="701675"/>
          </a:xfrm>
          <a:prstGeom prst="actionButtonBlank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395" name="AutoShape 17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65738" y="4240213"/>
            <a:ext cx="604837" cy="701675"/>
          </a:xfrm>
          <a:prstGeom prst="actionButtonBlank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396" name="AutoShape 18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84875" y="4240213"/>
            <a:ext cx="604838" cy="701675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397" name="AutoShape 18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705600" y="4240213"/>
            <a:ext cx="604838" cy="701675"/>
          </a:xfrm>
          <a:prstGeom prst="actionButtonBlank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398" name="AutoShape 18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424738" y="4240213"/>
            <a:ext cx="604837" cy="701675"/>
          </a:xfrm>
          <a:prstGeom prst="actionButtonBlank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399" name="AutoShape 18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145463" y="4240213"/>
            <a:ext cx="604837" cy="701675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400" name="Text Box 184"/>
          <p:cNvSpPr txBox="1">
            <a:spLocks noChangeArrowheads="1"/>
          </p:cNvSpPr>
          <p:nvPr/>
        </p:nvSpPr>
        <p:spPr bwMode="auto">
          <a:xfrm>
            <a:off x="4627563" y="4343400"/>
            <a:ext cx="2873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800">
                <a:solidFill>
                  <a:srgbClr val="FFFF00"/>
                </a:solidFill>
                <a:latin typeface="Arial Black" pitchFamily="34" charset="0"/>
                <a:hlinkClick r:id="rId32" action="ppaction://hlinksldjump"/>
              </a:rPr>
              <a:t>1</a:t>
            </a:r>
            <a:endParaRPr lang="ru-RU" sz="280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9401" name="Text Box 185"/>
          <p:cNvSpPr txBox="1">
            <a:spLocks noChangeArrowheads="1"/>
          </p:cNvSpPr>
          <p:nvPr/>
        </p:nvSpPr>
        <p:spPr bwMode="auto">
          <a:xfrm>
            <a:off x="5367338" y="4325938"/>
            <a:ext cx="3952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800">
                <a:solidFill>
                  <a:srgbClr val="FFFF00"/>
                </a:solidFill>
                <a:latin typeface="Arial Black" pitchFamily="34" charset="0"/>
                <a:hlinkClick r:id="rId33" action="ppaction://hlinksldjump"/>
              </a:rPr>
              <a:t>2</a:t>
            </a:r>
            <a:endParaRPr lang="ru-RU" sz="280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9402" name="Text Box 186"/>
          <p:cNvSpPr txBox="1">
            <a:spLocks noChangeArrowheads="1"/>
          </p:cNvSpPr>
          <p:nvPr/>
        </p:nvSpPr>
        <p:spPr bwMode="auto">
          <a:xfrm>
            <a:off x="6067425" y="4337050"/>
            <a:ext cx="4143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800">
                <a:solidFill>
                  <a:srgbClr val="FFFF00"/>
                </a:solidFill>
                <a:latin typeface="Arial Black" pitchFamily="34" charset="0"/>
                <a:hlinkClick r:id="rId34" action="ppaction://hlinksldjump"/>
              </a:rPr>
              <a:t>3</a:t>
            </a:r>
            <a:endParaRPr lang="ru-RU" sz="280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9403" name="Text Box 187"/>
          <p:cNvSpPr txBox="1">
            <a:spLocks noChangeArrowheads="1"/>
          </p:cNvSpPr>
          <p:nvPr/>
        </p:nvSpPr>
        <p:spPr bwMode="auto">
          <a:xfrm>
            <a:off x="6799263" y="4330700"/>
            <a:ext cx="422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800">
                <a:solidFill>
                  <a:srgbClr val="FFFF00"/>
                </a:solidFill>
                <a:latin typeface="Arial Black" pitchFamily="34" charset="0"/>
                <a:hlinkClick r:id="rId35" action="ppaction://hlinksldjump"/>
              </a:rPr>
              <a:t>4</a:t>
            </a:r>
            <a:endParaRPr lang="ru-RU" sz="280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9404" name="Text Box 188"/>
          <p:cNvSpPr txBox="1">
            <a:spLocks noChangeArrowheads="1"/>
          </p:cNvSpPr>
          <p:nvPr/>
        </p:nvSpPr>
        <p:spPr bwMode="auto">
          <a:xfrm>
            <a:off x="7523163" y="4335463"/>
            <a:ext cx="4079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800">
                <a:solidFill>
                  <a:srgbClr val="FFFF00"/>
                </a:solidFill>
                <a:latin typeface="Arial Black" pitchFamily="34" charset="0"/>
                <a:hlinkClick r:id="rId36" action="ppaction://hlinksldjump"/>
              </a:rPr>
              <a:t>5</a:t>
            </a:r>
            <a:endParaRPr lang="ru-RU" sz="280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9405" name="Text Box 189"/>
          <p:cNvSpPr txBox="1">
            <a:spLocks noChangeArrowheads="1"/>
          </p:cNvSpPr>
          <p:nvPr/>
        </p:nvSpPr>
        <p:spPr bwMode="auto">
          <a:xfrm>
            <a:off x="8255000" y="4337050"/>
            <a:ext cx="406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800">
                <a:solidFill>
                  <a:srgbClr val="FFFF00"/>
                </a:solidFill>
                <a:latin typeface="Arial Black" pitchFamily="34" charset="0"/>
                <a:hlinkClick r:id="rId37" action="ppaction://hlinksldjump"/>
              </a:rPr>
              <a:t>6</a:t>
            </a:r>
            <a:endParaRPr lang="ru-RU" sz="280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9412" name="Text Box 196"/>
          <p:cNvSpPr txBox="1">
            <a:spLocks noChangeArrowheads="1"/>
          </p:cNvSpPr>
          <p:nvPr/>
        </p:nvSpPr>
        <p:spPr bwMode="auto">
          <a:xfrm>
            <a:off x="4635500" y="5133975"/>
            <a:ext cx="2873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800" dirty="0" smtClean="0">
                <a:solidFill>
                  <a:srgbClr val="FFFF00"/>
                </a:solidFill>
                <a:latin typeface="Arial Black" pitchFamily="34" charset="0"/>
              </a:rPr>
              <a:t>  </a:t>
            </a:r>
            <a:endParaRPr lang="ru-RU" sz="28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9413" name="Text Box 197"/>
          <p:cNvSpPr txBox="1">
            <a:spLocks noChangeArrowheads="1"/>
          </p:cNvSpPr>
          <p:nvPr/>
        </p:nvSpPr>
        <p:spPr bwMode="auto">
          <a:xfrm>
            <a:off x="5365750" y="5108575"/>
            <a:ext cx="3952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800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endParaRPr lang="ru-RU" sz="28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9414" name="Text Box 198"/>
          <p:cNvSpPr txBox="1">
            <a:spLocks noChangeArrowheads="1"/>
          </p:cNvSpPr>
          <p:nvPr/>
        </p:nvSpPr>
        <p:spPr bwMode="auto">
          <a:xfrm>
            <a:off x="7513638" y="5118100"/>
            <a:ext cx="4079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800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endParaRPr lang="ru-RU" sz="28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9416" name="Text Box 200"/>
          <p:cNvSpPr txBox="1">
            <a:spLocks noChangeArrowheads="1"/>
          </p:cNvSpPr>
          <p:nvPr/>
        </p:nvSpPr>
        <p:spPr bwMode="auto">
          <a:xfrm>
            <a:off x="6778625" y="5113338"/>
            <a:ext cx="422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800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endParaRPr lang="ru-RU" sz="28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9432" name="AutoShape 2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5949950"/>
            <a:ext cx="647700" cy="333375"/>
          </a:xfrm>
          <a:prstGeom prst="actionButtonForwardNex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071538" y="4500570"/>
            <a:ext cx="7561262" cy="1200329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3600" b="1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6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10 месяцев на родине и месяц в Олимпии</a:t>
            </a:r>
            <a:endParaRPr lang="he-IL" sz="3600" b="1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  <a:cs typeface="Arial" charset="0"/>
            </a:endParaRPr>
          </a:p>
        </p:txBody>
      </p:sp>
      <p:sp>
        <p:nvSpPr>
          <p:cNvPr id="30723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5288" y="6092825"/>
            <a:ext cx="576262" cy="431800"/>
          </a:xfrm>
          <a:prstGeom prst="actionButtonBackPrevious">
            <a:avLst/>
          </a:prstGeom>
          <a:solidFill>
            <a:srgbClr val="97C4C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2700338" y="476250"/>
            <a:ext cx="61928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571472" y="285728"/>
            <a:ext cx="728667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Сколько времени тренировались атлеты перед олимпиадой?</a:t>
            </a: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5122" name="Picture 2" descr="C:\Users\Пользователь\Desktop\imagesCA3HD8Y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2071678"/>
            <a:ext cx="3933844" cy="22127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714348" y="4857760"/>
            <a:ext cx="77057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28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6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15 олимпийских дисциплин в 7 группах</a:t>
            </a:r>
            <a:endParaRPr lang="ru-RU" sz="3200" b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9635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5288" y="6092825"/>
            <a:ext cx="576262" cy="431800"/>
          </a:xfrm>
          <a:prstGeom prst="actionButtonBackPrevious">
            <a:avLst/>
          </a:prstGeom>
          <a:solidFill>
            <a:srgbClr val="97C4C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3132138" y="260350"/>
            <a:ext cx="576103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i="1" dirty="0" smtClean="0"/>
              <a:t> </a:t>
            </a:r>
            <a:endParaRPr lang="ru-RU" sz="2400" b="1" dirty="0">
              <a:solidFill>
                <a:srgbClr val="0033CC"/>
              </a:solidFill>
            </a:endParaRPr>
          </a:p>
          <a:p>
            <a:pPr>
              <a:spcBef>
                <a:spcPct val="50000"/>
              </a:spcBef>
            </a:pPr>
            <a:endParaRPr lang="ru-RU" sz="2400" b="1" dirty="0">
              <a:solidFill>
                <a:srgbClr val="0033CC"/>
              </a:solidFill>
            </a:endParaRPr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468313" y="2997200"/>
            <a:ext cx="23034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ru-RU" b="1" dirty="0" smtClean="0">
                <a:solidFill>
                  <a:srgbClr val="0033CC"/>
                </a:solidFill>
              </a:rPr>
              <a:t> </a:t>
            </a:r>
            <a:endParaRPr lang="ru-RU" b="1" dirty="0">
              <a:solidFill>
                <a:srgbClr val="0033C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5720" y="642918"/>
            <a:ext cx="86340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Сколько видов спорта представлено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на олимпиаде в Сочи?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0" name="Picture 6" descr="i (10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571744"/>
            <a:ext cx="1696772" cy="1857388"/>
          </a:xfrm>
          <a:prstGeom prst="rect">
            <a:avLst/>
          </a:prstGeom>
          <a:noFill/>
        </p:spPr>
      </p:pic>
      <p:pic>
        <p:nvPicPr>
          <p:cNvPr id="11" name="Picture 9" descr="i (16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2071678"/>
            <a:ext cx="2274411" cy="1714512"/>
          </a:xfrm>
          <a:prstGeom prst="rect">
            <a:avLst/>
          </a:prstGeom>
          <a:noFill/>
        </p:spPr>
      </p:pic>
      <p:pic>
        <p:nvPicPr>
          <p:cNvPr id="12" name="Picture 8" descr="i (14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3000372"/>
            <a:ext cx="2180162" cy="1635122"/>
          </a:xfrm>
          <a:prstGeom prst="rect">
            <a:avLst/>
          </a:prstGeom>
          <a:noFill/>
        </p:spPr>
      </p:pic>
      <p:pic>
        <p:nvPicPr>
          <p:cNvPr id="13" name="Picture 4" descr="i (6)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16" y="2143116"/>
            <a:ext cx="2015127" cy="214314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  <p:bldP spid="6964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928662" y="4500570"/>
            <a:ext cx="77057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32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в 1960, летние игры в Риме, но официально это название появилось с 1988 года</a:t>
            </a:r>
            <a:endParaRPr lang="ru-RU" sz="3200" b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5843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5288" y="6092825"/>
            <a:ext cx="576262" cy="431800"/>
          </a:xfrm>
          <a:prstGeom prst="actionButtonBackPrevious">
            <a:avLst/>
          </a:prstGeom>
          <a:solidFill>
            <a:srgbClr val="97C4C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599952" y="188640"/>
            <a:ext cx="8281987" cy="1442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8000"/>
              </a:lnSpc>
              <a:spcBef>
                <a:spcPts val="600"/>
              </a:spcBef>
            </a:pPr>
            <a:r>
              <a:rPr lang="ru-RU" sz="2400" b="1" i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 каком году были проведены первые </a:t>
            </a:r>
            <a:r>
              <a:rPr lang="ru-RU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паралимпийские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игры?</a:t>
            </a: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6146" name="Picture 2" descr="C:\Users\Пользователь\Desktop\l_0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2221048"/>
            <a:ext cx="3714765" cy="209377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285852" y="2714620"/>
            <a:ext cx="748982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36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мужчины и женщины, победители мировых чемпионатов, чьи кандидатуры утверждает олимпийский комитет страны</a:t>
            </a:r>
            <a:endParaRPr lang="ru-RU" sz="3600" b="1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3795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5288" y="6092825"/>
            <a:ext cx="576262" cy="431800"/>
          </a:xfrm>
          <a:prstGeom prst="actionButtonBackPrevious">
            <a:avLst/>
          </a:prstGeom>
          <a:solidFill>
            <a:srgbClr val="97C4C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270793" y="188640"/>
            <a:ext cx="8497888" cy="2219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8000"/>
              </a:lnSpc>
              <a:spcBef>
                <a:spcPts val="600"/>
              </a:spcBef>
            </a:pPr>
            <a:r>
              <a:rPr lang="ru-RU" sz="2800" b="1" dirty="0" smtClean="0"/>
              <a:t> 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Кто может участвовать в современных олимпийских играх?</a:t>
            </a: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142976" y="2143116"/>
            <a:ext cx="764386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Лыжные гонки + стендовая стрельба</a:t>
            </a:r>
            <a:endParaRPr lang="ru-RU" sz="3600" b="1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6867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5288" y="6092825"/>
            <a:ext cx="576262" cy="431800"/>
          </a:xfrm>
          <a:prstGeom prst="actionButtonBackPrevious">
            <a:avLst/>
          </a:prstGeom>
          <a:solidFill>
            <a:srgbClr val="97C4C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1000100" y="642918"/>
            <a:ext cx="72866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Что такое биатлон?</a:t>
            </a: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Пользователь\Desktop\untitl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3571876"/>
            <a:ext cx="4133179" cy="23145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214414" y="3571876"/>
            <a:ext cx="764386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36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6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 33 вида спорта</a:t>
            </a:r>
          </a:p>
          <a:p>
            <a:pPr algn="ctr" eaLnBrk="1" hangingPunct="1">
              <a:spcBef>
                <a:spcPct val="50000"/>
              </a:spcBef>
            </a:pPr>
            <a:endParaRPr lang="ru-RU" sz="3600" b="1" i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819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5288" y="6092825"/>
            <a:ext cx="576262" cy="431800"/>
          </a:xfrm>
          <a:prstGeom prst="actionButtonBackPrevious">
            <a:avLst/>
          </a:prstGeom>
          <a:solidFill>
            <a:srgbClr val="97C4C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1000100" y="357166"/>
            <a:ext cx="7318397" cy="2219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8000"/>
              </a:lnSpc>
              <a:spcBef>
                <a:spcPts val="600"/>
              </a:spcBef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Сколько видов спорта входит в программу летних олимпийских игр?</a:t>
            </a: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285852" y="5143512"/>
            <a:ext cx="75612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28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6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с 1992 года</a:t>
            </a:r>
            <a:endParaRPr lang="ru-RU" sz="3200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891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5288" y="6092825"/>
            <a:ext cx="576262" cy="431800"/>
          </a:xfrm>
          <a:prstGeom prst="actionButtonBackPrevious">
            <a:avLst/>
          </a:prstGeom>
          <a:solidFill>
            <a:srgbClr val="97C4C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1714480" y="357166"/>
            <a:ext cx="7215238" cy="324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8000"/>
              </a:lnSpc>
              <a:spcBef>
                <a:spcPts val="600"/>
              </a:spcBef>
            </a:pPr>
            <a:r>
              <a:rPr lang="ru-RU" sz="2800" b="1" dirty="0" smtClean="0"/>
              <a:t> 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 какого года летние и зимние олимпийские игры стали проводить в разное время с промежутком в два года? 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5288" y="6092825"/>
            <a:ext cx="576262" cy="431800"/>
          </a:xfrm>
          <a:prstGeom prst="actionButtonBackPrevious">
            <a:avLst/>
          </a:prstGeom>
          <a:solidFill>
            <a:srgbClr val="97C4C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1714480" y="4572008"/>
            <a:ext cx="68405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Лавровым венком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1285852" y="214290"/>
            <a:ext cx="7318398" cy="2151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8000"/>
              </a:lnSpc>
              <a:spcBef>
                <a:spcPts val="600"/>
              </a:spcBef>
            </a:pPr>
            <a:r>
              <a:rPr lang="ru-RU" sz="2800" b="1" dirty="0" smtClean="0"/>
              <a:t> 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Чем награждали победителя олимпиады в Древней Греции?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6" name="Picture 8" descr="0010-012-Nagrady-pobeditelj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428868"/>
            <a:ext cx="2857500" cy="21526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8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8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8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5143472" y="2786058"/>
            <a:ext cx="400052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4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золотые, серебряные и бронзовые медали</a:t>
            </a:r>
            <a:endParaRPr lang="ru-RU" sz="4000" b="1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3011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5288" y="6092825"/>
            <a:ext cx="576262" cy="431800"/>
          </a:xfrm>
          <a:prstGeom prst="actionButtonBackPrevious">
            <a:avLst/>
          </a:prstGeom>
          <a:solidFill>
            <a:srgbClr val="97C4C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642910" y="500042"/>
            <a:ext cx="782005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Bookman Old Style" pitchFamily="18" charset="0"/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Как награждают победителей олимпиады сейчас?</a:t>
            </a: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5" name="Picture 2" descr="http://info-obo-vsem.ru/wp-content/uploads/2013/05/medal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357430"/>
            <a:ext cx="5171223" cy="36433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1357290" y="3143248"/>
            <a:ext cx="673258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28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статуя на родине, пожизненные бесплатные обеды, почетные места в театре, стихи в его честь, чеканка монеты с портретом победителя</a:t>
            </a:r>
            <a:endParaRPr lang="ru-RU" sz="2800" b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1987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5288" y="6092825"/>
            <a:ext cx="576262" cy="431800"/>
          </a:xfrm>
          <a:prstGeom prst="actionButtonBackPrevious">
            <a:avLst/>
          </a:prstGeom>
          <a:solidFill>
            <a:srgbClr val="97C4C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2357422" y="428604"/>
            <a:ext cx="4087826" cy="2151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8000"/>
              </a:lnSpc>
              <a:spcBef>
                <a:spcPts val="600"/>
              </a:spcBef>
            </a:pP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Какие  права получал </a:t>
            </a:r>
            <a:r>
              <a:rPr lang="ru-RU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олимпионик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?</a:t>
            </a:r>
            <a:endParaRPr lang="ru-RU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4" name="AutoShape 1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9388" y="5661025"/>
            <a:ext cx="576262" cy="431800"/>
          </a:xfrm>
          <a:prstGeom prst="actionButtonBackPrevious">
            <a:avLst/>
          </a:prstGeom>
          <a:solidFill>
            <a:srgbClr val="97C4C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785786" y="1071546"/>
            <a:ext cx="7929618" cy="1442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8000"/>
              </a:lnSpc>
              <a:spcBef>
                <a:spcPts val="600"/>
              </a:spcBef>
            </a:pPr>
            <a:r>
              <a:rPr lang="ru-RU" sz="3600" b="1" dirty="0" smtClean="0">
                <a:latin typeface="Arial Black" pitchFamily="34" charset="0"/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 каком году состоялись первые олимпийские игры?</a:t>
            </a: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4500562" y="4000504"/>
            <a:ext cx="4214842" cy="5847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/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Bookman Old Style" pitchFamily="18" charset="0"/>
              </a:rPr>
              <a:t> 776 год до н.э.</a:t>
            </a:r>
            <a:endParaRPr lang="ru-RU" sz="32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2050" name="Picture 2" descr="C:\Users\Пользователь\Desktop\untitl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143248"/>
            <a:ext cx="3289471" cy="235745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2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500034" y="2714620"/>
            <a:ext cx="842968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3600" b="1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З</a:t>
            </a:r>
            <a:r>
              <a:rPr lang="ru-RU" sz="36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олотые медали – 4 млн. рублей</a:t>
            </a:r>
          </a:p>
          <a:p>
            <a:pPr eaLnBrk="1" hangingPunct="1">
              <a:spcBef>
                <a:spcPct val="50000"/>
              </a:spcBef>
            </a:pPr>
            <a:r>
              <a:rPr lang="ru-RU" sz="36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Серебряные – 2,5 млн.</a:t>
            </a:r>
          </a:p>
          <a:p>
            <a:pPr eaLnBrk="1" hangingPunct="1">
              <a:spcBef>
                <a:spcPct val="50000"/>
              </a:spcBef>
            </a:pPr>
            <a:r>
              <a:rPr lang="ru-RU" sz="36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Бронзовые – 1,7 млн.</a:t>
            </a:r>
            <a:endParaRPr lang="ru-RU" sz="3600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9939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5288" y="6092825"/>
            <a:ext cx="576262" cy="431800"/>
          </a:xfrm>
          <a:prstGeom prst="actionButtonBackPrevious">
            <a:avLst/>
          </a:prstGeom>
          <a:solidFill>
            <a:srgbClr val="97C4C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857224" y="500042"/>
            <a:ext cx="7643866" cy="1927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8000"/>
              </a:lnSpc>
              <a:spcBef>
                <a:spcPts val="600"/>
              </a:spcBef>
            </a:pPr>
            <a:r>
              <a:rPr lang="ru-RU" sz="2800" b="1" i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Какое вознаграждение получат российские олимпийские чемпионы  за победу?</a:t>
            </a:r>
            <a:endParaRPr lang="ru-RU" sz="2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2500298" y="4143380"/>
            <a:ext cx="55816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32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«Слава победителю!»</a:t>
            </a:r>
            <a:endParaRPr lang="ru-RU" sz="3200" b="1" i="1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4035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5288" y="6092825"/>
            <a:ext cx="576262" cy="431800"/>
          </a:xfrm>
          <a:prstGeom prst="actionButtonBackPrevious">
            <a:avLst/>
          </a:prstGeom>
          <a:solidFill>
            <a:srgbClr val="97C4C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1285852" y="500042"/>
            <a:ext cx="6786610" cy="2552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8000"/>
              </a:lnSpc>
              <a:spcBef>
                <a:spcPts val="1200"/>
              </a:spcBef>
            </a:pP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Что  восторженно кричали зрители во время награждения победителей в Древней Греции? 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785918" y="5357826"/>
            <a:ext cx="63230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36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6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В храме бога Зевса в Олимпии</a:t>
            </a:r>
            <a:endParaRPr lang="ru-RU" sz="3600" b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0963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5288" y="6092825"/>
            <a:ext cx="576262" cy="431800"/>
          </a:xfrm>
          <a:prstGeom prst="actionButtonBackPrevious">
            <a:avLst/>
          </a:prstGeom>
          <a:solidFill>
            <a:srgbClr val="97C4C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2484438" y="549275"/>
            <a:ext cx="61198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1000100" y="1000108"/>
            <a:ext cx="6975482" cy="2552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8000"/>
              </a:lnSpc>
              <a:spcBef>
                <a:spcPts val="1200"/>
              </a:spcBef>
            </a:pPr>
            <a:r>
              <a:rPr lang="ru-RU" sz="2800" b="1" dirty="0" smtClean="0"/>
              <a:t>  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 каком храме проходило награждение победителей олимпиады в Древней Греции?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098" name="Picture 2" descr="C:\Users\Пользователь\Desktop\untitl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643314"/>
            <a:ext cx="2286000" cy="16383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500166" y="4429132"/>
            <a:ext cx="64087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3600" b="1" dirty="0" smtClean="0">
                <a:solidFill>
                  <a:srgbClr val="FF00F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Атлет</a:t>
            </a:r>
            <a:endParaRPr lang="ru-RU" sz="3600" b="1" dirty="0">
              <a:solidFill>
                <a:srgbClr val="FF00FD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5059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5288" y="6092825"/>
            <a:ext cx="576262" cy="431800"/>
          </a:xfrm>
          <a:prstGeom prst="actionButtonBackPrevious">
            <a:avLst/>
          </a:prstGeom>
          <a:solidFill>
            <a:srgbClr val="97C4C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1643042" y="1214422"/>
            <a:ext cx="6143668" cy="286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8000"/>
              </a:lnSpc>
              <a:spcBef>
                <a:spcPts val="600"/>
              </a:spcBef>
            </a:pP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Участник состязаний, силач, человек крепкого телосложения</a:t>
            </a: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1928794" y="5143512"/>
            <a:ext cx="58579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28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пятиборье</a:t>
            </a:r>
            <a:endParaRPr lang="ru-RU" sz="3600" b="1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349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5288" y="6092825"/>
            <a:ext cx="576262" cy="431800"/>
          </a:xfrm>
          <a:prstGeom prst="actionButtonBackPrevious">
            <a:avLst/>
          </a:prstGeom>
          <a:solidFill>
            <a:srgbClr val="97C4C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1142976" y="1071546"/>
            <a:ext cx="760890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/>
              <a:t> 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Как звучит перевод с греческого  такого состязания как «пентатлон»?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2357422" y="4857760"/>
            <a:ext cx="43926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40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ипподром</a:t>
            </a:r>
            <a:endParaRPr lang="ru-RU" sz="4000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7587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5288" y="6092825"/>
            <a:ext cx="576262" cy="431800"/>
          </a:xfrm>
          <a:prstGeom prst="actionButtonBackPrevious">
            <a:avLst/>
          </a:prstGeom>
          <a:solidFill>
            <a:srgbClr val="97C4C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714348" y="1643050"/>
            <a:ext cx="799147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Так называлась площадка для проведения забега колесниц</a:t>
            </a: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571472" y="5143512"/>
            <a:ext cx="8172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36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3600" b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5539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5288" y="6092825"/>
            <a:ext cx="576262" cy="431800"/>
          </a:xfrm>
          <a:prstGeom prst="actionButtonBackPrevious">
            <a:avLst/>
          </a:prstGeom>
          <a:solidFill>
            <a:srgbClr val="97C4C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1643042" y="714356"/>
            <a:ext cx="6265862" cy="2156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8000"/>
              </a:lnSpc>
              <a:spcBef>
                <a:spcPts val="600"/>
              </a:spcBef>
            </a:pPr>
            <a:r>
              <a:rPr lang="ru-RU" sz="2800" b="1" dirty="0" smtClean="0"/>
              <a:t> 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Что такое стадий и каков его размер?</a:t>
            </a: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>
              <a:spcBef>
                <a:spcPct val="50000"/>
              </a:spcBef>
            </a:pPr>
            <a:endParaRPr lang="ru-RU" sz="2800" b="1" dirty="0">
              <a:solidFill>
                <a:schemeClr val="hlin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3357562"/>
            <a:ext cx="62150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Стадий – мера длины,  в Олимпии он соответствовал 192 м 27 см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900113" y="3860800"/>
            <a:ext cx="74882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40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война</a:t>
            </a:r>
            <a:endParaRPr lang="ru-RU" sz="4000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451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5288" y="6092825"/>
            <a:ext cx="576262" cy="431800"/>
          </a:xfrm>
          <a:prstGeom prst="actionButtonBackPrevious">
            <a:avLst/>
          </a:prstGeom>
          <a:solidFill>
            <a:srgbClr val="97C4C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428596" y="1428736"/>
            <a:ext cx="8569325" cy="1442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8000"/>
              </a:lnSpc>
              <a:spcBef>
                <a:spcPts val="600"/>
              </a:spcBef>
            </a:pPr>
            <a:r>
              <a:rPr lang="ru-RU" sz="2400" b="1" dirty="0"/>
              <a:t>  </a:t>
            </a:r>
            <a:r>
              <a:rPr lang="ru-RU" sz="2400" b="1" dirty="0" smtClean="0"/>
              <a:t> 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Что запрещалось во время проведения олимпийских игр?</a:t>
            </a: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1000100" y="4071942"/>
            <a:ext cx="7416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пурпурного</a:t>
            </a:r>
            <a:endParaRPr lang="ru-RU" sz="3600" b="1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8611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5288" y="6092825"/>
            <a:ext cx="576262" cy="431800"/>
          </a:xfrm>
          <a:prstGeom prst="actionButtonBackPrevious">
            <a:avLst/>
          </a:prstGeom>
          <a:solidFill>
            <a:srgbClr val="97C4C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1142976" y="642918"/>
            <a:ext cx="675799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 dirty="0" smtClean="0">
                <a:latin typeface="Bookman Old Style" pitchFamily="18" charset="0"/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Какого цвета была одежда победителя, когда он въезжал в свой родной город на колеснице?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8617" name="Text Box 9"/>
          <p:cNvSpPr txBox="1">
            <a:spLocks noChangeArrowheads="1"/>
          </p:cNvSpPr>
          <p:nvPr/>
        </p:nvSpPr>
        <p:spPr bwMode="auto">
          <a:xfrm>
            <a:off x="323850" y="3357563"/>
            <a:ext cx="2519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/>
              <a:t> </a:t>
            </a:r>
            <a:endParaRPr lang="ru-RU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850" y="5516563"/>
            <a:ext cx="576263" cy="431800"/>
          </a:xfrm>
          <a:prstGeom prst="actionButtonBackPrevious">
            <a:avLst/>
          </a:prstGeom>
          <a:solidFill>
            <a:srgbClr val="97C4C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2555875" y="549275"/>
            <a:ext cx="4103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928662" y="357166"/>
            <a:ext cx="7321571" cy="2926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8000"/>
              </a:lnSpc>
              <a:spcBef>
                <a:spcPts val="600"/>
              </a:spcBef>
            </a:pP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Какие цвета представлены в эмблеме олимпийских игр?</a:t>
            </a:r>
          </a:p>
          <a:p>
            <a:pPr algn="ctr">
              <a:lnSpc>
                <a:spcPct val="128000"/>
              </a:lnSpc>
              <a:spcBef>
                <a:spcPts val="600"/>
              </a:spcBef>
            </a:pP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2" descr="C:\Users\Пользователь\Desktop\imagesCAV1P3M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714620"/>
            <a:ext cx="5212806" cy="26146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643274" y="2500306"/>
            <a:ext cx="5500726" cy="35394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3200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Бароном Пьером де Кубертеном  в 1894 году было сделано предложение и создан МОК, а в 1896 состоялись игры в Афинах</a:t>
            </a:r>
            <a:endParaRPr lang="ru-RU" sz="3200" b="1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5365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5288" y="6092825"/>
            <a:ext cx="576262" cy="431800"/>
          </a:xfrm>
          <a:prstGeom prst="actionButtonBackPrevious">
            <a:avLst/>
          </a:prstGeom>
          <a:solidFill>
            <a:srgbClr val="97C4C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1500166" y="214290"/>
            <a:ext cx="7286676" cy="2219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8000"/>
              </a:lnSpc>
              <a:spcBef>
                <a:spcPts val="600"/>
              </a:spcBef>
            </a:pPr>
            <a:r>
              <a:rPr lang="ru-RU" sz="3200" b="1" dirty="0" smtClean="0"/>
              <a:t> 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 каком году и кем были восстановлены олимпийские игры?</a:t>
            </a: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6" name="Picture 13" descr="lkl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grayscl/>
          </a:blip>
          <a:srcRect/>
          <a:stretch>
            <a:fillRect/>
          </a:stretch>
        </p:blipFill>
        <p:spPr bwMode="auto">
          <a:xfrm>
            <a:off x="1" y="2143116"/>
            <a:ext cx="2162932" cy="3000396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Picture 5" descr="i?id=527007101-34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4214818"/>
            <a:ext cx="2331479" cy="17144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857752" y="3786190"/>
            <a:ext cx="3878271" cy="107721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32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28 летних и 22 зимних игр</a:t>
            </a:r>
            <a:endParaRPr lang="ru-RU" sz="3200" b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6389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5288" y="6092825"/>
            <a:ext cx="576262" cy="431800"/>
          </a:xfrm>
          <a:prstGeom prst="actionButtonBackPrevious">
            <a:avLst/>
          </a:prstGeom>
          <a:solidFill>
            <a:srgbClr val="97C4C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2500298" y="428604"/>
            <a:ext cx="6429420" cy="29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8000"/>
              </a:lnSpc>
              <a:spcBef>
                <a:spcPts val="600"/>
              </a:spcBef>
            </a:pPr>
            <a:r>
              <a:rPr lang="ru-RU" sz="2800" b="1" dirty="0" smtClean="0"/>
              <a:t> 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Сколько всего прошло летних и зимних игр со времени их восстановления?</a:t>
            </a: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6" name="Picture 11" descr="MP900448499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857232"/>
            <a:ext cx="1802445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i (34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3857628"/>
            <a:ext cx="2667019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714580" y="3643314"/>
            <a:ext cx="5572196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36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В 1980 году</a:t>
            </a:r>
            <a:endParaRPr lang="ru-RU" sz="3600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7413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5288" y="6092825"/>
            <a:ext cx="576262" cy="431800"/>
          </a:xfrm>
          <a:prstGeom prst="actionButtonBackPrevious">
            <a:avLst/>
          </a:prstGeom>
          <a:solidFill>
            <a:srgbClr val="97C4C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1500166" y="285728"/>
            <a:ext cx="6677042" cy="2219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8000"/>
              </a:lnSpc>
              <a:spcBef>
                <a:spcPts val="600"/>
              </a:spcBef>
            </a:pPr>
            <a:r>
              <a:rPr lang="ru-RU" sz="3600" b="1" i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 каком году летние олимпийские игры прошли в Москве?</a:t>
            </a: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5" name="Picture 20" descr="мишка на шарик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928670"/>
            <a:ext cx="1714512" cy="4764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12991E-6 C -0.00364 -0.00093 -0.00764 -0.00046 -0.01111 -0.00278 C -0.01667 -0.00647 -0.02465 -0.0252 -0.02673 -0.02959 C -0.03177 -0.03953 -0.03576 -0.04762 -0.04219 -0.05594 C -0.04792 -0.08622 -0.05278 -0.12853 -0.03107 -0.14771 C -0.02517 -0.15973 -0.0217 -0.17106 -0.01562 -0.18331 C -0.01406 -0.18655 -0.01094 -0.18701 -0.00885 -0.18909 C 0.00243 -0.20181 -0.00746 -0.19579 0.00434 -0.20088 C 0.0191 -0.22053 0.00538 -0.19972 0.01337 -0.21891 C 0.01597 -0.22492 0.02222 -0.23648 0.02222 -0.23648 C 0.02708 -0.26329 0.02465 -0.25243 0.02882 -0.2693 C 0.02674 -0.29566 0.02622 -0.31577 0.00886 -0.33125 C 0.00243 -0.34397 -0.00538 -0.35599 -0.01337 -0.36685 C -0.01701 -0.38165 -0.02708 -0.38673 -0.03107 -0.40222 C -0.03264 -0.40823 -0.03403 -0.41401 -0.03559 -0.42002 C -0.03628 -0.42303 -0.03785 -0.4288 -0.03785 -0.4288 C -0.03559 -0.44915 -0.03038 -0.46579 -0.02673 -0.48498 C -0.02587 -0.49006 -0.02604 -0.49515 -0.02448 -0.49977 C -0.02222 -0.50647 -0.01857 -0.51156 -0.01562 -0.51757 C -0.01406 -0.52058 -0.01111 -0.52635 -0.01111 -0.52635 C -0.00694 -0.543 -0.01215 -0.52982 1.66667E-6 -0.54115 C 0.00261 -0.54369 0.00434 -0.54739 0.0066 -0.5504 C 0.01077 -0.56635 0.00608 -0.55248 0.01545 -0.56796 C 0.03108 -0.59408 0.01997 -0.58276 0.03333 -0.59455 C 0.03941 -0.6068 0.04028 -0.61489 0.04219 -0.63015 C 0.04149 -0.64286 0.04236 -0.65604 0.03993 -0.66852 C 0.03681 -0.68447 0.02049 -0.6988 0.01111 -0.70689 C 0.0059 -0.71752 0.00208 -0.72076 -0.00677 -0.72469 C -0.00816 -0.7277 -0.0092 -0.73093 -0.01111 -0.73347 C -0.01857 -0.74341 -0.01788 -0.73486 -0.01788 -0.74249 " pathEditMode="relative" ptsTypes="fffffffffffffffffffffffffffffA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714876" y="4643446"/>
            <a:ext cx="338455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4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4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Олимпия</a:t>
            </a:r>
            <a:endParaRPr lang="ru-RU" sz="4800" b="1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843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5288" y="6092825"/>
            <a:ext cx="576262" cy="431800"/>
          </a:xfrm>
          <a:prstGeom prst="actionButtonBackPrevious">
            <a:avLst/>
          </a:prstGeom>
          <a:solidFill>
            <a:srgbClr val="97C4C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2000232" y="714356"/>
            <a:ext cx="5996001" cy="409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8000"/>
              </a:lnSpc>
              <a:spcBef>
                <a:spcPts val="600"/>
              </a:spcBef>
            </a:pP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Как называлась область в Греции, где проходили олимпийские игры?</a:t>
            </a: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>
              <a:lnSpc>
                <a:spcPct val="128000"/>
              </a:lnSpc>
              <a:spcBef>
                <a:spcPts val="600"/>
              </a:spcBef>
            </a:pPr>
            <a:endParaRPr lang="ru-RU" sz="3200" b="1" dirty="0"/>
          </a:p>
          <a:p>
            <a:pPr>
              <a:spcBef>
                <a:spcPct val="50000"/>
              </a:spcBef>
            </a:pPr>
            <a:endParaRPr lang="ru-RU" sz="2000" b="1" dirty="0"/>
          </a:p>
        </p:txBody>
      </p:sp>
      <p:pic>
        <p:nvPicPr>
          <p:cNvPr id="1026" name="Picture 2" descr="C:\Users\Пользователь\Desktop\untitle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643314"/>
            <a:ext cx="3643338" cy="24244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5288" y="6092825"/>
            <a:ext cx="576262" cy="431800"/>
          </a:xfrm>
          <a:prstGeom prst="actionButtonBackPrevious">
            <a:avLst/>
          </a:prstGeom>
          <a:solidFill>
            <a:srgbClr val="97C4C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2987675" y="549275"/>
            <a:ext cx="5472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571472" y="785794"/>
            <a:ext cx="832170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FF99"/>
                </a:solidFill>
                <a:latin typeface="Bookman Old Style" pitchFamily="18" charset="0"/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Что обозначают цвета на эмблеме олимпийских игр?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endParaRPr lang="ru-RU" sz="3200" b="1" dirty="0"/>
          </a:p>
          <a:p>
            <a:pPr>
              <a:spcBef>
                <a:spcPct val="50000"/>
              </a:spcBef>
            </a:pPr>
            <a:endParaRPr lang="ru-RU" sz="3200" b="1" dirty="0"/>
          </a:p>
        </p:txBody>
      </p:sp>
      <p:pic>
        <p:nvPicPr>
          <p:cNvPr id="1026" name="Picture 2" descr="C:\Users\Пользователь\Desktop\imagesCAV1P3M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2214554"/>
            <a:ext cx="5212806" cy="261462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429124" y="2714620"/>
            <a:ext cx="1066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5" tooltip="Африка"/>
              </a:rPr>
              <a:t>Африка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14612" y="2714620"/>
            <a:ext cx="955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6" tooltip="Европа"/>
              </a:rPr>
              <a:t>Европа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15074" y="2786058"/>
            <a:ext cx="1117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7" tooltip="Америка"/>
              </a:rPr>
              <a:t>Америка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643306" y="3929066"/>
            <a:ext cx="760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8" tooltip="Азия"/>
              </a:rPr>
              <a:t>Азия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143504" y="3929066"/>
            <a:ext cx="1332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9" tooltip="Австралия"/>
              </a:rPr>
              <a:t>Австралия</a:t>
            </a:r>
            <a:endParaRPr lang="ru-RU" b="1" dirty="0"/>
          </a:p>
        </p:txBody>
      </p:sp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2276</TotalTime>
  <Words>711</Words>
  <Application>Microsoft Office PowerPoint</Application>
  <PresentationFormat>Экран (4:3)</PresentationFormat>
  <Paragraphs>146</Paragraphs>
  <Slides>38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Company>Ухтинский лицей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Интеллектуальная медиаигра «Бизнес-спорт»</dc:title>
  <dc:creator>Светлана Алмазова</dc:creator>
  <cp:lastModifiedBy>Пользователь</cp:lastModifiedBy>
  <cp:revision>110</cp:revision>
  <dcterms:created xsi:type="dcterms:W3CDTF">2005-11-26T06:21:10Z</dcterms:created>
  <dcterms:modified xsi:type="dcterms:W3CDTF">2014-02-21T16:34:06Z</dcterms:modified>
</cp:coreProperties>
</file>