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6" r:id="rId9"/>
    <p:sldId id="262" r:id="rId10"/>
    <p:sldId id="263" r:id="rId11"/>
    <p:sldId id="267" r:id="rId12"/>
    <p:sldId id="269" r:id="rId13"/>
    <p:sldId id="268" r:id="rId14"/>
    <p:sldId id="270" r:id="rId15"/>
    <p:sldId id="272" r:id="rId16"/>
    <p:sldId id="271" r:id="rId17"/>
    <p:sldId id="27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2EC0"/>
    <a:srgbClr val="C1EFFF"/>
    <a:srgbClr val="FFDB69"/>
    <a:srgbClr val="CAE8AA"/>
    <a:srgbClr val="DAEF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87033-1185-443F-9C09-06845CC9CB04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8543B-0BBE-43DD-A085-AA2F7E418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8543B-0BBE-43DD-A085-AA2F7E41851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4E77-00FD-48D2-8946-EA34A57A4151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460-2E01-4397-AC87-7A2CD432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4E77-00FD-48D2-8946-EA34A57A4151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460-2E01-4397-AC87-7A2CD432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4E77-00FD-48D2-8946-EA34A57A4151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460-2E01-4397-AC87-7A2CD432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4B1D1E-ACA2-490C-A65B-030E47E94D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4E77-00FD-48D2-8946-EA34A57A4151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460-2E01-4397-AC87-7A2CD432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4E77-00FD-48D2-8946-EA34A57A4151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460-2E01-4397-AC87-7A2CD432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4E77-00FD-48D2-8946-EA34A57A4151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460-2E01-4397-AC87-7A2CD432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4E77-00FD-48D2-8946-EA34A57A4151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460-2E01-4397-AC87-7A2CD432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4E77-00FD-48D2-8946-EA34A57A4151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460-2E01-4397-AC87-7A2CD432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4E77-00FD-48D2-8946-EA34A57A4151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460-2E01-4397-AC87-7A2CD432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4E77-00FD-48D2-8946-EA34A57A4151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460-2E01-4397-AC87-7A2CD432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4E77-00FD-48D2-8946-EA34A57A4151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2460-2E01-4397-AC87-7A2CD432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9"/>
            </a:gs>
            <a:gs pos="50000">
              <a:srgbClr val="9BE5FF">
                <a:alpha val="55686"/>
              </a:srgbClr>
            </a:gs>
            <a:gs pos="83000">
              <a:srgbClr val="B6DF8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74E77-00FD-48D2-8946-EA34A57A4151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2460-2E01-4397-AC87-7A2CD432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029604" cy="1470025"/>
          </a:xfrm>
        </p:spPr>
        <p:txBody>
          <a:bodyPr/>
          <a:lstStyle/>
          <a:p>
            <a:r>
              <a:rPr lang="ru-RU" sz="8800" b="1" i="1" dirty="0" smtClean="0">
                <a:solidFill>
                  <a:srgbClr val="002EC0"/>
                </a:solidFill>
                <a:latin typeface="Georgia" pitchFamily="18" charset="0"/>
              </a:rPr>
              <a:t>ПИРАМИДА</a:t>
            </a:r>
            <a:endParaRPr lang="ru-RU" sz="8800" b="1" i="1" dirty="0">
              <a:solidFill>
                <a:srgbClr val="002EC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9256" y="5286388"/>
            <a:ext cx="3183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Максимова Елена Леонидовна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математики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«Дашковская СОШ»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Серпуховский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район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43914" cy="207170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 247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Двугранные углы при основании пирамиды равны.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Докажите: а) высота пирамиды проходит через центр окружности, вписанной в основание;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500166" y="4357694"/>
            <a:ext cx="142876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1214414" y="3429000"/>
            <a:ext cx="1886146" cy="2379479"/>
            <a:chOff x="1214414" y="3429000"/>
            <a:chExt cx="1886146" cy="2379479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428728" y="4786322"/>
              <a:ext cx="1428760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428728" y="4786322"/>
              <a:ext cx="928694" cy="7858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2214546" y="4929198"/>
              <a:ext cx="785818" cy="500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1250133" y="3821909"/>
              <a:ext cx="1143008" cy="7858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H="1">
              <a:off x="1964513" y="3893347"/>
              <a:ext cx="1143008" cy="6429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1321571" y="4536289"/>
              <a:ext cx="1928826" cy="1428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143108" y="34290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4414" y="471488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43108" y="5500702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86050" y="471488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28794" y="4857760"/>
            <a:ext cx="25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181205" y="5005399"/>
            <a:ext cx="71438" cy="71438"/>
          </a:xfrm>
          <a:prstGeom prst="ellipse">
            <a:avLst/>
          </a:prstGeom>
          <a:solidFill>
            <a:srgbClr val="002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1785918" y="4500570"/>
            <a:ext cx="1071570" cy="1022157"/>
            <a:chOff x="1785918" y="4500570"/>
            <a:chExt cx="1071570" cy="1022157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rot="16200000" flipH="1">
              <a:off x="2325274" y="4949435"/>
              <a:ext cx="138113" cy="3548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28" idx="4"/>
            </p:cNvCxnSpPr>
            <p:nvPr/>
          </p:nvCxnSpPr>
          <p:spPr>
            <a:xfrm rot="5400000">
              <a:off x="2003803" y="5073266"/>
              <a:ext cx="209551" cy="21669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stCxn id="28" idx="4"/>
            </p:cNvCxnSpPr>
            <p:nvPr/>
          </p:nvCxnSpPr>
          <p:spPr>
            <a:xfrm rot="5400000" flipH="1">
              <a:off x="2034758" y="4894672"/>
              <a:ext cx="290515" cy="7381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571736" y="514351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28794" y="4500570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85918" y="5214950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009775" y="3648075"/>
            <a:ext cx="566738" cy="1614488"/>
            <a:chOff x="2009775" y="3648075"/>
            <a:chExt cx="566738" cy="1614488"/>
          </a:xfrm>
        </p:grpSpPr>
        <p:sp>
          <p:nvSpPr>
            <p:cNvPr id="64" name="Полилиния 63"/>
            <p:cNvSpPr/>
            <p:nvPr/>
          </p:nvSpPr>
          <p:spPr>
            <a:xfrm>
              <a:off x="2009775" y="3652838"/>
              <a:ext cx="566738" cy="1609725"/>
            </a:xfrm>
            <a:custGeom>
              <a:avLst/>
              <a:gdLst>
                <a:gd name="connsiteX0" fmla="*/ 566738 w 566738"/>
                <a:gd name="connsiteY0" fmla="*/ 1547812 h 1609725"/>
                <a:gd name="connsiteX1" fmla="*/ 214313 w 566738"/>
                <a:gd name="connsiteY1" fmla="*/ 0 h 1609725"/>
                <a:gd name="connsiteX2" fmla="*/ 0 w 566738"/>
                <a:gd name="connsiteY2" fmla="*/ 1609725 h 1609725"/>
                <a:gd name="connsiteX3" fmla="*/ 4763 w 566738"/>
                <a:gd name="connsiteY3" fmla="*/ 1600200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738" h="1609725">
                  <a:moveTo>
                    <a:pt x="566738" y="1547812"/>
                  </a:moveTo>
                  <a:lnTo>
                    <a:pt x="214313" y="0"/>
                  </a:lnTo>
                  <a:lnTo>
                    <a:pt x="0" y="1609725"/>
                  </a:lnTo>
                  <a:lnTo>
                    <a:pt x="4763" y="1600200"/>
                  </a:lnTo>
                </a:path>
              </a:pathLst>
            </a:cu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2147888" y="3648075"/>
              <a:ext cx="57150" cy="1133475"/>
            </a:xfrm>
            <a:custGeom>
              <a:avLst/>
              <a:gdLst>
                <a:gd name="connsiteX0" fmla="*/ 57150 w 57150"/>
                <a:gd name="connsiteY0" fmla="*/ 0 h 1133475"/>
                <a:gd name="connsiteX1" fmla="*/ 0 w 57150"/>
                <a:gd name="connsiteY1" fmla="*/ 1133475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1133475">
                  <a:moveTo>
                    <a:pt x="57150" y="0"/>
                  </a:moveTo>
                  <a:lnTo>
                    <a:pt x="0" y="1133475"/>
                  </a:lnTo>
                </a:path>
              </a:pathLst>
            </a:custGeom>
            <a:ln w="127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олилиния 66"/>
          <p:cNvSpPr/>
          <p:nvPr/>
        </p:nvSpPr>
        <p:spPr>
          <a:xfrm>
            <a:off x="2471738" y="5181600"/>
            <a:ext cx="123825" cy="80963"/>
          </a:xfrm>
          <a:custGeom>
            <a:avLst/>
            <a:gdLst>
              <a:gd name="connsiteX0" fmla="*/ 38100 w 123825"/>
              <a:gd name="connsiteY0" fmla="*/ 0 h 80963"/>
              <a:gd name="connsiteX1" fmla="*/ 0 w 123825"/>
              <a:gd name="connsiteY1" fmla="*/ 57150 h 80963"/>
              <a:gd name="connsiteX2" fmla="*/ 76200 w 123825"/>
              <a:gd name="connsiteY2" fmla="*/ 80963 h 80963"/>
              <a:gd name="connsiteX3" fmla="*/ 123825 w 123825"/>
              <a:gd name="connsiteY3" fmla="*/ 23813 h 80963"/>
              <a:gd name="connsiteX4" fmla="*/ 38100 w 123825"/>
              <a:gd name="connsiteY4" fmla="*/ 0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" h="80963">
                <a:moveTo>
                  <a:pt x="38100" y="0"/>
                </a:moveTo>
                <a:lnTo>
                  <a:pt x="0" y="57150"/>
                </a:lnTo>
                <a:lnTo>
                  <a:pt x="76200" y="80963"/>
                </a:lnTo>
                <a:lnTo>
                  <a:pt x="123825" y="23813"/>
                </a:lnTo>
                <a:lnTo>
                  <a:pt x="38100" y="0"/>
                </a:lnTo>
                <a:close/>
              </a:path>
            </a:pathLst>
          </a:custGeom>
          <a:gradFill>
            <a:gsLst>
              <a:gs pos="10000">
                <a:schemeClr val="bg1">
                  <a:alpha val="42000"/>
                </a:schemeClr>
              </a:gs>
              <a:gs pos="76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2562225" y="5057775"/>
            <a:ext cx="57150" cy="147638"/>
          </a:xfrm>
          <a:custGeom>
            <a:avLst/>
            <a:gdLst>
              <a:gd name="connsiteX0" fmla="*/ 0 w 57150"/>
              <a:gd name="connsiteY0" fmla="*/ 52388 h 147638"/>
              <a:gd name="connsiteX1" fmla="*/ 33338 w 57150"/>
              <a:gd name="connsiteY1" fmla="*/ 0 h 147638"/>
              <a:gd name="connsiteX2" fmla="*/ 57150 w 57150"/>
              <a:gd name="connsiteY2" fmla="*/ 80963 h 147638"/>
              <a:gd name="connsiteX3" fmla="*/ 23813 w 57150"/>
              <a:gd name="connsiteY3" fmla="*/ 147638 h 147638"/>
              <a:gd name="connsiteX4" fmla="*/ 0 w 57150"/>
              <a:gd name="connsiteY4" fmla="*/ 52388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147638">
                <a:moveTo>
                  <a:pt x="0" y="52388"/>
                </a:moveTo>
                <a:lnTo>
                  <a:pt x="33338" y="0"/>
                </a:lnTo>
                <a:lnTo>
                  <a:pt x="57150" y="80963"/>
                </a:lnTo>
                <a:lnTo>
                  <a:pt x="23813" y="147638"/>
                </a:lnTo>
                <a:lnTo>
                  <a:pt x="0" y="52388"/>
                </a:lnTo>
                <a:close/>
              </a:path>
            </a:pathLst>
          </a:custGeom>
          <a:gradFill>
            <a:gsLst>
              <a:gs pos="10000">
                <a:schemeClr val="bg1">
                  <a:alpha val="42000"/>
                </a:schemeClr>
              </a:gs>
              <a:gs pos="76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2224088" y="4957763"/>
            <a:ext cx="102097" cy="123825"/>
          </a:xfrm>
          <a:custGeom>
            <a:avLst/>
            <a:gdLst>
              <a:gd name="connsiteX0" fmla="*/ 4762 w 102097"/>
              <a:gd name="connsiteY0" fmla="*/ 0 h 123825"/>
              <a:gd name="connsiteX1" fmla="*/ 28575 w 102097"/>
              <a:gd name="connsiteY1" fmla="*/ 4762 h 123825"/>
              <a:gd name="connsiteX2" fmla="*/ 66675 w 102097"/>
              <a:gd name="connsiteY2" fmla="*/ 123825 h 123825"/>
              <a:gd name="connsiteX3" fmla="*/ 0 w 102097"/>
              <a:gd name="connsiteY3" fmla="*/ 104775 h 123825"/>
              <a:gd name="connsiteX4" fmla="*/ 4762 w 102097"/>
              <a:gd name="connsiteY4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97" h="123825">
                <a:moveTo>
                  <a:pt x="4762" y="0"/>
                </a:moveTo>
                <a:cubicBezTo>
                  <a:pt x="12700" y="1587"/>
                  <a:pt x="20687" y="2942"/>
                  <a:pt x="28575" y="4762"/>
                </a:cubicBezTo>
                <a:cubicBezTo>
                  <a:pt x="102097" y="21728"/>
                  <a:pt x="66675" y="5142"/>
                  <a:pt x="66675" y="123825"/>
                </a:cubicBezTo>
                <a:lnTo>
                  <a:pt x="0" y="104775"/>
                </a:lnTo>
                <a:lnTo>
                  <a:pt x="4762" y="0"/>
                </a:lnTo>
                <a:close/>
              </a:path>
            </a:pathLst>
          </a:custGeom>
          <a:gradFill>
            <a:gsLst>
              <a:gs pos="10000">
                <a:schemeClr val="bg1">
                  <a:alpha val="42000"/>
                </a:schemeClr>
              </a:gs>
              <a:gs pos="76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67" grpId="0" animBg="1"/>
      <p:bldP spid="7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42852"/>
            <a:ext cx="7772400" cy="762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2A0DA5"/>
                </a:solidFill>
                <a:effectLst/>
                <a:latin typeface="Times New Roman" pitchFamily="18" charset="0"/>
                <a:cs typeface="Times New Roman" pitchFamily="18" charset="0"/>
              </a:rPr>
              <a:t>Высота проецируется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362200" y="1981200"/>
            <a:ext cx="2352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вершину основания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714876" y="1928802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 сторону основания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571736" y="4071942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 внутреннюю область основания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072066" y="4000504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 внешнюю область основания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7072330" y="2035102"/>
            <a:ext cx="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6143636" y="2000240"/>
            <a:ext cx="2362200" cy="2209800"/>
            <a:chOff x="6143636" y="2000240"/>
            <a:chExt cx="2362200" cy="2209800"/>
          </a:xfrm>
        </p:grpSpPr>
        <p:grpSp>
          <p:nvGrpSpPr>
            <p:cNvPr id="2" name="Group 61"/>
            <p:cNvGrpSpPr>
              <a:grpSpLocks/>
            </p:cNvGrpSpPr>
            <p:nvPr/>
          </p:nvGrpSpPr>
          <p:grpSpPr bwMode="auto">
            <a:xfrm>
              <a:off x="6143636" y="3357562"/>
              <a:ext cx="2362200" cy="838200"/>
              <a:chOff x="4080" y="2112"/>
              <a:chExt cx="1488" cy="528"/>
            </a:xfrm>
          </p:grpSpPr>
          <p:sp>
            <p:nvSpPr>
              <p:cNvPr id="23602" name="Line 14"/>
              <p:cNvSpPr>
                <a:spLocks noChangeShapeType="1"/>
              </p:cNvSpPr>
              <p:nvPr/>
            </p:nvSpPr>
            <p:spPr bwMode="auto">
              <a:xfrm>
                <a:off x="4128" y="2112"/>
                <a:ext cx="14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603" name="Line 15"/>
              <p:cNvSpPr>
                <a:spLocks noChangeShapeType="1"/>
              </p:cNvSpPr>
              <p:nvPr/>
            </p:nvSpPr>
            <p:spPr bwMode="auto">
              <a:xfrm>
                <a:off x="4080" y="2112"/>
                <a:ext cx="1056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604" name="Line 16"/>
              <p:cNvSpPr>
                <a:spLocks noChangeShapeType="1"/>
              </p:cNvSpPr>
              <p:nvPr/>
            </p:nvSpPr>
            <p:spPr bwMode="auto">
              <a:xfrm flipH="1">
                <a:off x="5136" y="2112"/>
                <a:ext cx="432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6143636" y="2000240"/>
              <a:ext cx="2362200" cy="2209800"/>
              <a:chOff x="4080" y="1248"/>
              <a:chExt cx="1488" cy="1392"/>
            </a:xfrm>
          </p:grpSpPr>
          <p:sp>
            <p:nvSpPr>
              <p:cNvPr id="23599" name="Line 18"/>
              <p:cNvSpPr>
                <a:spLocks noChangeShapeType="1"/>
              </p:cNvSpPr>
              <p:nvPr/>
            </p:nvSpPr>
            <p:spPr bwMode="auto">
              <a:xfrm flipH="1">
                <a:off x="4080" y="1248"/>
                <a:ext cx="576" cy="8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600" name="Line 19"/>
              <p:cNvSpPr>
                <a:spLocks noChangeShapeType="1"/>
              </p:cNvSpPr>
              <p:nvPr/>
            </p:nvSpPr>
            <p:spPr bwMode="auto">
              <a:xfrm>
                <a:off x="4656" y="1248"/>
                <a:ext cx="912" cy="8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601" name="Line 20"/>
              <p:cNvSpPr>
                <a:spLocks noChangeShapeType="1"/>
              </p:cNvSpPr>
              <p:nvPr/>
            </p:nvSpPr>
            <p:spPr bwMode="auto">
              <a:xfrm>
                <a:off x="4656" y="1248"/>
                <a:ext cx="480" cy="13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1000100" y="3429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1000100" y="2214554"/>
            <a:ext cx="1828800" cy="2133600"/>
            <a:chOff x="1214414" y="2214554"/>
            <a:chExt cx="1828800" cy="2133600"/>
          </a:xfrm>
        </p:grpSpPr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1214414" y="3738554"/>
              <a:ext cx="1828800" cy="609600"/>
              <a:chOff x="768" y="2208"/>
              <a:chExt cx="1152" cy="384"/>
            </a:xfrm>
          </p:grpSpPr>
          <p:sp>
            <p:nvSpPr>
              <p:cNvPr id="23607" name="Line 8"/>
              <p:cNvSpPr>
                <a:spLocks noChangeShapeType="1"/>
              </p:cNvSpPr>
              <p:nvPr/>
            </p:nvSpPr>
            <p:spPr bwMode="auto">
              <a:xfrm>
                <a:off x="768" y="2208"/>
                <a:ext cx="115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608" name="Line 9"/>
              <p:cNvSpPr>
                <a:spLocks noChangeShapeType="1"/>
              </p:cNvSpPr>
              <p:nvPr/>
            </p:nvSpPr>
            <p:spPr bwMode="auto">
              <a:xfrm>
                <a:off x="768" y="2208"/>
                <a:ext cx="864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609" name="Line 10"/>
              <p:cNvSpPr>
                <a:spLocks noChangeShapeType="1"/>
              </p:cNvSpPr>
              <p:nvPr/>
            </p:nvSpPr>
            <p:spPr bwMode="auto">
              <a:xfrm flipV="1">
                <a:off x="1632" y="2208"/>
                <a:ext cx="288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 flipV="1">
              <a:off x="1214414" y="2214554"/>
              <a:ext cx="0" cy="1524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05" name="Line 12"/>
            <p:cNvSpPr>
              <a:spLocks noChangeShapeType="1"/>
            </p:cNvSpPr>
            <p:nvPr/>
          </p:nvSpPr>
          <p:spPr bwMode="auto">
            <a:xfrm>
              <a:off x="1214414" y="2214554"/>
              <a:ext cx="1828800" cy="15240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06" name="Line 13"/>
            <p:cNvSpPr>
              <a:spLocks noChangeShapeType="1"/>
            </p:cNvSpPr>
            <p:nvPr/>
          </p:nvSpPr>
          <p:spPr bwMode="auto">
            <a:xfrm>
              <a:off x="1214414" y="2214554"/>
              <a:ext cx="1371600" cy="2133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0742" name="Line 22"/>
            <p:cNvSpPr>
              <a:spLocks noChangeShapeType="1"/>
            </p:cNvSpPr>
            <p:nvPr/>
          </p:nvSpPr>
          <p:spPr bwMode="auto">
            <a:xfrm>
              <a:off x="1443014" y="3433754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0743" name="Line 23"/>
            <p:cNvSpPr>
              <a:spLocks noChangeShapeType="1"/>
            </p:cNvSpPr>
            <p:nvPr/>
          </p:nvSpPr>
          <p:spPr bwMode="auto">
            <a:xfrm>
              <a:off x="1214414" y="3433754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>
              <a:off x="1366814" y="3586154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072330" y="3108386"/>
            <a:ext cx="152400" cy="228600"/>
            <a:chOff x="7391400" y="3124200"/>
            <a:chExt cx="152400" cy="228600"/>
          </a:xfrm>
        </p:grpSpPr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>
              <a:off x="7391400" y="31242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7543800" y="3124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30750" name="Line 30"/>
          <p:cNvSpPr>
            <a:spLocks noChangeShapeType="1"/>
          </p:cNvSpPr>
          <p:nvPr/>
        </p:nvSpPr>
        <p:spPr bwMode="auto">
          <a:xfrm flipV="1">
            <a:off x="2000232" y="4643446"/>
            <a:ext cx="0" cy="1600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714348" y="4572008"/>
            <a:ext cx="2571768" cy="2057400"/>
            <a:chOff x="720" y="3024"/>
            <a:chExt cx="1584" cy="1296"/>
          </a:xfrm>
        </p:grpSpPr>
        <p:sp>
          <p:nvSpPr>
            <p:cNvPr id="23593" name="Line 31"/>
            <p:cNvSpPr>
              <a:spLocks noChangeShapeType="1"/>
            </p:cNvSpPr>
            <p:nvPr/>
          </p:nvSpPr>
          <p:spPr bwMode="auto">
            <a:xfrm flipH="1">
              <a:off x="720" y="3024"/>
              <a:ext cx="816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594" name="Line 32"/>
            <p:cNvSpPr>
              <a:spLocks noChangeShapeType="1"/>
            </p:cNvSpPr>
            <p:nvPr/>
          </p:nvSpPr>
          <p:spPr bwMode="auto">
            <a:xfrm>
              <a:off x="1536" y="3024"/>
              <a:ext cx="768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595" name="Line 33"/>
            <p:cNvSpPr>
              <a:spLocks noChangeShapeType="1"/>
            </p:cNvSpPr>
            <p:nvPr/>
          </p:nvSpPr>
          <p:spPr bwMode="auto">
            <a:xfrm>
              <a:off x="1536" y="3024"/>
              <a:ext cx="240" cy="1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000232" y="6072206"/>
            <a:ext cx="152400" cy="152400"/>
            <a:chOff x="2438400" y="6248400"/>
            <a:chExt cx="152400" cy="152400"/>
          </a:xfrm>
        </p:grpSpPr>
        <p:sp>
          <p:nvSpPr>
            <p:cNvPr id="30754" name="Line 34"/>
            <p:cNvSpPr>
              <a:spLocks noChangeShapeType="1"/>
            </p:cNvSpPr>
            <p:nvPr/>
          </p:nvSpPr>
          <p:spPr bwMode="auto">
            <a:xfrm>
              <a:off x="2438400" y="6248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>
              <a:off x="2590800" y="6248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 flipH="1">
              <a:off x="2438400" y="6400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286380" y="4572008"/>
            <a:ext cx="2667000" cy="1989137"/>
            <a:chOff x="5943600" y="4868863"/>
            <a:chExt cx="2667000" cy="1989137"/>
          </a:xfrm>
        </p:grpSpPr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5943600" y="6096000"/>
              <a:ext cx="1752600" cy="762000"/>
              <a:chOff x="3744" y="3840"/>
              <a:chExt cx="1104" cy="480"/>
            </a:xfrm>
          </p:grpSpPr>
          <p:sp>
            <p:nvSpPr>
              <p:cNvPr id="23590" name="Line 46"/>
              <p:cNvSpPr>
                <a:spLocks noChangeShapeType="1"/>
              </p:cNvSpPr>
              <p:nvPr/>
            </p:nvSpPr>
            <p:spPr bwMode="auto">
              <a:xfrm>
                <a:off x="3792" y="3840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91" name="Line 47"/>
              <p:cNvSpPr>
                <a:spLocks noChangeShapeType="1"/>
              </p:cNvSpPr>
              <p:nvPr/>
            </p:nvSpPr>
            <p:spPr bwMode="auto">
              <a:xfrm flipH="1">
                <a:off x="4608" y="3840"/>
                <a:ext cx="24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92" name="Line 48"/>
              <p:cNvSpPr>
                <a:spLocks noChangeShapeType="1"/>
              </p:cNvSpPr>
              <p:nvPr/>
            </p:nvSpPr>
            <p:spPr bwMode="auto">
              <a:xfrm flipH="1" flipV="1">
                <a:off x="3744" y="3840"/>
                <a:ext cx="864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" name="Group 66"/>
            <p:cNvGrpSpPr>
              <a:grpSpLocks/>
            </p:cNvGrpSpPr>
            <p:nvPr/>
          </p:nvGrpSpPr>
          <p:grpSpPr bwMode="auto">
            <a:xfrm>
              <a:off x="5943600" y="4868863"/>
              <a:ext cx="2667000" cy="1981200"/>
              <a:chOff x="3744" y="3072"/>
              <a:chExt cx="1680" cy="1248"/>
            </a:xfrm>
          </p:grpSpPr>
          <p:sp>
            <p:nvSpPr>
              <p:cNvPr id="23587" name="Line 49"/>
              <p:cNvSpPr>
                <a:spLocks noChangeShapeType="1"/>
              </p:cNvSpPr>
              <p:nvPr/>
            </p:nvSpPr>
            <p:spPr bwMode="auto">
              <a:xfrm flipV="1">
                <a:off x="3744" y="3072"/>
                <a:ext cx="1680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88" name="Line 50"/>
              <p:cNvSpPr>
                <a:spLocks noChangeShapeType="1"/>
              </p:cNvSpPr>
              <p:nvPr/>
            </p:nvSpPr>
            <p:spPr bwMode="auto">
              <a:xfrm flipH="1">
                <a:off x="4848" y="3072"/>
                <a:ext cx="576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89" name="Line 51"/>
              <p:cNvSpPr>
                <a:spLocks noChangeShapeType="1"/>
              </p:cNvSpPr>
              <p:nvPr/>
            </p:nvSpPr>
            <p:spPr bwMode="auto">
              <a:xfrm flipH="1">
                <a:off x="4608" y="3072"/>
                <a:ext cx="816" cy="12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30772" name="Line 52"/>
          <p:cNvSpPr>
            <a:spLocks noChangeShapeType="1"/>
          </p:cNvSpPr>
          <p:nvPr/>
        </p:nvSpPr>
        <p:spPr bwMode="auto">
          <a:xfrm>
            <a:off x="7947874" y="4606870"/>
            <a:ext cx="0" cy="1600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65" name="Группа 64"/>
          <p:cNvGrpSpPr/>
          <p:nvPr/>
        </p:nvGrpSpPr>
        <p:grpSpPr>
          <a:xfrm>
            <a:off x="7786710" y="6000768"/>
            <a:ext cx="152400" cy="228600"/>
            <a:chOff x="8458200" y="6248400"/>
            <a:chExt cx="152400" cy="228600"/>
          </a:xfrm>
        </p:grpSpPr>
        <p:sp>
          <p:nvSpPr>
            <p:cNvPr id="30773" name="Line 53"/>
            <p:cNvSpPr>
              <a:spLocks noChangeShapeType="1"/>
            </p:cNvSpPr>
            <p:nvPr/>
          </p:nvSpPr>
          <p:spPr bwMode="auto">
            <a:xfrm flipH="1">
              <a:off x="8458200" y="6248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0774" name="Line 54"/>
            <p:cNvSpPr>
              <a:spLocks noChangeShapeType="1"/>
            </p:cNvSpPr>
            <p:nvPr/>
          </p:nvSpPr>
          <p:spPr bwMode="auto">
            <a:xfrm>
              <a:off x="8458200" y="6248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0775" name="Line 55"/>
            <p:cNvSpPr>
              <a:spLocks noChangeShapeType="1"/>
            </p:cNvSpPr>
            <p:nvPr/>
          </p:nvSpPr>
          <p:spPr bwMode="auto">
            <a:xfrm>
              <a:off x="8458200" y="6477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14348" y="5929330"/>
            <a:ext cx="2571768" cy="685800"/>
            <a:chOff x="768" y="3888"/>
            <a:chExt cx="1536" cy="432"/>
          </a:xfrm>
        </p:grpSpPr>
        <p:sp>
          <p:nvSpPr>
            <p:cNvPr id="23584" name="Line 27"/>
            <p:cNvSpPr>
              <a:spLocks noChangeShapeType="1"/>
            </p:cNvSpPr>
            <p:nvPr/>
          </p:nvSpPr>
          <p:spPr bwMode="auto">
            <a:xfrm>
              <a:off x="768" y="388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585" name="Line 28"/>
            <p:cNvSpPr>
              <a:spLocks noChangeShapeType="1"/>
            </p:cNvSpPr>
            <p:nvPr/>
          </p:nvSpPr>
          <p:spPr bwMode="auto">
            <a:xfrm>
              <a:off x="768" y="3888"/>
              <a:ext cx="1008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586" name="Line 29"/>
            <p:cNvSpPr>
              <a:spLocks noChangeShapeType="1"/>
            </p:cNvSpPr>
            <p:nvPr/>
          </p:nvSpPr>
          <p:spPr bwMode="auto">
            <a:xfrm flipV="1">
              <a:off x="1776" y="3888"/>
              <a:ext cx="528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5" grpId="0" autoUpdateAnimBg="0"/>
      <p:bldP spid="30726" grpId="0" autoUpdateAnimBg="0"/>
      <p:bldP spid="30727" grpId="0" autoUpdateAnimBg="0"/>
      <p:bldP spid="30737" grpId="0" animBg="1"/>
      <p:bldP spid="30750" grpId="0" animBg="1"/>
      <p:bldP spid="307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029604" cy="1470025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002EC0"/>
                </a:solidFill>
                <a:latin typeface="Georgia" pitchFamily="18" charset="0"/>
              </a:rPr>
              <a:t>ПРАВИЛЬНАЯ</a:t>
            </a:r>
            <a:br>
              <a:rPr lang="ru-RU" sz="6000" b="1" i="1" dirty="0" smtClean="0">
                <a:solidFill>
                  <a:srgbClr val="002EC0"/>
                </a:solidFill>
                <a:latin typeface="Georgia" pitchFamily="18" charset="0"/>
              </a:rPr>
            </a:br>
            <a:r>
              <a:rPr lang="ru-RU" sz="6000" b="1" i="1" dirty="0" smtClean="0">
                <a:solidFill>
                  <a:srgbClr val="002EC0"/>
                </a:solidFill>
                <a:latin typeface="Georgia" pitchFamily="18" charset="0"/>
              </a:rPr>
              <a:t>ПИРАМИДА</a:t>
            </a:r>
            <a:endParaRPr lang="ru-RU" sz="6000" b="1" i="1" dirty="0">
              <a:solidFill>
                <a:srgbClr val="002E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nogogrannik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BE3F0"/>
              </a:clrFrom>
              <a:clrTo>
                <a:srgbClr val="EBE3F0">
                  <a:alpha val="0"/>
                </a:srgbClr>
              </a:clrTo>
            </a:clrChange>
          </a:blip>
          <a:srcRect l="2000" t="9285" r="3500" b="65000"/>
          <a:stretch>
            <a:fillRect/>
          </a:stretch>
        </p:blipFill>
        <p:spPr>
          <a:xfrm>
            <a:off x="357158" y="1071546"/>
            <a:ext cx="8438614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nogogrannik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BE3F0"/>
              </a:clrFrom>
              <a:clrTo>
                <a:srgbClr val="EBE3F0">
                  <a:alpha val="0"/>
                </a:srgbClr>
              </a:clrTo>
            </a:clrChange>
          </a:blip>
          <a:srcRect l="2000" t="35000" r="2000" b="37143"/>
          <a:stretch>
            <a:fillRect/>
          </a:stretch>
        </p:blipFill>
        <p:spPr>
          <a:xfrm>
            <a:off x="500034" y="1428736"/>
            <a:ext cx="8264827" cy="33575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5214950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Апофемой правильной пирамиды называется высота боковой грани </a:t>
            </a:r>
            <a:endParaRPr lang="ru-RU" sz="2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2A0DA5"/>
                </a:solidFill>
              </a:rPr>
              <a:t>Построение правильной пирамиды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143636" y="3357562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высота пирамиды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95400" y="5105400"/>
            <a:ext cx="4191000" cy="1447800"/>
            <a:chOff x="816" y="3216"/>
            <a:chExt cx="2640" cy="912"/>
          </a:xfrm>
        </p:grpSpPr>
        <p:sp>
          <p:nvSpPr>
            <p:cNvPr id="27663" name="Line 7"/>
            <p:cNvSpPr>
              <a:spLocks noChangeShapeType="1"/>
            </p:cNvSpPr>
            <p:nvPr/>
          </p:nvSpPr>
          <p:spPr bwMode="auto">
            <a:xfrm>
              <a:off x="816" y="3216"/>
              <a:ext cx="26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7664" name="Line 8"/>
            <p:cNvSpPr>
              <a:spLocks noChangeShapeType="1"/>
            </p:cNvSpPr>
            <p:nvPr/>
          </p:nvSpPr>
          <p:spPr bwMode="auto">
            <a:xfrm>
              <a:off x="816" y="3216"/>
              <a:ext cx="2112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7665" name="Line 9"/>
            <p:cNvSpPr>
              <a:spLocks noChangeShapeType="1"/>
            </p:cNvSpPr>
            <p:nvPr/>
          </p:nvSpPr>
          <p:spPr bwMode="auto">
            <a:xfrm flipV="1">
              <a:off x="2928" y="3216"/>
              <a:ext cx="48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71600" y="5105400"/>
            <a:ext cx="4038600" cy="762000"/>
            <a:chOff x="864" y="3216"/>
            <a:chExt cx="2544" cy="480"/>
          </a:xfrm>
        </p:grpSpPr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>
              <a:off x="864" y="3216"/>
              <a:ext cx="2256" cy="48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7662" name="Line 14"/>
            <p:cNvSpPr>
              <a:spLocks noChangeShapeType="1"/>
            </p:cNvSpPr>
            <p:nvPr/>
          </p:nvSpPr>
          <p:spPr bwMode="auto">
            <a:xfrm flipH="1">
              <a:off x="1728" y="3216"/>
              <a:ext cx="1680" cy="43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34832" name="Line 16"/>
          <p:cNvSpPr>
            <a:spLocks noChangeShapeType="1"/>
          </p:cNvSpPr>
          <p:nvPr/>
        </p:nvSpPr>
        <p:spPr bwMode="auto">
          <a:xfrm flipV="1">
            <a:off x="3500430" y="2000240"/>
            <a:ext cx="71438" cy="3581400"/>
          </a:xfrm>
          <a:prstGeom prst="line">
            <a:avLst/>
          </a:prstGeom>
          <a:noFill/>
          <a:ln w="28575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295400" y="1981200"/>
            <a:ext cx="4105268" cy="4572000"/>
            <a:chOff x="1295400" y="1981200"/>
            <a:chExt cx="4105268" cy="4572000"/>
          </a:xfrm>
        </p:grpSpPr>
        <p:sp>
          <p:nvSpPr>
            <p:cNvPr id="27658" name="Line 17"/>
            <p:cNvSpPr>
              <a:spLocks noChangeShapeType="1"/>
            </p:cNvSpPr>
            <p:nvPr/>
          </p:nvSpPr>
          <p:spPr bwMode="auto">
            <a:xfrm>
              <a:off x="3643306" y="2000240"/>
              <a:ext cx="1757362" cy="305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7659" name="Line 18"/>
            <p:cNvSpPr>
              <a:spLocks noChangeShapeType="1"/>
            </p:cNvSpPr>
            <p:nvPr/>
          </p:nvSpPr>
          <p:spPr bwMode="auto">
            <a:xfrm>
              <a:off x="3643306" y="2000240"/>
              <a:ext cx="1004894" cy="4552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7660" name="Line 19"/>
            <p:cNvSpPr>
              <a:spLocks noChangeShapeType="1"/>
            </p:cNvSpPr>
            <p:nvPr/>
          </p:nvSpPr>
          <p:spPr bwMode="auto">
            <a:xfrm flipH="1">
              <a:off x="1295400" y="1981200"/>
              <a:ext cx="2362200" cy="312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6172200" y="2209800"/>
            <a:ext cx="14898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основание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6172200" y="2819400"/>
            <a:ext cx="254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центр основания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autoUpdateAnimBg="0"/>
      <p:bldP spid="34832" grpId="0" animBg="1"/>
      <p:bldP spid="34839" grpId="0" autoUpdateAnimBg="0"/>
      <p:bldP spid="3484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nogogrannik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BE3F0"/>
              </a:clrFrom>
              <a:clrTo>
                <a:srgbClr val="EBE3F0">
                  <a:alpha val="0"/>
                </a:srgbClr>
              </a:clrTo>
            </a:clrChange>
          </a:blip>
          <a:srcRect l="2000" t="63929" r="2000" b="5000"/>
          <a:stretch>
            <a:fillRect/>
          </a:stretch>
        </p:blipFill>
        <p:spPr>
          <a:xfrm>
            <a:off x="357157" y="1785926"/>
            <a:ext cx="8513439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nogogrannik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BE3F0"/>
              </a:clrFrom>
              <a:clrTo>
                <a:srgbClr val="EBE3F0">
                  <a:alpha val="0"/>
                </a:srgbClr>
              </a:clrTo>
            </a:clrChange>
          </a:blip>
          <a:srcRect l="52617" t="38556" r="2000" b="37143"/>
          <a:stretch>
            <a:fillRect/>
          </a:stretch>
        </p:blipFill>
        <p:spPr>
          <a:xfrm>
            <a:off x="928662" y="1857364"/>
            <a:ext cx="5813016" cy="4357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00042"/>
            <a:ext cx="871540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Площадь боковой поверхности правильной пирамиды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равна половине произведения периметра основания на апофему.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143116"/>
            <a:ext cx="4220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П.28, № 240, 247б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643182"/>
            <a:ext cx="75724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Стоит на земле пирамида, и Боги о ней говорят.</a:t>
            </a:r>
            <a:br>
              <a:rPr lang="ru-RU" sz="2000" b="1" i="1" dirty="0" smtClean="0"/>
            </a:br>
            <a:r>
              <a:rPr lang="ru-RU" sz="2000" b="1" i="1" dirty="0" smtClean="0"/>
              <a:t>На ней не рванье, не хламида, а вечного камня наряд.</a:t>
            </a:r>
            <a:br>
              <a:rPr lang="ru-RU" sz="2000" b="1" i="1" dirty="0" smtClean="0"/>
            </a:br>
            <a:r>
              <a:rPr lang="ru-RU" sz="2000" b="1" i="1" dirty="0" smtClean="0"/>
              <a:t>Она здесь стоять не устала, хоть минуло много веков,</a:t>
            </a:r>
            <a:br>
              <a:rPr lang="ru-RU" sz="2000" b="1" i="1" dirty="0" smtClean="0"/>
            </a:br>
            <a:r>
              <a:rPr lang="ru-RU" sz="2000" b="1" i="1" dirty="0" smtClean="0"/>
              <a:t>Она головою достала до самых, седых облаков.</a:t>
            </a:r>
            <a:br>
              <a:rPr lang="ru-RU" sz="2000" b="1" i="1" dirty="0" smtClean="0"/>
            </a:br>
            <a:r>
              <a:rPr lang="ru-RU" sz="2000" b="1" i="1" dirty="0" smtClean="0"/>
              <a:t>Что людям она сохранила?</a:t>
            </a:r>
            <a:br>
              <a:rPr lang="ru-RU" sz="2000" b="1" i="1" dirty="0" smtClean="0"/>
            </a:br>
            <a:r>
              <a:rPr lang="ru-RU" sz="2000" b="1" i="1" dirty="0" smtClean="0"/>
              <a:t>Великих камней забытье?</a:t>
            </a:r>
            <a:br>
              <a:rPr lang="ru-RU" sz="2000" b="1" i="1" dirty="0" smtClean="0"/>
            </a:br>
            <a:r>
              <a:rPr lang="ru-RU" sz="2000" b="1" i="1" dirty="0" smtClean="0"/>
              <a:t>Зрачки желтого Нила лениво глядят на нее.</a:t>
            </a:r>
            <a:br>
              <a:rPr lang="ru-RU" sz="2000" b="1" i="1" dirty="0" smtClean="0"/>
            </a:br>
            <a:r>
              <a:rPr lang="ru-RU" sz="2000" b="1" i="1" dirty="0" smtClean="0"/>
              <a:t>Кто спит в этой древней мгле?</a:t>
            </a:r>
            <a:br>
              <a:rPr lang="ru-RU" sz="2000" b="1" i="1" dirty="0" smtClean="0"/>
            </a:br>
            <a:r>
              <a:rPr lang="ru-RU" sz="2000" b="1" i="1" dirty="0" smtClean="0"/>
              <a:t>Расскажут ли камни о том,</a:t>
            </a:r>
            <a:br>
              <a:rPr lang="ru-RU" sz="2000" b="1" i="1" dirty="0" smtClean="0"/>
            </a:br>
            <a:r>
              <a:rPr lang="ru-RU" sz="2000" b="1" i="1" dirty="0" smtClean="0"/>
              <a:t>Как всех их слезами солили и кровью кропили потом.</a:t>
            </a:r>
            <a:br>
              <a:rPr lang="ru-RU" sz="2000" b="1" i="1" dirty="0" smtClean="0"/>
            </a:br>
            <a:r>
              <a:rPr lang="ru-RU" sz="2000" b="1" i="1" dirty="0" smtClean="0"/>
              <a:t>Стоит на земле пирамида, и Боги о ней говорят.</a:t>
            </a:r>
            <a:br>
              <a:rPr lang="ru-RU" sz="2000" b="1" i="1" dirty="0" smtClean="0"/>
            </a:br>
            <a:r>
              <a:rPr lang="ru-RU" sz="2000" b="1" i="1" dirty="0" smtClean="0"/>
              <a:t>На ней не рваны, не хламида, а вечного камня наряд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52"/>
            <a:ext cx="3385805" cy="242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" name="Picture 7" descr="Гора Кайлас (Кайлаш)"/>
          <p:cNvPicPr>
            <a:picLocks noChangeAspect="1" noChangeArrowheads="1"/>
          </p:cNvPicPr>
          <p:nvPr/>
        </p:nvPicPr>
        <p:blipFill>
          <a:blip r:embed="rId3"/>
          <a:srcRect t="9743" b="23954"/>
          <a:stretch>
            <a:fillRect/>
          </a:stretch>
        </p:blipFill>
        <p:spPr>
          <a:xfrm>
            <a:off x="214282" y="285728"/>
            <a:ext cx="3792535" cy="1989704"/>
          </a:xfrm>
          <a:prstGeom prst="rect">
            <a:avLst/>
          </a:prstGeom>
          <a:noFill/>
          <a:ln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286280" cy="229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57752" y="571480"/>
            <a:ext cx="2683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Monotype Corsiva" pitchFamily="66" charset="0"/>
              </a:rPr>
              <a:t>Париж.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Новый вход в Лувр</a:t>
            </a:r>
            <a:endParaRPr lang="ru-RU" sz="2800" b="1" i="1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60" y="2786058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6216"/>
          <a:stretch>
            <a:fillRect/>
          </a:stretch>
        </p:blipFill>
        <p:spPr bwMode="auto">
          <a:xfrm>
            <a:off x="428596" y="2786058"/>
            <a:ext cx="3690937" cy="334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6215082"/>
            <a:ext cx="4265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Monotype Corsiva" pitchFamily="66" charset="0"/>
              </a:rPr>
              <a:t>Севастополь. Храм-пирамида.</a:t>
            </a:r>
            <a:endParaRPr lang="ru-RU" sz="2800" b="1" i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1785926"/>
            <a:ext cx="2217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Monotype Corsiva" pitchFamily="66" charset="0"/>
              </a:rPr>
              <a:t>Париж.</a:t>
            </a:r>
          </a:p>
          <a:p>
            <a:r>
              <a:rPr lang="ru-RU" sz="2800" b="1" i="1" dirty="0" smtClean="0">
                <a:latin typeface="Monotype Corsiva" pitchFamily="66" charset="0"/>
              </a:rPr>
              <a:t>Новый проект.</a:t>
            </a:r>
            <a:endParaRPr lang="ru-RU" sz="28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EC0"/>
                </a:solidFill>
              </a:rPr>
              <a:t>Определения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643050"/>
            <a:ext cx="8472518" cy="452596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002EC0"/>
                </a:solidFill>
                <a:latin typeface="Times New Roman" pitchFamily="18" charset="0"/>
                <a:cs typeface="Times New Roman" pitchFamily="18" charset="0"/>
              </a:rPr>
              <a:t>Евклид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пирамиду определяет как телесную фигуру, ограниченную плоскостями, которые от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каждойплоскости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сходятся к одной точке.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002EC0"/>
                </a:solidFill>
                <a:latin typeface="Times New Roman" pitchFamily="18" charset="0"/>
                <a:cs typeface="Times New Roman" pitchFamily="18" charset="0"/>
              </a:rPr>
              <a:t>Герон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предложил следующее определение пирамиды: “Это фигура, ограниченная треугольниками, сходящимися в одной точке и основанием которой служит многоугольник”.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785926"/>
            <a:ext cx="7429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А. М. Лежандр в 1794 году в своем труде “Элементы геометрии” пирамиду определяет так: “Пирамида – телесная фигура, образованная треугольниками, сходящимися в одной точке и заканчивающаяся на различных сторонах плоского основания”.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>
            <a:off x="1442720" y="3312160"/>
            <a:ext cx="3738880" cy="2428240"/>
          </a:xfrm>
          <a:custGeom>
            <a:avLst/>
            <a:gdLst>
              <a:gd name="connsiteX0" fmla="*/ 1320800 w 3738880"/>
              <a:gd name="connsiteY0" fmla="*/ 0 h 2428240"/>
              <a:gd name="connsiteX1" fmla="*/ 0 w 3738880"/>
              <a:gd name="connsiteY1" fmla="*/ 1452880 h 2428240"/>
              <a:gd name="connsiteX2" fmla="*/ 1635760 w 3738880"/>
              <a:gd name="connsiteY2" fmla="*/ 2428240 h 2428240"/>
              <a:gd name="connsiteX3" fmla="*/ 3068320 w 3738880"/>
              <a:gd name="connsiteY3" fmla="*/ 2367280 h 2428240"/>
              <a:gd name="connsiteX4" fmla="*/ 3738880 w 3738880"/>
              <a:gd name="connsiteY4" fmla="*/ 1432560 h 2428240"/>
              <a:gd name="connsiteX5" fmla="*/ 3068320 w 3738880"/>
              <a:gd name="connsiteY5" fmla="*/ 213360 h 2428240"/>
              <a:gd name="connsiteX6" fmla="*/ 1320800 w 3738880"/>
              <a:gd name="connsiteY6" fmla="*/ 0 h 242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8880" h="2428240">
                <a:moveTo>
                  <a:pt x="1320800" y="0"/>
                </a:moveTo>
                <a:lnTo>
                  <a:pt x="0" y="1452880"/>
                </a:lnTo>
                <a:lnTo>
                  <a:pt x="1635760" y="2428240"/>
                </a:lnTo>
                <a:lnTo>
                  <a:pt x="3068320" y="2367280"/>
                </a:lnTo>
                <a:lnTo>
                  <a:pt x="3738880" y="1432560"/>
                </a:lnTo>
                <a:lnTo>
                  <a:pt x="3068320" y="213360"/>
                </a:lnTo>
                <a:lnTo>
                  <a:pt x="1320800" y="0"/>
                </a:lnTo>
                <a:close/>
              </a:path>
            </a:pathLst>
          </a:custGeom>
          <a:gradFill flip="none" rotWithShape="1">
            <a:gsLst>
              <a:gs pos="35000">
                <a:schemeClr val="bg1">
                  <a:alpha val="42000"/>
                </a:schemeClr>
              </a:gs>
              <a:gs pos="76000">
                <a:srgbClr val="FFFF00">
                  <a:alpha val="3500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1432560" y="1767840"/>
            <a:ext cx="3769360" cy="3992880"/>
            <a:chOff x="1432560" y="1767840"/>
            <a:chExt cx="3769360" cy="3992880"/>
          </a:xfrm>
        </p:grpSpPr>
        <p:sp>
          <p:nvSpPr>
            <p:cNvPr id="33" name="Полилиния 32"/>
            <p:cNvSpPr/>
            <p:nvPr/>
          </p:nvSpPr>
          <p:spPr>
            <a:xfrm>
              <a:off x="1432560" y="1788160"/>
              <a:ext cx="1778000" cy="3972560"/>
            </a:xfrm>
            <a:custGeom>
              <a:avLst/>
              <a:gdLst>
                <a:gd name="connsiteX0" fmla="*/ 0 w 1778000"/>
                <a:gd name="connsiteY0" fmla="*/ 2956560 h 3972560"/>
                <a:gd name="connsiteX1" fmla="*/ 1635760 w 1778000"/>
                <a:gd name="connsiteY1" fmla="*/ 3972560 h 3972560"/>
                <a:gd name="connsiteX2" fmla="*/ 1778000 w 1778000"/>
                <a:gd name="connsiteY2" fmla="*/ 0 h 3972560"/>
                <a:gd name="connsiteX3" fmla="*/ 0 w 1778000"/>
                <a:gd name="connsiteY3" fmla="*/ 2956560 h 39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000" h="3972560">
                  <a:moveTo>
                    <a:pt x="0" y="2956560"/>
                  </a:moveTo>
                  <a:lnTo>
                    <a:pt x="1635760" y="3972560"/>
                  </a:lnTo>
                  <a:lnTo>
                    <a:pt x="1778000" y="0"/>
                  </a:lnTo>
                  <a:lnTo>
                    <a:pt x="0" y="295656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bg1">
                    <a:alpha val="42000"/>
                  </a:schemeClr>
                </a:gs>
                <a:gs pos="76000">
                  <a:srgbClr val="CAE8AA">
                    <a:alpha val="45882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058160" y="1798320"/>
              <a:ext cx="1463040" cy="3962400"/>
            </a:xfrm>
            <a:custGeom>
              <a:avLst/>
              <a:gdLst>
                <a:gd name="connsiteX0" fmla="*/ 0 w 1463040"/>
                <a:gd name="connsiteY0" fmla="*/ 3962400 h 3962400"/>
                <a:gd name="connsiteX1" fmla="*/ 1463040 w 1463040"/>
                <a:gd name="connsiteY1" fmla="*/ 3870960 h 3962400"/>
                <a:gd name="connsiteX2" fmla="*/ 162560 w 1463040"/>
                <a:gd name="connsiteY2" fmla="*/ 0 h 3962400"/>
                <a:gd name="connsiteX3" fmla="*/ 0 w 1463040"/>
                <a:gd name="connsiteY3" fmla="*/ 3962400 h 39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0" h="3962400">
                  <a:moveTo>
                    <a:pt x="0" y="3962400"/>
                  </a:moveTo>
                  <a:lnTo>
                    <a:pt x="1463040" y="3870960"/>
                  </a:lnTo>
                  <a:lnTo>
                    <a:pt x="162560" y="0"/>
                  </a:lnTo>
                  <a:lnTo>
                    <a:pt x="0" y="3962400"/>
                  </a:lnTo>
                  <a:close/>
                </a:path>
              </a:pathLst>
            </a:custGeom>
            <a:gradFill>
              <a:gsLst>
                <a:gs pos="35000">
                  <a:schemeClr val="bg1">
                    <a:alpha val="42000"/>
                  </a:schemeClr>
                </a:gs>
                <a:gs pos="76000">
                  <a:srgbClr val="C1EFFF">
                    <a:alpha val="51000"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3200400" y="1778000"/>
              <a:ext cx="2001520" cy="3870960"/>
            </a:xfrm>
            <a:custGeom>
              <a:avLst/>
              <a:gdLst>
                <a:gd name="connsiteX0" fmla="*/ 1320800 w 2001520"/>
                <a:gd name="connsiteY0" fmla="*/ 3870960 h 3870960"/>
                <a:gd name="connsiteX1" fmla="*/ 2001520 w 2001520"/>
                <a:gd name="connsiteY1" fmla="*/ 2956560 h 3870960"/>
                <a:gd name="connsiteX2" fmla="*/ 0 w 2001520"/>
                <a:gd name="connsiteY2" fmla="*/ 0 h 3870960"/>
                <a:gd name="connsiteX3" fmla="*/ 1320800 w 2001520"/>
                <a:gd name="connsiteY3" fmla="*/ 3870960 h 387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1520" h="3870960">
                  <a:moveTo>
                    <a:pt x="1320800" y="3870960"/>
                  </a:moveTo>
                  <a:lnTo>
                    <a:pt x="2001520" y="2956560"/>
                  </a:lnTo>
                  <a:lnTo>
                    <a:pt x="0" y="0"/>
                  </a:lnTo>
                  <a:lnTo>
                    <a:pt x="1320800" y="3870960"/>
                  </a:lnTo>
                  <a:close/>
                </a:path>
              </a:pathLst>
            </a:custGeom>
            <a:gradFill>
              <a:gsLst>
                <a:gs pos="35000">
                  <a:schemeClr val="bg1">
                    <a:alpha val="48000"/>
                  </a:schemeClr>
                </a:gs>
                <a:gs pos="76000">
                  <a:srgbClr val="FFDB69">
                    <a:alpha val="39000"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3230880" y="1767840"/>
              <a:ext cx="1950720" cy="2936240"/>
            </a:xfrm>
            <a:custGeom>
              <a:avLst/>
              <a:gdLst>
                <a:gd name="connsiteX0" fmla="*/ 0 w 1950720"/>
                <a:gd name="connsiteY0" fmla="*/ 0 h 2936240"/>
                <a:gd name="connsiteX1" fmla="*/ 1300480 w 1950720"/>
                <a:gd name="connsiteY1" fmla="*/ 1757680 h 2936240"/>
                <a:gd name="connsiteX2" fmla="*/ 1950720 w 1950720"/>
                <a:gd name="connsiteY2" fmla="*/ 2936240 h 2936240"/>
                <a:gd name="connsiteX3" fmla="*/ 0 w 1950720"/>
                <a:gd name="connsiteY3" fmla="*/ 0 h 293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0720" h="2936240">
                  <a:moveTo>
                    <a:pt x="0" y="0"/>
                  </a:moveTo>
                  <a:lnTo>
                    <a:pt x="1300480" y="1757680"/>
                  </a:lnTo>
                  <a:lnTo>
                    <a:pt x="1950720" y="29362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35000">
                  <a:schemeClr val="bg1">
                    <a:alpha val="42000"/>
                  </a:schemeClr>
                </a:gs>
                <a:gs pos="76000">
                  <a:srgbClr val="C1EFFF">
                    <a:alpha val="90000"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57224" y="1785926"/>
            <a:ext cx="4953000" cy="4579938"/>
            <a:chOff x="1295400" y="1676400"/>
            <a:chExt cx="4953000" cy="4579938"/>
          </a:xfrm>
        </p:grpSpPr>
        <p:sp>
          <p:nvSpPr>
            <p:cNvPr id="3" name="Line 11"/>
            <p:cNvSpPr>
              <a:spLocks noChangeShapeType="1"/>
            </p:cNvSpPr>
            <p:nvPr/>
          </p:nvSpPr>
          <p:spPr bwMode="auto">
            <a:xfrm flipV="1">
              <a:off x="1905000" y="1676400"/>
              <a:ext cx="1752600" cy="297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Line 12"/>
            <p:cNvSpPr>
              <a:spLocks noChangeShapeType="1"/>
            </p:cNvSpPr>
            <p:nvPr/>
          </p:nvSpPr>
          <p:spPr bwMode="auto">
            <a:xfrm flipH="1">
              <a:off x="3505200" y="1676400"/>
              <a:ext cx="152400" cy="396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>
              <a:off x="3657600" y="1676400"/>
              <a:ext cx="129540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3657600" y="1676400"/>
              <a:ext cx="1981200" cy="297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 flipH="1">
              <a:off x="3200400" y="1676400"/>
              <a:ext cx="4572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3657600" y="1676400"/>
              <a:ext cx="1295400" cy="1752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Группа 28"/>
            <p:cNvGrpSpPr/>
            <p:nvPr/>
          </p:nvGrpSpPr>
          <p:grpSpPr>
            <a:xfrm>
              <a:off x="1295400" y="2895600"/>
              <a:ext cx="4953000" cy="3360738"/>
              <a:chOff x="1295400" y="2895600"/>
              <a:chExt cx="4953000" cy="3360738"/>
            </a:xfrm>
          </p:grpSpPr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1905000" y="4648200"/>
                <a:ext cx="1600200" cy="990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V="1">
                <a:off x="3505200" y="5562600"/>
                <a:ext cx="1447800" cy="76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4953000" y="4648200"/>
                <a:ext cx="685800" cy="914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 flipH="1" flipV="1">
                <a:off x="4953000" y="3429000"/>
                <a:ext cx="685800" cy="1219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 flipH="1" flipV="1">
                <a:off x="3200400" y="3200400"/>
                <a:ext cx="17526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H="1">
                <a:off x="1905000" y="3200400"/>
                <a:ext cx="129540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1295400" y="4456113"/>
                <a:ext cx="47307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2000" b="1"/>
                  <a:t>А</a:t>
                </a:r>
                <a:r>
                  <a:rPr lang="ru-RU" sz="2000" b="1" baseline="-30000"/>
                  <a:t>1</a:t>
                </a:r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>
                <a:off x="3375025" y="5859463"/>
                <a:ext cx="51117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/>
                  <a:t>А</a:t>
                </a:r>
                <a:r>
                  <a:rPr lang="ru-RU" sz="2000" b="1" baseline="-25000"/>
                  <a:t>2</a:t>
                </a:r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4937125" y="5522913"/>
                <a:ext cx="701675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4937125" y="5497513"/>
                <a:ext cx="46037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/>
                  <a:t>А</a:t>
                </a:r>
                <a:r>
                  <a:rPr lang="ru-RU" sz="2000" b="1" baseline="-25000"/>
                  <a:t>3</a:t>
                </a:r>
                <a:endParaRPr lang="ru-RU" sz="2000" b="1"/>
              </a:p>
            </p:txBody>
          </p: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5622925" y="4456113"/>
                <a:ext cx="62547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2000" b="1"/>
                  <a:t>А</a:t>
                </a:r>
                <a:r>
                  <a:rPr lang="ru-RU" sz="2000" b="1" baseline="-25000"/>
                  <a:t>4</a:t>
                </a:r>
                <a:endParaRPr lang="ru-RU" sz="2000" b="1"/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2819400" y="2895600"/>
                <a:ext cx="62547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2000" b="1"/>
                  <a:t>А</a:t>
                </a:r>
                <a:r>
                  <a:rPr lang="en-US" sz="2000" b="1" baseline="-25000"/>
                  <a:t>n</a:t>
                </a:r>
                <a:endParaRPr lang="ru-RU" sz="2000" b="1"/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4975225" y="3268663"/>
                <a:ext cx="73977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/>
                  <a:t>А</a:t>
                </a:r>
                <a:r>
                  <a:rPr lang="en-US" sz="2000" b="1" baseline="-25000"/>
                  <a:t>n-1</a:t>
                </a:r>
                <a:endParaRPr lang="ru-RU" sz="2000" b="1"/>
              </a:p>
            </p:txBody>
          </p:sp>
        </p:grpSp>
      </p:grp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EC0"/>
                </a:solidFill>
              </a:rPr>
              <a:t>Пирамида</a:t>
            </a:r>
            <a:endParaRPr lang="ru-RU" i="1" dirty="0">
              <a:solidFill>
                <a:srgbClr val="002EC0"/>
              </a:solidFill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000364" y="135729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S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286380" y="1571612"/>
            <a:ext cx="271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Элементы пирамиды: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14942" y="1928802"/>
            <a:ext cx="3029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Основание – </a:t>
            </a:r>
          </a:p>
          <a:p>
            <a:r>
              <a:rPr lang="ru-RU" dirty="0" smtClean="0"/>
              <a:t>многоугольник А</a:t>
            </a:r>
            <a:r>
              <a:rPr lang="ru-RU" baseline="-25000" dirty="0" smtClean="0"/>
              <a:t>1</a:t>
            </a:r>
            <a:r>
              <a:rPr lang="ru-RU" dirty="0" smtClean="0"/>
              <a:t>А</a:t>
            </a:r>
            <a:r>
              <a:rPr lang="ru-RU" baseline="-25000" dirty="0" smtClean="0"/>
              <a:t>2</a:t>
            </a:r>
            <a:r>
              <a:rPr lang="ru-RU" dirty="0" smtClean="0"/>
              <a:t>А</a:t>
            </a:r>
            <a:r>
              <a:rPr lang="ru-RU" baseline="-25000" dirty="0" smtClean="0"/>
              <a:t>3</a:t>
            </a:r>
            <a:r>
              <a:rPr lang="ru-RU" dirty="0" smtClean="0"/>
              <a:t>…А</a:t>
            </a:r>
            <a:r>
              <a:rPr lang="en-US" baseline="-25000" dirty="0" smtClean="0"/>
              <a:t>n</a:t>
            </a:r>
            <a:endParaRPr lang="ru-RU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500694" y="2643182"/>
            <a:ext cx="2033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Боковые грани – </a:t>
            </a:r>
          </a:p>
          <a:p>
            <a:r>
              <a:rPr lang="ru-RU" dirty="0" smtClean="0"/>
              <a:t>треугольники</a:t>
            </a:r>
            <a:endParaRPr lang="ru-RU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500694" y="3286124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Боковые ребра</a:t>
            </a:r>
            <a:endParaRPr lang="ru-RU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5643570" y="3714752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Вершина</a:t>
            </a:r>
            <a:endParaRPr lang="ru-RU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5786446" y="4143380"/>
            <a:ext cx="97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Высота</a:t>
            </a:r>
            <a:endParaRPr lang="ru-RU" baseline="-25000" dirty="0"/>
          </a:p>
        </p:txBody>
      </p:sp>
      <p:cxnSp>
        <p:nvCxnSpPr>
          <p:cNvPr id="39" name="Прямая соединительная линия 38"/>
          <p:cNvCxnSpPr>
            <a:stCxn id="36" idx="0"/>
          </p:cNvCxnSpPr>
          <p:nvPr/>
        </p:nvCxnSpPr>
        <p:spPr>
          <a:xfrm>
            <a:off x="3214678" y="178592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3" idx="0"/>
          </p:cNvCxnSpPr>
          <p:nvPr/>
        </p:nvCxnSpPr>
        <p:spPr>
          <a:xfrm>
            <a:off x="1500166" y="478632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1442720" y="1767840"/>
            <a:ext cx="3759200" cy="3992880"/>
            <a:chOff x="1442720" y="1767840"/>
            <a:chExt cx="3759200" cy="3992880"/>
          </a:xfrm>
        </p:grpSpPr>
        <p:cxnSp>
          <p:nvCxnSpPr>
            <p:cNvPr id="43" name="Прямая соединительная линия 42"/>
            <p:cNvCxnSpPr>
              <a:stCxn id="35" idx="2"/>
              <a:endCxn id="32" idx="1"/>
            </p:cNvCxnSpPr>
            <p:nvPr/>
          </p:nvCxnSpPr>
          <p:spPr>
            <a:xfrm flipH="1">
              <a:off x="1442720" y="1778000"/>
              <a:ext cx="1757680" cy="29870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stCxn id="36" idx="0"/>
              <a:endCxn id="33" idx="1"/>
            </p:cNvCxnSpPr>
            <p:nvPr/>
          </p:nvCxnSpPr>
          <p:spPr>
            <a:xfrm flipH="1">
              <a:off x="3068320" y="1767840"/>
              <a:ext cx="162560" cy="39928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36" idx="0"/>
              <a:endCxn id="35" idx="0"/>
            </p:cNvCxnSpPr>
            <p:nvPr/>
          </p:nvCxnSpPr>
          <p:spPr>
            <a:xfrm>
              <a:off x="3230880" y="1767840"/>
              <a:ext cx="1290320" cy="3881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>
              <a:stCxn id="35" idx="1"/>
              <a:endCxn id="35" idx="2"/>
            </p:cNvCxnSpPr>
            <p:nvPr/>
          </p:nvCxnSpPr>
          <p:spPr>
            <a:xfrm flipH="1" flipV="1">
              <a:off x="3200400" y="1778000"/>
              <a:ext cx="2001520" cy="2956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stCxn id="36" idx="1"/>
            </p:cNvCxnSpPr>
            <p:nvPr/>
          </p:nvCxnSpPr>
          <p:spPr>
            <a:xfrm flipH="1" flipV="1">
              <a:off x="3214678" y="1857364"/>
              <a:ext cx="1316682" cy="16681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>
              <a:stCxn id="35" idx="2"/>
            </p:cNvCxnSpPr>
            <p:nvPr/>
          </p:nvCxnSpPr>
          <p:spPr>
            <a:xfrm flipH="1">
              <a:off x="2786050" y="1778000"/>
              <a:ext cx="414350" cy="150812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Овал 61"/>
          <p:cNvSpPr/>
          <p:nvPr/>
        </p:nvSpPr>
        <p:spPr>
          <a:xfrm>
            <a:off x="3143240" y="1714488"/>
            <a:ext cx="142876" cy="142876"/>
          </a:xfrm>
          <a:prstGeom prst="ellipse">
            <a:avLst/>
          </a:prstGeom>
          <a:solidFill>
            <a:srgbClr val="002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3214678" y="1785926"/>
            <a:ext cx="687389" cy="2968643"/>
            <a:chOff x="3214678" y="1785926"/>
            <a:chExt cx="687389" cy="2968643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rot="16200000" flipH="1">
              <a:off x="1928794" y="3071810"/>
              <a:ext cx="2693720" cy="12195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3428992" y="4357694"/>
              <a:ext cx="4730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000" b="1" dirty="0" smtClean="0"/>
                <a:t>Н</a:t>
              </a:r>
              <a:endParaRPr lang="ru-RU" sz="2000" b="1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3286116" y="4429132"/>
              <a:ext cx="142876" cy="142876"/>
            </a:xfrm>
            <a:prstGeom prst="ellipse">
              <a:avLst/>
            </a:prstGeom>
            <a:solidFill>
              <a:srgbClr val="002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5643570" y="4572008"/>
            <a:ext cx="2928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Высотой пирамиды называется перпендикуляр, проведенный из вершины пирамиды к плоскости основания.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6" grpId="0"/>
      <p:bldP spid="27" grpId="0"/>
      <p:bldP spid="28" grpId="0"/>
      <p:bldP spid="29" grpId="0"/>
      <p:bldP spid="30" grpId="0"/>
      <p:bldP spid="31" grpId="0"/>
      <p:bldP spid="62" grpId="0" animBg="1"/>
      <p:bldP spid="62" grpId="1" animBg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Классификация пирамид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391400" cy="1600200"/>
          </a:xfrm>
        </p:spPr>
        <p:txBody>
          <a:bodyPr/>
          <a:lstStyle/>
          <a:p>
            <a:pPr marL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Пирамиды классифицируются по числу сторон многоугольника, лежащего в их основании.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рисунке представлены треугольная, четырехугольная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n-угольная пирамиды.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3357562"/>
            <a:ext cx="7315200" cy="2667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42852"/>
            <a:ext cx="7772400" cy="14319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2A0DA5"/>
                </a:solidFill>
                <a:latin typeface="Georgia" pitchFamily="18" charset="0"/>
              </a:rPr>
              <a:t>Площадь поверхности пирамиды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643042" y="1857364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S</a:t>
            </a:r>
            <a:r>
              <a:rPr lang="ru-RU" sz="4400" b="1" baseline="-25000" dirty="0" smtClean="0"/>
              <a:t>пол</a:t>
            </a:r>
            <a:r>
              <a:rPr lang="ru-RU" sz="4400" b="1" dirty="0" smtClean="0"/>
              <a:t> = </a:t>
            </a:r>
            <a:r>
              <a:rPr lang="en-US" sz="4400" b="1" dirty="0" smtClean="0"/>
              <a:t>S</a:t>
            </a:r>
            <a:r>
              <a:rPr lang="ru-RU" sz="4400" b="1" baseline="-25000" dirty="0" smtClean="0"/>
              <a:t>бок</a:t>
            </a:r>
            <a:r>
              <a:rPr lang="ru-RU" sz="4400" b="1" dirty="0" smtClean="0"/>
              <a:t> + </a:t>
            </a:r>
            <a:r>
              <a:rPr lang="en-US" sz="4400" b="1" dirty="0" smtClean="0"/>
              <a:t>S</a:t>
            </a:r>
            <a:r>
              <a:rPr lang="ru-RU" sz="4400" b="1" baseline="-25000" dirty="0" smtClean="0"/>
              <a:t>осн</a:t>
            </a:r>
            <a:endParaRPr lang="ru-RU" sz="4400" baseline="-25000" dirty="0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447800" y="3124200"/>
            <a:ext cx="3429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28662" y="3000372"/>
            <a:ext cx="70057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Площадь боковой поверхности –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сумма площадей боковых граней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(треугольников)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64399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239. 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Основанием пирамиды является ромб, сторона которого равна 5 см, а одна из диагоналей равна 8 см. Найдите боковые ребра пирамиды, если высота её проходит через точку пересечения диагоналей основания и равна 7 см.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1428728" y="3500438"/>
            <a:ext cx="714380" cy="5715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1071538" y="3429000"/>
            <a:ext cx="1428760" cy="7143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928662" y="2357430"/>
            <a:ext cx="1714512" cy="2022289"/>
            <a:chOff x="928662" y="2357430"/>
            <a:chExt cx="1714512" cy="2022289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071538" y="2571744"/>
              <a:ext cx="1428760" cy="1573224"/>
              <a:chOff x="1071538" y="2571744"/>
              <a:chExt cx="1428760" cy="1573224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 rot="5400000">
                <a:off x="928662" y="3571876"/>
                <a:ext cx="714380" cy="4286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 rot="5400000">
                <a:off x="1928794" y="3571876"/>
                <a:ext cx="714380" cy="4286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rot="10800000">
                <a:off x="1500166" y="3429000"/>
                <a:ext cx="1000132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10800000">
                <a:off x="1071538" y="4143380"/>
                <a:ext cx="100013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1214414" y="2857496"/>
                <a:ext cx="857256" cy="28575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642910" y="3000372"/>
                <a:ext cx="1571636" cy="7143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16200000" flipV="1">
                <a:off x="1714480" y="2643182"/>
                <a:ext cx="857256" cy="7143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16200000" flipV="1">
                <a:off x="1142976" y="3214686"/>
                <a:ext cx="1571636" cy="2857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1714480" y="2357430"/>
              <a:ext cx="214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28662" y="4071942"/>
              <a:ext cx="214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00232" y="4071942"/>
              <a:ext cx="214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28860" y="3357562"/>
              <a:ext cx="214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14414" y="3214686"/>
              <a:ext cx="214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571604" y="2572538"/>
            <a:ext cx="314510" cy="1521429"/>
            <a:chOff x="1571604" y="2572538"/>
            <a:chExt cx="314510" cy="152142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1178695" y="3178967"/>
              <a:ext cx="1214446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71604" y="3786190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1714480" y="3714752"/>
              <a:ext cx="142876" cy="14287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362</TotalTime>
  <Words>322</Words>
  <Application>Microsoft Office PowerPoint</Application>
  <PresentationFormat>Экран (4:3)</PresentationFormat>
  <Paragraphs>73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Тема6</vt:lpstr>
      <vt:lpstr>ПИРАМИДА</vt:lpstr>
      <vt:lpstr>Слайд 2</vt:lpstr>
      <vt:lpstr>Слайд 3</vt:lpstr>
      <vt:lpstr>Определения</vt:lpstr>
      <vt:lpstr>Слайд 5</vt:lpstr>
      <vt:lpstr>Пирамида</vt:lpstr>
      <vt:lpstr>Классификация пирамид</vt:lpstr>
      <vt:lpstr>Площадь поверхности пирамиды</vt:lpstr>
      <vt:lpstr>Слайд 9</vt:lpstr>
      <vt:lpstr>№ 247 Двугранные углы при основании пирамиды равны. Докажите: а) высота пирамиды проходит через центр окружности, вписанной в основание;</vt:lpstr>
      <vt:lpstr>Высота проецируется</vt:lpstr>
      <vt:lpstr>ПРАВИЛЬНАЯ ПИРАМИДА</vt:lpstr>
      <vt:lpstr>Слайд 13</vt:lpstr>
      <vt:lpstr>Слайд 14</vt:lpstr>
      <vt:lpstr>Построение правильной пирамиды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ПИРАМИДА</dc:title>
  <dc:creator>копутер</dc:creator>
  <cp:lastModifiedBy>мама</cp:lastModifiedBy>
  <cp:revision>25</cp:revision>
  <dcterms:created xsi:type="dcterms:W3CDTF">2010-04-26T17:52:26Z</dcterms:created>
  <dcterms:modified xsi:type="dcterms:W3CDTF">2013-09-29T13:17:03Z</dcterms:modified>
</cp:coreProperties>
</file>