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notesMasterIdLst>
    <p:notesMasterId r:id="rId22"/>
  </p:notesMasterIdLst>
  <p:sldIdLst>
    <p:sldId id="28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70" r:id="rId15"/>
    <p:sldId id="271" r:id="rId16"/>
    <p:sldId id="281" r:id="rId17"/>
    <p:sldId id="282" r:id="rId18"/>
    <p:sldId id="277" r:id="rId19"/>
    <p:sldId id="265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CB4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EAAE0-A2F9-4B23-9CC3-BBD2196839DB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FA86B-F3AF-4510-A6BD-76390CD64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57EF134-154C-47E8-9B7B-E9AE9D108E5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67954-1613-4B13-8B1D-C6DE65C0C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14612" y="357166"/>
            <a:ext cx="622311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«…Чтобы переваривать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знания надо их  поглощать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аппетитом»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21050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00034" y="2928934"/>
            <a:ext cx="16584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Анатоль Франс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(1844-1924)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9482" y="2285992"/>
            <a:ext cx="31545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Анатоль Франс,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французский писатель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357166"/>
            <a:ext cx="6335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треугольнике: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60"/>
            <a:ext cx="857256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Против большей стороны лежит больший угол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786190"/>
            <a:ext cx="842965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Против большего угла лежит большая сторона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357430"/>
            <a:ext cx="6357982" cy="838200"/>
          </a:xfrm>
        </p:spPr>
        <p:txBody>
          <a:bodyPr>
            <a:noAutofit/>
          </a:bodyPr>
          <a:lstStyle/>
          <a:p>
            <a:r>
              <a:rPr lang="ru-RU" sz="6000" dirty="0" err="1" smtClean="0">
                <a:solidFill>
                  <a:srgbClr val="FF0000"/>
                </a:solidFill>
              </a:rPr>
              <a:t>Физминутка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>
            <a:off x="357158" y="214290"/>
            <a:ext cx="1928826" cy="178595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000892" y="214290"/>
            <a:ext cx="1928826" cy="178595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929454" y="4714884"/>
            <a:ext cx="1928826" cy="178595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4282" y="4643446"/>
            <a:ext cx="1928826" cy="178595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0.7257 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-0.00781 0.650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-0.73333 -0.0078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7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0.00781 -0.6562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0" grpId="1" animBg="1"/>
      <p:bldP spid="11" grpId="1" animBg="1"/>
      <p:bldP spid="11" grpId="2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/>
          <p:cNvSpPr/>
          <p:nvPr/>
        </p:nvSpPr>
        <p:spPr>
          <a:xfrm>
            <a:off x="357158" y="357166"/>
            <a:ext cx="1643074" cy="128588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7429520" y="285728"/>
            <a:ext cx="1500198" cy="171451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285720" y="5214950"/>
            <a:ext cx="1143008" cy="142876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572396" y="5357826"/>
            <a:ext cx="1285884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92593E-6 L 0.77951 0.75603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81892 -0.01064 " pathEditMode="relative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0.81892 -0.70347 " pathEditMode="relative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3.7037E-6 L -0.77968 -0.02106 " pathEditMode="relative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214282" y="2714620"/>
            <a:ext cx="642942" cy="6429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94 -0.28912 L 0.08958 0.39352 L 0.14462 -0.28912 L 0.2026 0.39352 L 0.26093 -0.28912 L 0.31527 0.39352 L 0.37309 -0.28912 L 0.42795 0.39352 L 0.48646 -0.28912 L 0.54427 0.39352 L 0.5993 -0.28912 L 0.65746 0.39352 L 0.7118 -0.28912 L 0.76996 0.39352 L 0.82795 -0.28912 L 0.88281 0.39352 L 0.94149 -0.28912 " pathEditMode="relative" rAng="0" ptsTypes="FFFFFFFFFFFFFFFFF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5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1000100" y="714356"/>
            <a:ext cx="642942" cy="642942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8215338" y="4071942"/>
            <a:ext cx="571504" cy="114300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85 0.14861 C -0.10885 0.20486 -0.0118 0.25069 0.10677 0.25069 C 0.24636 0.25069 0.2967 0.19977 0.31788 0.16898 L 0.33976 0.12824 C 0.36146 0.09745 0.41511 0.04676 0.57292 0.04676 C 0.67396 0.04676 0.78889 0.09236 0.78889 0.14861 C 0.78889 0.20486 0.67396 0.25069 0.57292 0.25069 C 0.41511 0.25069 0.36146 0.19977 0.33976 0.16898 L 0.31788 0.12824 C 0.2967 0.09745 0.24636 0.04676 0.10677 0.04676 C -0.0118 0.04676 -0.10885 0.09236 -0.10885 0.14861 Z " pathEditMode="relative" rAng="0" ptsTypes="ffFffffFfff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2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85 0.14861 C -0.10885 0.20254 -0.01093 0.24699 0.10799 0.24699 C 0.24948 0.24699 0.30018 0.19768 0.32153 0.16828 L 0.34375 0.12916 C 0.3658 0.09953 0.4198 0.05092 0.57882 0.05092 C 0.68073 0.05092 0.79636 0.0949 0.79636 0.14861 C 0.79636 0.20254 0.68073 0.24699 0.57882 0.24699 C 0.4198 0.24699 0.3658 0.19768 0.34375 0.16828 L 0.32153 0.12916 C 0.30018 0.09953 0.24948 0.05092 0.10799 0.05092 C -0.01093 0.05092 -0.10885 0.0949 -0.10885 0.14861 Z " pathEditMode="relative" rAng="0" ptsTypes="ffFffffFfff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2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C 2.5E-6 0.07639 -0.09445 0.13912 -0.20938 0.13912 C -0.34497 0.13912 -0.39393 0.06944 -0.41424 0.02754 L -0.43559 -0.02778 C -0.45677 -0.06968 -0.50868 -0.13912 -0.66163 -0.13912 C -0.75955 -0.13912 -0.87066 -0.07662 -0.87066 1.48148E-6 C -0.87066 0.07639 -0.75955 0.13912 -0.66163 0.13912 C -0.50868 0.13912 -0.45677 0.06944 -0.43559 0.02754 L -0.41424 -0.02778 C -0.39393 -0.06968 -0.34497 -0.13912 -0.20938 -0.13912 C -0.09445 -0.13912 2.5E-6 -0.07662 2.5E-6 1.48148E-6 Z " pathEditMode="relative" rAng="0" ptsTypes="ffFffffFfff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2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C 2.5E-6 0.07662 -0.09462 0.14004 -0.20955 0.14004 C -0.34497 0.14004 -0.39393 0.06967 -0.41476 0.02778 L -0.43542 -0.02755 C -0.45695 -0.06968 -0.50886 -0.13843 -0.66198 -0.13843 C -0.75972 -0.13843 -0.87066 -0.07616 -0.87066 2.59259E-6 C -0.87066 0.07662 -0.75972 0.14004 -0.66198 0.14004 C -0.50886 0.14004 -0.45695 0.06967 -0.43542 0.02778 L -0.41476 -0.02755 C -0.39393 -0.06968 -0.34497 -0.13843 -0.20955 -0.13843 C -0.09462 -0.13843 2.5E-6 -0.07616 2.5E-6 2.59259E-6 Z " pathEditMode="relative" rAng="0" ptsTypes="ffFffffFfff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285852" y="5143512"/>
            <a:ext cx="500066" cy="48577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528 -0.67199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28 -0.67199 L 0.74809 -0.651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4809 -0.65115 L 0.00781 -4.8148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" y="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714356"/>
            <a:ext cx="42148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Чему равна сумма углов треугольника</a:t>
            </a:r>
            <a:endParaRPr lang="ru-RU" sz="28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42852"/>
            <a:ext cx="20104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Вариант 1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6446" y="0"/>
            <a:ext cx="20104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Вариант 2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57148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 eaLnBrk="0" hangingPunct="0">
              <a:buAutoNum type="arabicPeriod"/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Два угла треугольника равны 43</a:t>
            </a:r>
            <a:r>
              <a:rPr lang="ru-RU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и 96</a:t>
            </a:r>
            <a:r>
              <a:rPr lang="ru-RU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.Чему равен третий угол </a:t>
            </a:r>
            <a:endParaRPr lang="ru-RU" sz="28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071678"/>
            <a:ext cx="4000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Два угла ∆ по 60</a:t>
            </a:r>
            <a:r>
              <a:rPr lang="ru-RU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Какой это  треугольник</a:t>
            </a:r>
            <a:endParaRPr lang="ru-RU" sz="28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2357430"/>
            <a:ext cx="43577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Три угла треугольника соответственно равны 70</a:t>
            </a:r>
            <a:r>
              <a:rPr lang="ru-RU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45</a:t>
            </a:r>
            <a:r>
              <a:rPr lang="ru-RU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 60</a:t>
            </a:r>
            <a:r>
              <a:rPr lang="ru-RU" sz="28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Существует ли такой треугольник.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4286256"/>
            <a:ext cx="37147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800" dirty="0" smtClean="0"/>
              <a:t>3. В треугольнике против меньшего угла лежит …</a:t>
            </a:r>
            <a:endParaRPr lang="ru-RU" sz="28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572000" y="4572008"/>
            <a:ext cx="43577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/>
              <a:t>3. </a:t>
            </a:r>
            <a:r>
              <a:rPr lang="ru-RU" sz="2800" dirty="0"/>
              <a:t>Во всяком треугольнике против равных сторон лежат…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500562" y="5903893"/>
            <a:ext cx="44291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800" dirty="0"/>
              <a:t>4. В треугольнике против большей стороны лежит …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5572140"/>
            <a:ext cx="42148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800" dirty="0"/>
              <a:t>2. Внешний угол треугольника равен…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1571612"/>
            <a:ext cx="1157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А) 90</a:t>
            </a:r>
            <a:r>
              <a:rPr lang="ru-RU" sz="2800" baseline="30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28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14414" y="1571612"/>
            <a:ext cx="1242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Б) 180</a:t>
            </a:r>
            <a:r>
              <a:rPr lang="ru-RU" sz="2800" baseline="30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28860" y="1571612"/>
            <a:ext cx="12458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В) 190</a:t>
            </a:r>
            <a:r>
              <a:rPr lang="ru-RU" sz="2800" baseline="30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1928802"/>
            <a:ext cx="1157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А) 31</a:t>
            </a:r>
            <a:r>
              <a:rPr lang="ru-RU" sz="2800" baseline="30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28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715008" y="1928802"/>
            <a:ext cx="1141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Б) 41</a:t>
            </a:r>
            <a:r>
              <a:rPr lang="ru-RU" sz="2800" baseline="30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28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858016" y="1928802"/>
            <a:ext cx="1327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В) 139</a:t>
            </a:r>
            <a:r>
              <a:rPr lang="ru-RU" sz="2800" baseline="30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28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2928934"/>
            <a:ext cx="3929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А)Равносторонний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3357562"/>
            <a:ext cx="33575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ru-RU" sz="28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Б)Тупоугольный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3786190"/>
            <a:ext cx="43576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ru-RU" sz="28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В) Прямоугольный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643438" y="4071942"/>
            <a:ext cx="1067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А) </a:t>
            </a:r>
            <a:r>
              <a:rPr lang="ru-RU" sz="28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Да 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715008" y="4071942"/>
            <a:ext cx="1108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Б) Нет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0" y="5072074"/>
            <a:ext cx="45115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Лежит меньшая сторона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548913" y="5357826"/>
            <a:ext cx="35950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Равные стороны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-214346" y="5572140"/>
            <a:ext cx="450056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Суммме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углов, несмежных с ними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929190" y="6000768"/>
            <a:ext cx="315669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Больший угол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  <p:bldP spid="18" grpId="0"/>
      <p:bldP spid="20" grpId="0"/>
      <p:bldP spid="24" grpId="0"/>
      <p:bldP spid="25" grpId="0"/>
      <p:bldP spid="27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857364"/>
            <a:ext cx="81439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п</a:t>
            </a:r>
            <a:r>
              <a:rPr lang="ru-RU" sz="4000" dirty="0" smtClean="0"/>
              <a:t>. 32, стр. 72 – 73, учить определение, разобрать доказательство, выполнить </a:t>
            </a:r>
          </a:p>
          <a:p>
            <a:r>
              <a:rPr lang="ru-RU" sz="4000" dirty="0" smtClean="0"/>
              <a:t>№ 240, 241 стр. </a:t>
            </a:r>
            <a:r>
              <a:rPr lang="ru-RU" sz="4000" smtClean="0"/>
              <a:t>76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714356"/>
            <a:ext cx="828680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dirty="0">
                <a:solidFill>
                  <a:srgbClr val="FF0000"/>
                </a:solidFill>
              </a:rPr>
              <a:t>Теорема о соотношениях между </a:t>
            </a:r>
            <a:r>
              <a:rPr lang="ru-RU" sz="5400" dirty="0" smtClean="0">
                <a:solidFill>
                  <a:srgbClr val="FF0000"/>
                </a:solidFill>
              </a:rPr>
              <a:t>сторонами </a:t>
            </a:r>
            <a:r>
              <a:rPr lang="ru-RU" sz="5400" dirty="0">
                <a:solidFill>
                  <a:srgbClr val="FF0000"/>
                </a:solidFill>
              </a:rPr>
              <a:t>и углами треугольника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43504" y="2071678"/>
            <a:ext cx="23574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B0F0"/>
                </a:solidFill>
              </a:rPr>
              <a:t>155°</a:t>
            </a:r>
          </a:p>
          <a:p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14290"/>
            <a:ext cx="4572000" cy="486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№ 1</a:t>
            </a:r>
          </a:p>
        </p:txBody>
      </p:sp>
      <p:grpSp>
        <p:nvGrpSpPr>
          <p:cNvPr id="28" name="Группа 27"/>
          <p:cNvGrpSpPr/>
          <p:nvPr/>
        </p:nvGrpSpPr>
        <p:grpSpPr>
          <a:xfrm>
            <a:off x="1142976" y="1214422"/>
            <a:ext cx="1231565" cy="4786346"/>
            <a:chOff x="3286116" y="1142984"/>
            <a:chExt cx="1231565" cy="4786346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3286116" y="1142984"/>
              <a:ext cx="1214446" cy="4786346"/>
              <a:chOff x="3286116" y="1142984"/>
              <a:chExt cx="1214446" cy="4786346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rot="5400000">
                <a:off x="2821769" y="1607331"/>
                <a:ext cx="2143140" cy="121444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16200000" flipH="1">
                <a:off x="2464579" y="4036223"/>
                <a:ext cx="2714644" cy="107157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2035951" y="3464719"/>
                <a:ext cx="4786346" cy="142876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Дуга 18"/>
            <p:cNvSpPr/>
            <p:nvPr/>
          </p:nvSpPr>
          <p:spPr>
            <a:xfrm>
              <a:off x="3428992" y="3000372"/>
              <a:ext cx="45719" cy="1214446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28992" y="3071810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120°</a:t>
              </a:r>
              <a:endParaRPr lang="ru-RU" b="1" dirty="0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4114800" y="5174673"/>
              <a:ext cx="263236" cy="159327"/>
            </a:xfrm>
            <a:custGeom>
              <a:avLst/>
              <a:gdLst>
                <a:gd name="connsiteX0" fmla="*/ 0 w 263236"/>
                <a:gd name="connsiteY0" fmla="*/ 159327 h 159327"/>
                <a:gd name="connsiteX1" fmla="*/ 83127 w 263236"/>
                <a:gd name="connsiteY1" fmla="*/ 6927 h 159327"/>
                <a:gd name="connsiteX2" fmla="*/ 263236 w 263236"/>
                <a:gd name="connsiteY2" fmla="*/ 117763 h 159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236" h="159327">
                  <a:moveTo>
                    <a:pt x="0" y="159327"/>
                  </a:moveTo>
                  <a:cubicBezTo>
                    <a:pt x="19627" y="86590"/>
                    <a:pt x="39254" y="13854"/>
                    <a:pt x="83127" y="6927"/>
                  </a:cubicBezTo>
                  <a:cubicBezTo>
                    <a:pt x="127000" y="0"/>
                    <a:pt x="195118" y="58881"/>
                    <a:pt x="263236" y="117763"/>
                  </a:cubicBezTo>
                </a:path>
              </a:pathLst>
            </a:cu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4170218" y="5329382"/>
              <a:ext cx="207818" cy="129309"/>
            </a:xfrm>
            <a:custGeom>
              <a:avLst/>
              <a:gdLst>
                <a:gd name="connsiteX0" fmla="*/ 0 w 207818"/>
                <a:gd name="connsiteY0" fmla="*/ 129309 h 129309"/>
                <a:gd name="connsiteX1" fmla="*/ 55418 w 207818"/>
                <a:gd name="connsiteY1" fmla="*/ 4618 h 129309"/>
                <a:gd name="connsiteX2" fmla="*/ 207818 w 207818"/>
                <a:gd name="connsiteY2" fmla="*/ 101600 h 129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818" h="129309">
                  <a:moveTo>
                    <a:pt x="0" y="129309"/>
                  </a:moveTo>
                  <a:cubicBezTo>
                    <a:pt x="10391" y="69272"/>
                    <a:pt x="20782" y="9236"/>
                    <a:pt x="55418" y="4618"/>
                  </a:cubicBezTo>
                  <a:cubicBezTo>
                    <a:pt x="90054" y="0"/>
                    <a:pt x="148936" y="50800"/>
                    <a:pt x="207818" y="10160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29058" y="4714884"/>
              <a:ext cx="588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35°</a:t>
              </a:r>
              <a:endParaRPr lang="ru-RU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43372" y="157161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rgbClr val="FF0000"/>
                  </a:solidFill>
                </a:rPr>
                <a:t>?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15074" y="2214554"/>
            <a:ext cx="11208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00B0F0"/>
                </a:solidFill>
              </a:rPr>
              <a:t>53°</a:t>
            </a:r>
            <a:endParaRPr lang="ru-RU" sz="5400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57166"/>
            <a:ext cx="4572000" cy="5355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№ 2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1071538" y="1428736"/>
            <a:ext cx="4152035" cy="3952244"/>
            <a:chOff x="4778477" y="2285992"/>
            <a:chExt cx="4152035" cy="3952244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4778477" y="2285992"/>
              <a:ext cx="3579737" cy="3929884"/>
              <a:chOff x="4778477" y="2285992"/>
              <a:chExt cx="3579737" cy="3929884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>
                <a:off x="4786314" y="2285992"/>
                <a:ext cx="3571900" cy="392909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4786314" y="5929330"/>
                <a:ext cx="285752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5400000">
                <a:off x="4929190" y="6072206"/>
                <a:ext cx="285752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Полилиния 12"/>
              <p:cNvSpPr/>
              <p:nvPr/>
            </p:nvSpPr>
            <p:spPr>
              <a:xfrm>
                <a:off x="4778477" y="2595716"/>
                <a:ext cx="294968" cy="275304"/>
              </a:xfrm>
              <a:custGeom>
                <a:avLst/>
                <a:gdLst>
                  <a:gd name="connsiteX0" fmla="*/ 0 w 294968"/>
                  <a:gd name="connsiteY0" fmla="*/ 147484 h 275304"/>
                  <a:gd name="connsiteX1" fmla="*/ 191729 w 294968"/>
                  <a:gd name="connsiteY1" fmla="*/ 250723 h 275304"/>
                  <a:gd name="connsiteX2" fmla="*/ 294968 w 294968"/>
                  <a:gd name="connsiteY2" fmla="*/ 0 h 27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968" h="275304">
                    <a:moveTo>
                      <a:pt x="0" y="147484"/>
                    </a:moveTo>
                    <a:cubicBezTo>
                      <a:pt x="71284" y="211394"/>
                      <a:pt x="142568" y="275304"/>
                      <a:pt x="191729" y="250723"/>
                    </a:cubicBezTo>
                    <a:cubicBezTo>
                      <a:pt x="240890" y="226142"/>
                      <a:pt x="267929" y="113071"/>
                      <a:pt x="294968" y="0"/>
                    </a:cubicBez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786314" y="2928934"/>
              <a:ext cx="7967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37°</a:t>
              </a:r>
              <a:endParaRPr lang="ru-RU" sz="28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358214" y="5715016"/>
              <a:ext cx="3658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</a:rPr>
                <a:t>?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15272" y="5715016"/>
              <a:ext cx="3658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</a:rPr>
                <a:t>?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Прямая соединительная линия 18"/>
            <p:cNvCxnSpPr>
              <a:stCxn id="8" idx="4"/>
            </p:cNvCxnSpPr>
            <p:nvPr/>
          </p:nvCxnSpPr>
          <p:spPr>
            <a:xfrm rot="16200000" flipH="1">
              <a:off x="8643966" y="5929330"/>
              <a:ext cx="1588" cy="571504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1888" y="122833"/>
          <a:ext cx="9001156" cy="6669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0112"/>
                <a:gridCol w="4511044"/>
              </a:tblGrid>
              <a:tr h="8331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 №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(устно)</a:t>
                      </a:r>
                      <a:endParaRPr lang="en-US" sz="2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</a:t>
                      </a:r>
                      <a:endParaRPr lang="en-US" sz="2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8365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912" y="1285860"/>
            <a:ext cx="454028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215074" y="2571744"/>
            <a:ext cx="12250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00B0F0"/>
                </a:solidFill>
              </a:rPr>
              <a:t>35°</a:t>
            </a:r>
            <a:endParaRPr lang="ru-RU" sz="6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43636" y="2786058"/>
            <a:ext cx="13308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70°</a:t>
            </a:r>
            <a:endParaRPr lang="ru-RU" sz="6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14290"/>
            <a:ext cx="4572000" cy="486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№ 4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500034" y="2000240"/>
            <a:ext cx="4214810" cy="3318241"/>
            <a:chOff x="4500562" y="2357430"/>
            <a:chExt cx="4214810" cy="3318241"/>
          </a:xfrm>
        </p:grpSpPr>
        <p:sp>
          <p:nvSpPr>
            <p:cNvPr id="8" name="Равнобедренный треугольник 7"/>
            <p:cNvSpPr/>
            <p:nvPr/>
          </p:nvSpPr>
          <p:spPr>
            <a:xfrm>
              <a:off x="5429256" y="2357430"/>
              <a:ext cx="3286116" cy="3286148"/>
            </a:xfrm>
            <a:prstGeom prst="triangle">
              <a:avLst>
                <a:gd name="adj" fmla="val 23520"/>
              </a:avLst>
            </a:prstGeom>
            <a:solidFill>
              <a:schemeClr val="accent6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0" name="Прямая соединительная линия 9"/>
            <p:cNvCxnSpPr>
              <a:stCxn id="8" idx="2"/>
            </p:cNvCxnSpPr>
            <p:nvPr/>
          </p:nvCxnSpPr>
          <p:spPr>
            <a:xfrm rot="5400000">
              <a:off x="5072066" y="5286388"/>
              <a:ext cx="1588" cy="7143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Полилиния 10"/>
            <p:cNvSpPr/>
            <p:nvPr/>
          </p:nvSpPr>
          <p:spPr>
            <a:xfrm>
              <a:off x="5105400" y="5351207"/>
              <a:ext cx="366252" cy="324464"/>
            </a:xfrm>
            <a:custGeom>
              <a:avLst/>
              <a:gdLst>
                <a:gd name="connsiteX0" fmla="*/ 366252 w 366252"/>
                <a:gd name="connsiteY0" fmla="*/ 2458 h 324464"/>
                <a:gd name="connsiteX1" fmla="*/ 86032 w 366252"/>
                <a:gd name="connsiteY1" fmla="*/ 46703 h 324464"/>
                <a:gd name="connsiteX2" fmla="*/ 12290 w 366252"/>
                <a:gd name="connsiteY2" fmla="*/ 282677 h 324464"/>
                <a:gd name="connsiteX3" fmla="*/ 12290 w 366252"/>
                <a:gd name="connsiteY3" fmla="*/ 297425 h 324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252" h="324464">
                  <a:moveTo>
                    <a:pt x="366252" y="2458"/>
                  </a:moveTo>
                  <a:cubicBezTo>
                    <a:pt x="255639" y="1229"/>
                    <a:pt x="145026" y="0"/>
                    <a:pt x="86032" y="46703"/>
                  </a:cubicBezTo>
                  <a:cubicBezTo>
                    <a:pt x="27038" y="93406"/>
                    <a:pt x="24580" y="240890"/>
                    <a:pt x="12290" y="282677"/>
                  </a:cubicBezTo>
                  <a:cubicBezTo>
                    <a:pt x="0" y="324464"/>
                    <a:pt x="6145" y="310944"/>
                    <a:pt x="12290" y="297425"/>
                  </a:cubicBezTo>
                </a:path>
              </a:pathLst>
            </a:cu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00562" y="4929198"/>
              <a:ext cx="8937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110°</a:t>
              </a:r>
              <a:endParaRPr lang="ru-RU" sz="2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01024" y="5072074"/>
              <a:ext cx="3658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?</a:t>
              </a:r>
              <a:endPara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6120581" y="2595716"/>
              <a:ext cx="294967" cy="164690"/>
            </a:xfrm>
            <a:custGeom>
              <a:avLst/>
              <a:gdLst>
                <a:gd name="connsiteX0" fmla="*/ 0 w 294967"/>
                <a:gd name="connsiteY0" fmla="*/ 103239 h 164690"/>
                <a:gd name="connsiteX1" fmla="*/ 147484 w 294967"/>
                <a:gd name="connsiteY1" fmla="*/ 147484 h 164690"/>
                <a:gd name="connsiteX2" fmla="*/ 294967 w 294967"/>
                <a:gd name="connsiteY2" fmla="*/ 0 h 164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967" h="164690">
                  <a:moveTo>
                    <a:pt x="0" y="103239"/>
                  </a:moveTo>
                  <a:cubicBezTo>
                    <a:pt x="49161" y="133964"/>
                    <a:pt x="98323" y="164690"/>
                    <a:pt x="147484" y="147484"/>
                  </a:cubicBezTo>
                  <a:cubicBezTo>
                    <a:pt x="196645" y="130278"/>
                    <a:pt x="245806" y="65139"/>
                    <a:pt x="294967" y="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6076335" y="2684206"/>
              <a:ext cx="383459" cy="213852"/>
            </a:xfrm>
            <a:custGeom>
              <a:avLst/>
              <a:gdLst>
                <a:gd name="connsiteX0" fmla="*/ 0 w 383459"/>
                <a:gd name="connsiteY0" fmla="*/ 132736 h 213852"/>
                <a:gd name="connsiteX1" fmla="*/ 206478 w 383459"/>
                <a:gd name="connsiteY1" fmla="*/ 191729 h 213852"/>
                <a:gd name="connsiteX2" fmla="*/ 383459 w 383459"/>
                <a:gd name="connsiteY2" fmla="*/ 0 h 21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3459" h="213852">
                  <a:moveTo>
                    <a:pt x="0" y="132736"/>
                  </a:moveTo>
                  <a:cubicBezTo>
                    <a:pt x="71284" y="173294"/>
                    <a:pt x="142568" y="213852"/>
                    <a:pt x="206478" y="191729"/>
                  </a:cubicBezTo>
                  <a:cubicBezTo>
                    <a:pt x="270388" y="169606"/>
                    <a:pt x="326923" y="84803"/>
                    <a:pt x="383459" y="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00760" y="2928934"/>
              <a:ext cx="7280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40°</a:t>
              </a:r>
              <a:endParaRPr lang="ru-RU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929322" y="2500306"/>
            <a:ext cx="21323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00B0F0"/>
                </a:solidFill>
              </a:rPr>
              <a:t>37° 30</a:t>
            </a:r>
            <a:r>
              <a:rPr lang="en-US" sz="5400" dirty="0">
                <a:solidFill>
                  <a:srgbClr val="00B0F0"/>
                </a:solidFill>
              </a:rPr>
              <a:t>'</a:t>
            </a:r>
            <a:endParaRPr lang="ru-RU" sz="5400" dirty="0">
              <a:solidFill>
                <a:srgbClr val="00B0F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285728"/>
            <a:ext cx="4572000" cy="5355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№ 5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1214414" y="1071546"/>
            <a:ext cx="2143140" cy="5072098"/>
            <a:chOff x="4143372" y="1428736"/>
            <a:chExt cx="2143140" cy="5072098"/>
          </a:xfrm>
        </p:grpSpPr>
        <p:sp>
          <p:nvSpPr>
            <p:cNvPr id="12" name="Равнобедренный треугольник 11"/>
            <p:cNvSpPr/>
            <p:nvPr/>
          </p:nvSpPr>
          <p:spPr>
            <a:xfrm>
              <a:off x="4143372" y="1428736"/>
              <a:ext cx="2143140" cy="5072098"/>
            </a:xfrm>
            <a:prstGeom prst="triangle">
              <a:avLst/>
            </a:prstGeom>
            <a:solidFill>
              <a:srgbClr val="C8CB4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 rot="16200000" flipH="1">
              <a:off x="4500562" y="3500438"/>
              <a:ext cx="428628" cy="28575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5429256" y="3500438"/>
              <a:ext cx="500066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786314" y="2714620"/>
              <a:ext cx="10130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105°</a:t>
              </a:r>
              <a:endParaRPr lang="ru-RU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72066" y="1643050"/>
            <a:ext cx="3786214" cy="212365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Такого треугольника не существует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57166"/>
            <a:ext cx="3042692" cy="63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№ 6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500174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dirty="0" smtClean="0"/>
              <a:t> Найти угол С</a:t>
            </a:r>
            <a:r>
              <a:rPr lang="en-US" sz="4400" dirty="0" smtClean="0"/>
              <a:t> ∆</a:t>
            </a:r>
            <a:r>
              <a:rPr lang="ru-RU" sz="4400" dirty="0" smtClean="0"/>
              <a:t>А</a:t>
            </a:r>
            <a:r>
              <a:rPr lang="en-US" sz="4400" dirty="0" smtClean="0"/>
              <a:t>BC</a:t>
            </a:r>
            <a:r>
              <a:rPr lang="ru-RU" sz="4400" dirty="0" smtClean="0"/>
              <a:t>, </a:t>
            </a:r>
          </a:p>
          <a:p>
            <a:r>
              <a:rPr lang="ru-RU" sz="4400" dirty="0" smtClean="0"/>
              <a:t>если &lt; А = 120°, </a:t>
            </a:r>
            <a:r>
              <a:rPr lang="en-US" sz="4400" dirty="0" smtClean="0"/>
              <a:t>&lt;</a:t>
            </a:r>
            <a:r>
              <a:rPr lang="ru-RU" sz="4400" dirty="0" smtClean="0"/>
              <a:t> В = 70°.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6"/>
            <a:ext cx="7726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Практическая часть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643048"/>
          <a:ext cx="2571768" cy="414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285884"/>
              </a:tblGrid>
              <a:tr h="6905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BC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&lt;A</a:t>
                      </a:r>
                      <a:endParaRPr lang="ru-RU" sz="3600" dirty="0"/>
                    </a:p>
                  </a:txBody>
                  <a:tcPr/>
                </a:tc>
              </a:tr>
              <a:tr h="690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0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0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0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0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000364" y="1643050"/>
          <a:ext cx="2714644" cy="4178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57322"/>
              </a:tblGrid>
              <a:tr h="636325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AC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&lt;B</a:t>
                      </a:r>
                      <a:endParaRPr lang="ru-RU" sz="3600" dirty="0"/>
                    </a:p>
                  </a:txBody>
                  <a:tcPr/>
                </a:tc>
              </a:tr>
              <a:tr h="7077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77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77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77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77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929322" y="1643050"/>
          <a:ext cx="2928926" cy="4103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463"/>
                <a:gridCol w="1464463"/>
              </a:tblGrid>
              <a:tr h="683951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AB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&lt;C</a:t>
                      </a:r>
                      <a:endParaRPr lang="ru-RU" sz="3600" dirty="0"/>
                    </a:p>
                  </a:txBody>
                  <a:tcPr/>
                </a:tc>
              </a:tr>
              <a:tr h="6839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39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39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39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39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282</Words>
  <Application>Microsoft Office PowerPoint</Application>
  <PresentationFormat>Экран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Бумажная</vt:lpstr>
      <vt:lpstr>Трек</vt:lpstr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Физминутка</vt:lpstr>
      <vt:lpstr>Слайд 12</vt:lpstr>
      <vt:lpstr>Слайд 13</vt:lpstr>
      <vt:lpstr>Слайд 14</vt:lpstr>
      <vt:lpstr>Слайд 15</vt:lpstr>
      <vt:lpstr>Слайд 16</vt:lpstr>
      <vt:lpstr>Слайд 17</vt:lpstr>
      <vt:lpstr>Домашнее задание: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21</cp:revision>
  <dcterms:created xsi:type="dcterms:W3CDTF">2013-02-19T14:35:58Z</dcterms:created>
  <dcterms:modified xsi:type="dcterms:W3CDTF">2013-09-22T15:16:28Z</dcterms:modified>
</cp:coreProperties>
</file>