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B738-8620-4213-A1F4-5F9459BCB7A7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470B8-F55F-4D6D-813B-22E73FE5B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470B8-F55F-4D6D-813B-22E73FE5B8E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9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F07323-0AE5-458E-8902-219A15C50E8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Понятие вектора в пространстве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229200"/>
            <a:ext cx="3816896" cy="13212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Narrow" pitchFamily="34" charset="0"/>
              </a:rPr>
              <a:t>Автор: </a:t>
            </a:r>
            <a:r>
              <a:rPr lang="ru-RU" dirty="0" err="1" smtClean="0">
                <a:latin typeface="Arial Narrow" pitchFamily="34" charset="0"/>
              </a:rPr>
              <a:t>Кучаева</a:t>
            </a:r>
            <a:r>
              <a:rPr lang="ru-RU" dirty="0" smtClean="0">
                <a:latin typeface="Arial Narrow" pitchFamily="34" charset="0"/>
              </a:rPr>
              <a:t> Гульнара </a:t>
            </a:r>
            <a:r>
              <a:rPr lang="ru-RU" dirty="0" err="1" smtClean="0">
                <a:latin typeface="Arial Narrow" pitchFamily="34" charset="0"/>
              </a:rPr>
              <a:t>Азатовна</a:t>
            </a:r>
            <a:r>
              <a:rPr lang="ru-RU" dirty="0" smtClean="0">
                <a:latin typeface="Arial Narrow" pitchFamily="34" charset="0"/>
              </a:rPr>
              <a:t>, учитель математики</a:t>
            </a:r>
          </a:p>
          <a:p>
            <a:r>
              <a:rPr lang="ru-RU" dirty="0" smtClean="0">
                <a:latin typeface="Arial Narrow" pitchFamily="34" charset="0"/>
              </a:rPr>
              <a:t>МОБУ «СОШ № 73»</a:t>
            </a:r>
          </a:p>
          <a:p>
            <a:r>
              <a:rPr lang="ru-RU" dirty="0" smtClean="0">
                <a:latin typeface="Arial Narrow" pitchFamily="34" charset="0"/>
              </a:rPr>
              <a:t> г. Оренбурга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нет, могут быть противоположно направленными;</a:t>
            </a:r>
          </a:p>
          <a:p>
            <a:pPr marL="514350" indent="-514350"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нет, вектора могут иметь разную длину;</a:t>
            </a:r>
          </a:p>
          <a:p>
            <a:pPr marL="514350" indent="-514350"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а.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560" y="5927556"/>
            <a:ext cx="8183880" cy="763528"/>
          </a:xfrm>
        </p:spPr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2656"/>
                <a:ext cx="8208912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№ 320 (а), с. 86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   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Дано: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DABC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– тетраэдр;</a:t>
                </a:r>
              </a:p>
              <a:p>
                <a:pPr marL="0" indent="0">
                  <a:buNone/>
                </a:pPr>
                <a:r>
                  <a:rPr lang="ru-RU" sz="1800" baseline="-25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1800" baseline="-25000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:r>
                  <a:rPr lang="ru-RU" sz="18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AM=MC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BN=NC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CK=KD;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=3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см,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BC=4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см,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BD=5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		    Найти: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 smtClean="0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 smtClean="0"/>
                            </m:ctrlPr>
                          </m:accPr>
                          <m:e>
                            <m:r>
                              <a:rPr lang="en-US" sz="1800" b="0" i="1" smtClean="0"/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b="0" i="1" smtClean="0"/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b="0" i="1" smtClean="0"/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b="0" i="1" smtClean="0"/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b="0" i="1" smtClean="0"/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b="0" i="1" smtClean="0"/>
                              <m:t>𝑁𝐾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Решение.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=3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=BC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=4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=BD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Рассмотрим 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∆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ABC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ru-RU" sz="1800" b="0" i="0" smtClean="0"/>
                      <m:t> </m:t>
                    </m:r>
                    <m:r>
                      <a:rPr lang="ru-RU" sz="1800" b="0" i="1" smtClean="0"/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ru-RU" sz="1800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/>
                            </m:ctrlPr>
                          </m:accPr>
                          <m:e>
                            <m:r>
                              <a:rPr lang="en-US" sz="1800" i="1"/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NM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– середина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 М – середина АС (по условию)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NM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-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средняя линия </a:t>
                </a:r>
                <a:r>
                  <a:rPr lang="ru-RU" sz="18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∆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ABC</a:t>
                </a:r>
                <a:r>
                  <a:rPr lang="ru-RU" sz="18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:r>
                  <a:rPr lang="ru-RU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 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NM </a:t>
                </a:r>
                <a:r>
                  <a:rPr lang="ru-RU" sz="1800" dirty="0" smtClean="0">
                    <a:latin typeface="Cambria Math"/>
                    <a:ea typeface="Cambria Math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AB; NM=1,5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=1,5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Аналогично: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𝑁𝐾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=2,5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Т. к.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– середина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BN=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BC, BN= 2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=BN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2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Ответ: 3 см; 4 см; 5 см; 1,5 см; 2 см; 2,5 см.</a:t>
                </a: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2656"/>
                <a:ext cx="8208912" cy="5472608"/>
              </a:xfrm>
              <a:blipFill rotWithShape="1">
                <a:blip r:embed="rId2"/>
                <a:stretch>
                  <a:fillRect l="-74" t="-780" b="-1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5" name="Группа 84"/>
          <p:cNvGrpSpPr/>
          <p:nvPr/>
        </p:nvGrpSpPr>
        <p:grpSpPr>
          <a:xfrm>
            <a:off x="1105888" y="1101884"/>
            <a:ext cx="1872208" cy="2007840"/>
            <a:chOff x="1115616" y="1124744"/>
            <a:chExt cx="1872208" cy="2007840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115616" y="2492896"/>
              <a:ext cx="187220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115616" y="2492896"/>
              <a:ext cx="504056" cy="639688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V="1">
              <a:off x="1619672" y="2492896"/>
              <a:ext cx="1368152" cy="639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1115616" y="1124744"/>
              <a:ext cx="792088" cy="1364906"/>
            </a:xfrm>
            <a:prstGeom prst="line">
              <a:avLst/>
            </a:prstGeom>
            <a:ln w="1905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1907704" y="1124744"/>
              <a:ext cx="108012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1619672" y="1124744"/>
              <a:ext cx="288032" cy="20078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2978096" y="213806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897976" y="829649"/>
            <a:ext cx="34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62524" y="212866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598289" y="306896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1771574" y="176873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1734961" y="208294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267770" y="278988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344784" y="2835599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986994" y="265093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265553" y="269665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00" name="Прямая со стрелкой 99"/>
          <p:cNvCxnSpPr>
            <a:stCxn id="93" idx="7"/>
            <a:endCxn id="91" idx="3"/>
          </p:cNvCxnSpPr>
          <p:nvPr/>
        </p:nvCxnSpPr>
        <p:spPr>
          <a:xfrm flipV="1">
            <a:off x="1383808" y="2121969"/>
            <a:ext cx="357848" cy="7203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1105888" y="2470036"/>
            <a:ext cx="284615" cy="3427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93" idx="6"/>
            <a:endCxn id="92" idx="1"/>
          </p:cNvCxnSpPr>
          <p:nvPr/>
        </p:nvCxnSpPr>
        <p:spPr>
          <a:xfrm flipV="1">
            <a:off x="1390503" y="2796575"/>
            <a:ext cx="883962" cy="61884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5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85" y="5517232"/>
            <a:ext cx="8183880" cy="1051560"/>
          </a:xfrm>
        </p:spPr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260648"/>
                <a:ext cx="8533576" cy="44576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№ 322 (а, в)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По свойству параллелепипеда: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𝐷𝐾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𝐶𝑀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𝐶𝑀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𝐷𝐾</m:t>
                        </m:r>
                      </m:e>
                    </m:acc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260648"/>
                <a:ext cx="8533576" cy="4457656"/>
              </a:xfrm>
              <a:blipFill rotWithShape="1">
                <a:blip r:embed="rId2"/>
                <a:stretch>
                  <a:fillRect l="-71" t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107504" y="764704"/>
            <a:ext cx="3384376" cy="2833376"/>
            <a:chOff x="464788" y="1016804"/>
            <a:chExt cx="3027092" cy="258127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770822" y="1386136"/>
              <a:ext cx="2180998" cy="1898848"/>
              <a:chOff x="770822" y="1386136"/>
              <a:chExt cx="2180998" cy="1898848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770822" y="1386136"/>
                <a:ext cx="2180998" cy="1898848"/>
                <a:chOff x="770822" y="1386136"/>
                <a:chExt cx="2180998" cy="1898848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1367644" y="138613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2591780" y="138613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1727684" y="1386136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1367644" y="2898304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V="1">
                  <a:off x="770822" y="177281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flipV="1">
                  <a:off x="1994958" y="177281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130862" y="1772816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70822" y="3284984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130862" y="1386136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354998" y="1386136"/>
                <a:ext cx="596822" cy="3866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1994958" y="2898304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770822" y="2898304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64788" y="3100318"/>
              <a:ext cx="30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11167" y="322874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2987" y="2528972"/>
              <a:ext cx="30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1780" y="2636912"/>
              <a:ext cx="298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064" y="1578312"/>
              <a:ext cx="569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000" dirty="0" smtClean="0"/>
                <a:t>1</a:t>
              </a:r>
              <a:endParaRPr lang="ru-RU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0427" y="1716580"/>
              <a:ext cx="460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sz="1050" dirty="0" smtClean="0"/>
                <a:t>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65729" y="1016804"/>
              <a:ext cx="425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sz="1050" dirty="0" smtClean="0"/>
                <a:t>1</a:t>
              </a:r>
              <a:endParaRPr lang="ru-RU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0568" y="1201470"/>
              <a:ext cx="601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sz="1050" dirty="0" smtClean="0"/>
                <a:t>1</a:t>
              </a:r>
              <a:endParaRPr lang="ru-RU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20814" y="81982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2145613" y="114724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96385" y="1229958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1505224" y="159366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6" idx="3"/>
          </p:cNvCxnSpPr>
          <p:nvPr/>
        </p:nvCxnSpPr>
        <p:spPr>
          <a:xfrm flipV="1">
            <a:off x="449659" y="1201470"/>
            <a:ext cx="2438419" cy="205293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449659" y="1170106"/>
            <a:ext cx="1086845" cy="2084299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49659" y="2829961"/>
            <a:ext cx="2035883" cy="42444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1519458" y="1594552"/>
            <a:ext cx="272431" cy="165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 flipV="1">
            <a:off x="2191332" y="1183459"/>
            <a:ext cx="272431" cy="165985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21288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5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§ 1 (с. 84-85),</a:t>
            </a:r>
          </a:p>
          <a:p>
            <a:pPr marL="0" indent="0">
              <a:buNone/>
            </a:pPr>
            <a:r>
              <a:rPr lang="ru-RU" dirty="0" smtClean="0"/>
              <a:t>№ 320 (б), 321 (а), 322 (б), 326 (а, б).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Геометрия. 10—11 классы 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: базовый и </a:t>
            </a:r>
            <a:r>
              <a:rPr lang="ru-RU" dirty="0" err="1"/>
              <a:t>профил</a:t>
            </a:r>
            <a:r>
              <a:rPr lang="ru-RU" dirty="0"/>
              <a:t>. уровни / [</a:t>
            </a:r>
            <a:r>
              <a:rPr lang="ru-RU" cap="all" dirty="0"/>
              <a:t>Л. С. АТАНАСЯН</a:t>
            </a:r>
            <a:r>
              <a:rPr lang="ru-RU" dirty="0"/>
              <a:t>, В. Ф. Бутузов, С. Б. Кадомцев и др.]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945" y="5661248"/>
            <a:ext cx="8183880" cy="805840"/>
          </a:xfrm>
        </p:spPr>
        <p:txBody>
          <a:bodyPr/>
          <a:lstStyle/>
          <a:p>
            <a:r>
              <a:rPr lang="ru-RU" dirty="0" smtClean="0"/>
              <a:t>Понятие вектора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572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Вектор – отрезок, для которого указано, какой из его концов считается началом, а какой – концом.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971600" y="2132856"/>
            <a:ext cx="1584176" cy="648072"/>
          </a:xfrm>
          <a:prstGeom prst="straightConnector1">
            <a:avLst/>
          </a:prstGeom>
          <a:ln w="28575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57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20875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051720" y="2564904"/>
            <a:ext cx="549775" cy="369332"/>
            <a:chOff x="2051720" y="2564904"/>
            <a:chExt cx="549775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2051720" y="2564904"/>
              <a:ext cx="549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АВ</a:t>
              </a:r>
              <a:endParaRPr lang="ru-RU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123728" y="2564904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 стрелкой 13"/>
          <p:cNvCxnSpPr/>
          <p:nvPr/>
        </p:nvCxnSpPr>
        <p:spPr>
          <a:xfrm>
            <a:off x="3923928" y="2319603"/>
            <a:ext cx="1202607" cy="567680"/>
          </a:xfrm>
          <a:prstGeom prst="straightConnector1">
            <a:avLst/>
          </a:prstGeom>
          <a:ln w="28575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85995" y="2293707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4525955" y="2231223"/>
            <a:ext cx="288032" cy="369332"/>
            <a:chOff x="4525955" y="2231223"/>
            <a:chExt cx="288032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4525955" y="2231223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a</a:t>
              </a:r>
              <a:endParaRPr lang="ru-RU" i="1" dirty="0">
                <a:latin typeface="Calibri" pitchFamily="34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4582885" y="2293707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22445" y="3327745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Любая точка пространства также рассматривается как вектор. Такой вектор называют </a:t>
            </a:r>
            <a:r>
              <a:rPr lang="ru-RU" sz="2800" b="1" i="1" dirty="0" smtClean="0"/>
              <a:t>нулевым.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8" name="Овал 27"/>
          <p:cNvSpPr/>
          <p:nvPr/>
        </p:nvSpPr>
        <p:spPr>
          <a:xfrm>
            <a:off x="2051720" y="5013176"/>
            <a:ext cx="72008" cy="72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2189990" y="5311054"/>
            <a:ext cx="2459157" cy="369332"/>
            <a:chOff x="2066534" y="2502742"/>
            <a:chExt cx="549775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2066534" y="2502742"/>
              <a:ext cx="549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ММ = 0 </a:t>
              </a:r>
              <a:endParaRPr lang="ru-RU" dirty="0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2083917" y="2502742"/>
              <a:ext cx="1287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763688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100028" y="5320481"/>
            <a:ext cx="207640" cy="36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вектора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Под </a:t>
            </a:r>
            <a:r>
              <a:rPr lang="ru-RU" b="1" i="1" dirty="0" smtClean="0"/>
              <a:t>длиной </a:t>
            </a:r>
            <a:r>
              <a:rPr lang="ru-RU" dirty="0" smtClean="0"/>
              <a:t>ненулевого </a:t>
            </a:r>
            <a:r>
              <a:rPr lang="ru-RU" b="1" i="1" dirty="0" smtClean="0"/>
              <a:t> вектора       </a:t>
            </a:r>
            <a:r>
              <a:rPr lang="ru-RU" dirty="0" smtClean="0"/>
              <a:t> понимают </a:t>
            </a:r>
            <a:r>
              <a:rPr lang="ru-RU" b="1" i="1" dirty="0" smtClean="0"/>
              <a:t>длину отрезка </a:t>
            </a:r>
            <a:r>
              <a:rPr lang="ru-RU" dirty="0" smtClean="0"/>
              <a:t>АВ.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Обозначение:     </a:t>
            </a:r>
            <a:r>
              <a:rPr lang="en-US" dirty="0" smtClean="0"/>
              <a:t>|      |</a:t>
            </a:r>
            <a:r>
              <a:rPr lang="ru-RU" dirty="0" smtClean="0"/>
              <a:t>, </a:t>
            </a:r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Длина </a:t>
            </a:r>
            <a:r>
              <a:rPr lang="ru-RU" b="1" i="1" dirty="0" smtClean="0"/>
              <a:t>нулевого </a:t>
            </a:r>
            <a:r>
              <a:rPr lang="ru-RU" dirty="0" smtClean="0"/>
              <a:t>вектора считается равной нулю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			</a:t>
            </a:r>
            <a:r>
              <a:rPr lang="en-US" dirty="0" smtClean="0"/>
              <a:t>|</a:t>
            </a:r>
            <a:r>
              <a:rPr lang="ru-RU" dirty="0" smtClean="0"/>
              <a:t>0</a:t>
            </a:r>
            <a:r>
              <a:rPr lang="en-US" dirty="0" smtClean="0"/>
              <a:t>|</a:t>
            </a:r>
            <a:r>
              <a:rPr lang="ru-RU" dirty="0" smtClean="0"/>
              <a:t>=0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596336" y="572544"/>
            <a:ext cx="720081" cy="523220"/>
            <a:chOff x="2051720" y="2564904"/>
            <a:chExt cx="366517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2051720" y="2564904"/>
              <a:ext cx="3665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АВ</a:t>
              </a:r>
              <a:endParaRPr lang="ru-RU" sz="2800" dirty="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051720" y="2564904"/>
              <a:ext cx="2945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971707" y="1772816"/>
            <a:ext cx="936104" cy="576064"/>
            <a:chOff x="2051720" y="2564904"/>
            <a:chExt cx="549775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2051720" y="2564904"/>
              <a:ext cx="5497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</a:t>
              </a:r>
              <a:r>
                <a:rPr lang="ru-RU" sz="2800" dirty="0" smtClean="0"/>
                <a:t>АВ</a:t>
              </a:r>
              <a:endParaRPr lang="ru-RU" sz="28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123728" y="2564904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Прямая со стрелкой 10"/>
          <p:cNvCxnSpPr/>
          <p:nvPr/>
        </p:nvCxnSpPr>
        <p:spPr>
          <a:xfrm>
            <a:off x="5292080" y="1808648"/>
            <a:ext cx="4392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97917" y="386104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Коллинеарность</a:t>
            </a:r>
            <a:r>
              <a:rPr lang="ru-RU" dirty="0" smtClean="0"/>
              <a:t>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Ненулевые вектора называются </a:t>
            </a:r>
            <a:r>
              <a:rPr lang="ru-RU" b="1" i="1" dirty="0" smtClean="0"/>
              <a:t>коллинеарными</a:t>
            </a:r>
            <a:r>
              <a:rPr lang="ru-RU" dirty="0" smtClean="0"/>
              <a:t>, если они лежат на одной прямой или на параллельных прямых.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Коллинеарные вектора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15816" y="328498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56955" y="3284984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3284984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043608" y="4120277"/>
            <a:ext cx="2880320" cy="46166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сонаправленные</a:t>
            </a:r>
            <a:endParaRPr lang="ru-RU" sz="2400" dirty="0"/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5159626" y="4120277"/>
            <a:ext cx="2880320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ротивоположно направленные</a:t>
            </a:r>
            <a:endParaRPr lang="ru-RU" sz="2400" dirty="0"/>
          </a:p>
        </p:txBody>
      </p:sp>
      <p:sp>
        <p:nvSpPr>
          <p:cNvPr id="15" name="Управляющая кнопка: далее 14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327896" cy="1051560"/>
          </a:xfrm>
        </p:spPr>
        <p:txBody>
          <a:bodyPr/>
          <a:lstStyle/>
          <a:p>
            <a:r>
              <a:rPr lang="ru-RU" dirty="0" err="1" smtClean="0"/>
              <a:t>Сонаправленность</a:t>
            </a:r>
            <a:r>
              <a:rPr lang="ru-RU" dirty="0" smtClean="0"/>
              <a:t>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err="1" smtClean="0"/>
              <a:t>Сонаправленные</a:t>
            </a:r>
            <a:r>
              <a:rPr lang="ru-RU" b="1" i="1" dirty="0" smtClean="0"/>
              <a:t> векторы </a:t>
            </a:r>
            <a:r>
              <a:rPr lang="ru-RU" dirty="0" smtClean="0"/>
              <a:t>– векторы, лежащие по одну сторону от прямой, проходящей через их начала.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924944"/>
            <a:ext cx="1584176" cy="187220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619672" y="292494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267744" y="2780928"/>
            <a:ext cx="172819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619672" y="2924944"/>
            <a:ext cx="432048" cy="403679"/>
            <a:chOff x="1619672" y="2924944"/>
            <a:chExt cx="432048" cy="403679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91780" y="3354003"/>
            <a:ext cx="432048" cy="403679"/>
            <a:chOff x="2591780" y="3354003"/>
            <a:chExt cx="432048" cy="403679"/>
          </a:xfrm>
        </p:grpSpPr>
        <p:cxnSp>
          <p:nvCxnSpPr>
            <p:cNvPr id="16" name="Прямая со стрелкой 15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89310" y="4005064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Нулевой вектор считается </a:t>
            </a:r>
            <a:r>
              <a:rPr lang="ru-RU" sz="2800" dirty="0" err="1" smtClean="0"/>
              <a:t>сонаправленным</a:t>
            </a:r>
            <a:r>
              <a:rPr lang="ru-RU" sz="2800" dirty="0" smtClean="0"/>
              <a:t> с любым вектором</a:t>
            </a:r>
            <a:endParaRPr lang="ru-RU" sz="2800" dirty="0"/>
          </a:p>
        </p:txBody>
      </p:sp>
      <p:sp>
        <p:nvSpPr>
          <p:cNvPr id="20" name="Управляющая кнопка: возврат 19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92080" y="2204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↑↑</a:t>
            </a:r>
            <a:r>
              <a:rPr lang="en-US" sz="2800" dirty="0" smtClean="0"/>
              <a:t> 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87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568" y="517118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Противоположная направленность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15647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Противоположно направленные векторы </a:t>
            </a:r>
            <a:r>
              <a:rPr lang="ru-RU" dirty="0" smtClean="0"/>
              <a:t>– векторы, лежащие по разные стороны от прямой, проходящей через их начала.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2405817">
            <a:off x="1121879" y="2999768"/>
            <a:ext cx="1584176" cy="187220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887856" y="3631485"/>
            <a:ext cx="11455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27585" y="4599727"/>
            <a:ext cx="103312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 rot="2405817">
            <a:off x="2074665" y="3172669"/>
            <a:ext cx="453176" cy="369332"/>
            <a:chOff x="1532739" y="2984383"/>
            <a:chExt cx="453176" cy="369332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19194183">
              <a:off x="1532739" y="3040892"/>
              <a:ext cx="3304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9194183">
              <a:off x="1625875" y="298438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 rot="2405817">
            <a:off x="1415355" y="4150880"/>
            <a:ext cx="445008" cy="369332"/>
            <a:chOff x="1659405" y="4159952"/>
            <a:chExt cx="445008" cy="369332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19194183">
              <a:off x="1659405" y="4187190"/>
              <a:ext cx="3304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9194183">
              <a:off x="1744373" y="41599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23" name="Управляющая кнопка: возврат 22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10403" y="357199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↑↓</a:t>
            </a:r>
            <a:r>
              <a:rPr lang="en-US" sz="2800" dirty="0" smtClean="0"/>
              <a:t> 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28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29768"/>
            <a:ext cx="8183880" cy="1051560"/>
          </a:xfrm>
        </p:spPr>
        <p:txBody>
          <a:bodyPr/>
          <a:lstStyle/>
          <a:p>
            <a:r>
              <a:rPr lang="ru-RU" dirty="0" smtClean="0"/>
              <a:t>Равенство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548680"/>
                <a:ext cx="8183880" cy="41879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Вектора называются </a:t>
                </a:r>
                <a:r>
                  <a:rPr lang="ru-RU" b="1" i="1" dirty="0" smtClean="0"/>
                  <a:t>равными</a:t>
                </a:r>
                <a:r>
                  <a:rPr lang="ru-RU" dirty="0" smtClean="0"/>
                  <a:t>, если они </a:t>
                </a:r>
                <a:r>
                  <a:rPr lang="ru-RU" dirty="0" err="1" smtClean="0"/>
                  <a:t>сонаправлены</a:t>
                </a:r>
                <a:r>
                  <a:rPr lang="ru-RU" dirty="0" smtClean="0"/>
                  <a:t> и их длины равны.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i="1" smtClean="0">
                          <a:latin typeface="Cambria Math"/>
                          <a:ea typeface="Cambria Math"/>
                        </a:rPr>
                        <m:t>⟺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 </a:t>
                </a:r>
                <a:r>
                  <a:rPr lang="ru-RU" dirty="0" smtClean="0"/>
                  <a:t>любой точки можно отложить вектор, равный </a:t>
                </a:r>
                <a:r>
                  <a:rPr lang="ru-RU" dirty="0" smtClean="0"/>
                  <a:t>данному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548680"/>
                <a:ext cx="8183880" cy="4187952"/>
              </a:xfrm>
              <a:blipFill rotWithShape="1">
                <a:blip r:embed="rId3"/>
                <a:stretch>
                  <a:fillRect l="-447" t="-291" r="-8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115616" y="1772816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590598" y="2132856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139483" y="1729177"/>
            <a:ext cx="432048" cy="403679"/>
            <a:chOff x="1619672" y="2924944"/>
            <a:chExt cx="432048" cy="403679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147595" y="2360075"/>
            <a:ext cx="432048" cy="403679"/>
            <a:chOff x="2591780" y="3354003"/>
            <a:chExt cx="432048" cy="403679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4" name="Овал 13"/>
          <p:cNvSpPr/>
          <p:nvPr/>
        </p:nvSpPr>
        <p:spPr>
          <a:xfrm>
            <a:off x="1714126" y="5373216"/>
            <a:ext cx="54006" cy="720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491815" y="4493907"/>
            <a:ext cx="80381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1367644" y="4493907"/>
            <a:ext cx="432048" cy="403679"/>
            <a:chOff x="1619672" y="2924944"/>
            <a:chExt cx="432048" cy="403679"/>
          </a:xfrm>
        </p:grpSpPr>
        <p:cxnSp>
          <p:nvCxnSpPr>
            <p:cNvPr id="18" name="Прямая со стрелкой 17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/>
                <a:t>с</a:t>
              </a:r>
              <a:endParaRPr lang="ru-RU" i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03648" y="544522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751624" y="4833156"/>
            <a:ext cx="80381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8238" y="488981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183880" cy="1051560"/>
          </a:xfrm>
        </p:spPr>
        <p:txBody>
          <a:bodyPr/>
          <a:lstStyle/>
          <a:p>
            <a:r>
              <a:rPr lang="ru-RU" dirty="0" smtClean="0"/>
              <a:t>Противоположность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Вектора называются </a:t>
            </a:r>
            <a:r>
              <a:rPr lang="ru-RU" b="1" i="1" dirty="0" smtClean="0"/>
              <a:t>противоположными</a:t>
            </a:r>
            <a:r>
              <a:rPr lang="ru-RU" dirty="0" smtClean="0"/>
              <a:t>, </a:t>
            </a:r>
            <a:r>
              <a:rPr lang="ru-RU" dirty="0"/>
              <a:t>если они </a:t>
            </a:r>
            <a:r>
              <a:rPr lang="ru-RU" dirty="0" smtClean="0"/>
              <a:t>противоположно направленны </a:t>
            </a:r>
            <a:r>
              <a:rPr lang="ru-RU" dirty="0"/>
              <a:t>и их длины равны.</a:t>
            </a: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491880" y="3501008"/>
                <a:ext cx="4493474" cy="621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latin typeface="Cambria Math"/>
                          <a:ea typeface="Cambria Math"/>
                        </a:rPr>
                        <m:t>⟺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800" i="1">
                          <a:latin typeface="Cambria Math"/>
                          <a:ea typeface="Cambria Math"/>
                        </a:rPr>
                        <m:t>↑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↓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501008"/>
                <a:ext cx="4493474" cy="6214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H="1">
            <a:off x="1062675" y="2560064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537657" y="2920104"/>
            <a:ext cx="720080" cy="72008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1086542" y="2516425"/>
            <a:ext cx="432048" cy="403679"/>
            <a:chOff x="1619672" y="2924944"/>
            <a:chExt cx="432048" cy="403679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94654" y="3147323"/>
            <a:ext cx="432048" cy="403679"/>
            <a:chOff x="2591780" y="3354003"/>
            <a:chExt cx="432048" cy="403679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4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Справедливо ли утверждение?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противоположно направленных вектора </a:t>
                </a:r>
                <a:r>
                  <a:rPr lang="ru-RU" dirty="0" err="1" smtClean="0"/>
                  <a:t>коллинеарны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коллинеарных вектора </a:t>
                </a:r>
                <a:r>
                  <a:rPr lang="ru-RU" dirty="0" err="1" smtClean="0"/>
                  <a:t>сонаправлены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равных вектора </a:t>
                </a:r>
                <a:r>
                  <a:rPr lang="ru-RU" dirty="0" err="1" smtClean="0"/>
                  <a:t>коллинеарны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</a:t>
                </a:r>
                <a:r>
                  <a:rPr lang="ru-RU" dirty="0" err="1" smtClean="0"/>
                  <a:t>сонаправленных</a:t>
                </a:r>
                <a:r>
                  <a:rPr lang="ru-RU" dirty="0" smtClean="0"/>
                  <a:t> вектора равны?</a:t>
                </a:r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↓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↓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</m:acc>
                  </m:oMath>
                </a14:m>
                <a:r>
                  <a:rPr lang="ru-RU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4" t="-1164" r="-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6948264" y="4797152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374</TotalTime>
  <Words>445</Words>
  <Application>Microsoft Office PowerPoint</Application>
  <PresentationFormat>Экран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Понятие вектора в пространстве</vt:lpstr>
      <vt:lpstr>Понятие вектора</vt:lpstr>
      <vt:lpstr>Понятие вектора</vt:lpstr>
      <vt:lpstr>Коллинеарность векторов</vt:lpstr>
      <vt:lpstr>Сонаправленность векторов</vt:lpstr>
      <vt:lpstr>Противоположная направленность векторов</vt:lpstr>
      <vt:lpstr>Равенство векторов</vt:lpstr>
      <vt:lpstr>Противоположность векторов</vt:lpstr>
      <vt:lpstr>Проверь себя!</vt:lpstr>
      <vt:lpstr>ОТВЕТЫ</vt:lpstr>
      <vt:lpstr>Решение задач</vt:lpstr>
      <vt:lpstr>Решение задач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вектора в пространстве</dc:title>
  <dc:creator>Алиса</dc:creator>
  <cp:lastModifiedBy>Алиса</cp:lastModifiedBy>
  <cp:revision>24</cp:revision>
  <dcterms:created xsi:type="dcterms:W3CDTF">2013-09-25T10:31:38Z</dcterms:created>
  <dcterms:modified xsi:type="dcterms:W3CDTF">2013-09-26T09:57:57Z</dcterms:modified>
</cp:coreProperties>
</file>