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308" r:id="rId2"/>
    <p:sldId id="309" r:id="rId3"/>
    <p:sldId id="311" r:id="rId4"/>
    <p:sldId id="310" r:id="rId5"/>
    <p:sldId id="312" r:id="rId6"/>
    <p:sldId id="313" r:id="rId7"/>
    <p:sldId id="314" r:id="rId8"/>
    <p:sldId id="31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00"/>
    <a:srgbClr val="FFFF99"/>
    <a:srgbClr val="FF6600"/>
    <a:srgbClr val="FFFFCC"/>
    <a:srgbClr val="FFCC99"/>
    <a:srgbClr val="800000"/>
    <a:srgbClr val="FF9900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6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1CB280-058E-4B09-ACA1-44C2DAAA3570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024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5782E-D5AF-4FB8-921E-4D0030FF9D4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FBA1F-915C-4A7D-8FB6-DFEDE9F0E9E4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B98B9D-D93A-4118-B3EC-AEA196B8E87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0C3A57-0D9E-4206-9CC4-71ADE0855F9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9CA5CD-18A6-4D6E-BCF3-FC34B37300F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0B71E51-C06F-424B-A6B1-59C6AE8487C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B0606-9BE6-4F75-A38A-A206318CD81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4A831-5820-4B96-8D52-81D7524CB74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08342-CC0D-4994-A40E-4B66EAFFB12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7A63-4FE3-4758-BD40-F37AA6ABC14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C19BE-D3ED-4EB1-9236-F5EE5FFDDF8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3A0E1-896D-4DD7-B49B-62015B442A6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41C25-FCBD-4690-9E89-D7D895415F2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0CAA-1DB8-4903-866F-763B6F655A6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5A797B82-C982-4B15-B8AE-ED8F9B0CE92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22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769" r:id="rId12"/>
    <p:sldLayoutId id="2147483770" r:id="rId13"/>
    <p:sldLayoutId id="2147483771" r:id="rId14"/>
    <p:sldLayoutId id="2147483772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71600" y="1916832"/>
            <a:ext cx="770485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54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Линии </a:t>
            </a:r>
          </a:p>
          <a:p>
            <a:pPr algn="ctr"/>
            <a:r>
              <a:rPr lang="ru-RU" sz="5400" b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одним росчерком пера</a:t>
            </a:r>
            <a:endParaRPr lang="ru-RU" sz="5400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2" name="Picture 8" descr="dd36efffaa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789363"/>
            <a:ext cx="1468438" cy="2019300"/>
          </a:xfrm>
          <a:prstGeom prst="rect">
            <a:avLst/>
          </a:prstGeom>
          <a:noFill/>
        </p:spPr>
      </p:pic>
      <p:pic>
        <p:nvPicPr>
          <p:cNvPr id="13" name="Picture 9" descr="Рисунок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3644900"/>
            <a:ext cx="1674813" cy="2549525"/>
          </a:xfrm>
          <a:prstGeom prst="rect">
            <a:avLst/>
          </a:prstGeom>
          <a:noFill/>
        </p:spPr>
      </p:pic>
      <p:pic>
        <p:nvPicPr>
          <p:cNvPr id="14" name="Picture 7" descr="j04281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32656"/>
            <a:ext cx="1133475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468313" y="188913"/>
            <a:ext cx="7802562" cy="6699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 </a:t>
            </a:r>
            <a:r>
              <a:rPr lang="ru-RU" sz="3200" b="1" dirty="0" smtClean="0"/>
              <a:t>Попробуйте решить задачу:</a:t>
            </a:r>
            <a:endParaRPr lang="ru-RU" sz="3200" b="1" dirty="0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611560" y="1340768"/>
            <a:ext cx="4464496" cy="38164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Некто дает один миллион рублей тому, кто начертит следующую фигуру. Одно условие: нельзя отрывать карандаш от бумаги и удваивать линии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" name="Picture 56" descr="рис. 1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556792"/>
            <a:ext cx="3112812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468313" y="188913"/>
            <a:ext cx="7802562" cy="6699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 </a:t>
            </a:r>
            <a:r>
              <a:rPr lang="ru-RU" sz="3200" b="1" dirty="0" smtClean="0"/>
              <a:t>Кёнигсбергские мосты</a:t>
            </a:r>
            <a:endParaRPr lang="ru-RU" sz="3200" b="1" dirty="0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2987824" y="980728"/>
            <a:ext cx="5832648" cy="5472608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 smtClean="0"/>
              <a:t>Вот перевод латинского текста, который взят из письма Эйлера к итальянскому математику и инженеру </a:t>
            </a:r>
            <a:r>
              <a:rPr lang="ru-RU" sz="1600" dirty="0" err="1" smtClean="0"/>
              <a:t>Маринони</a:t>
            </a:r>
            <a:r>
              <a:rPr lang="ru-RU" sz="1600" dirty="0" smtClean="0"/>
              <a:t>, отправленного из Петербурга 13 марта 1736 года:</a:t>
            </a:r>
          </a:p>
          <a:p>
            <a:pPr marL="0" indent="0">
              <a:buNone/>
            </a:pPr>
            <a:r>
              <a:rPr lang="ru-RU" sz="1600" i="1" dirty="0" smtClean="0"/>
              <a:t>"Некогда мне была предложена задача об острове, расположенном в городе Кенигсберге и окруженном рекой, через которую перекинуто семь мостов. Спрашивается, может ли кто-нибудь непрерывно обойти их, проходя только однажды через каждый мост. И тут же мне было сообщено, что никто еще до сих пор не мог это проделать, но никто и не доказал, что это невозможно. Вопрос этот, хотя и банальный, показался мне, однако, достойным внимания тем, что для его решения недостаточны ни геометрия, ни алгебра, ни комбинаторное искусство... После долгих размышлений я нашел легкое правило, основанное на вполне убедительном доказательстве, с помощью которого можно во всех задачах такого рода тотчас же определить, может ли быть совершен такой обход через какое угодно число и как угодно расположенных мостов или не может". </a:t>
            </a:r>
            <a:r>
              <a:rPr lang="ru-RU" sz="1000" i="1" dirty="0" smtClean="0"/>
              <a:t/>
            </a:r>
            <a:br>
              <a:rPr lang="ru-RU" sz="1000" i="1" dirty="0" smtClean="0"/>
            </a:br>
            <a:endParaRPr lang="ru-RU" sz="1000" dirty="0"/>
          </a:p>
        </p:txBody>
      </p:sp>
      <p:pic>
        <p:nvPicPr>
          <p:cNvPr id="468994" name="Picture 2" descr="http://wiki.saripkro.ru/images/Io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1052737"/>
            <a:ext cx="274973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468313" y="188913"/>
            <a:ext cx="7802562" cy="6699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 </a:t>
            </a:r>
            <a:r>
              <a:rPr lang="ru-RU" sz="3200" b="1" dirty="0" smtClean="0"/>
              <a:t>Кёнигсбергские мосты</a:t>
            </a:r>
            <a:endParaRPr lang="ru-RU" sz="3200" b="1" dirty="0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4"/>
          </p:nvPr>
        </p:nvSpPr>
        <p:spPr>
          <a:xfrm>
            <a:off x="611560" y="1052736"/>
            <a:ext cx="8208912" cy="2088232"/>
          </a:xfrm>
        </p:spPr>
        <p:txBody>
          <a:bodyPr/>
          <a:lstStyle/>
          <a:p>
            <a:pPr marL="0" indent="0">
              <a:buNone/>
            </a:pPr>
            <a:r>
              <a:rPr lang="ru-RU" sz="2000" i="1" dirty="0" smtClean="0"/>
              <a:t>"</a:t>
            </a:r>
            <a:r>
              <a:rPr lang="ru-RU" sz="2000" i="1" dirty="0" smtClean="0"/>
              <a:t>Кенигсбергские же мосты расположены так, что их можно представить на следующем рисунке [рис.1], на котором A обозначает остров, а B, C и D – части континента, отделенные друг от друга рукавами реки. Семь мостов обозначены буквами </a:t>
            </a:r>
            <a:r>
              <a:rPr lang="ru-RU" sz="2000" i="1" dirty="0" err="1" smtClean="0"/>
              <a:t>a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b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c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d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e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f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g</a:t>
            </a:r>
            <a:r>
              <a:rPr lang="ru-RU" sz="2000" i="1" dirty="0" smtClean="0"/>
              <a:t> ". </a:t>
            </a:r>
            <a:endParaRPr lang="ru-RU" sz="2000" dirty="0"/>
          </a:p>
        </p:txBody>
      </p:sp>
      <p:pic>
        <p:nvPicPr>
          <p:cNvPr id="470017" name="Picture 1" descr="im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780928"/>
            <a:ext cx="441379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468313" y="188913"/>
            <a:ext cx="7802562" cy="6699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 </a:t>
            </a:r>
            <a:r>
              <a:rPr lang="ru-RU" sz="3200" b="1" dirty="0" smtClean="0"/>
              <a:t>Постройте одним росчерком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211960" y="4869160"/>
            <a:ext cx="4320480" cy="1080120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Какой вывод можно сделать?</a:t>
            </a:r>
            <a:endParaRPr lang="ru-RU" i="1" dirty="0"/>
          </a:p>
        </p:txBody>
      </p:sp>
      <p:pic>
        <p:nvPicPr>
          <p:cNvPr id="471042" name="Picture 2" descr="рис. 1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124744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468313" y="188913"/>
            <a:ext cx="7802562" cy="6699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 </a:t>
            </a:r>
            <a:r>
              <a:rPr lang="ru-RU" sz="3200" b="1" dirty="0" smtClean="0"/>
              <a:t>Иллюстрации Тая Уилсона</a:t>
            </a:r>
            <a:endParaRPr lang="ru-RU" sz="3200" b="1" dirty="0"/>
          </a:p>
        </p:txBody>
      </p:sp>
      <p:pic>
        <p:nvPicPr>
          <p:cNvPr id="472068" name="Picture 4" descr="http://art-blog.uz/wp-content/uploads/2012/08/ty_wilson_2-220x30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124744"/>
            <a:ext cx="2095500" cy="2857500"/>
          </a:xfrm>
          <a:prstGeom prst="rect">
            <a:avLst/>
          </a:prstGeom>
          <a:noFill/>
        </p:spPr>
      </p:pic>
      <p:pic>
        <p:nvPicPr>
          <p:cNvPr id="472070" name="Picture 6" descr="http://art-blog.uz/wp-content/uploads/2012/08/ty_wilson_3-228x300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052736"/>
            <a:ext cx="2171700" cy="2857500"/>
          </a:xfrm>
          <a:prstGeom prst="rect">
            <a:avLst/>
          </a:prstGeom>
          <a:noFill/>
        </p:spPr>
      </p:pic>
      <p:pic>
        <p:nvPicPr>
          <p:cNvPr id="472072" name="Picture 8" descr="http://art-blog.uz/wp-content/uploads/2012/08/ty_wilson_1-300x2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221088"/>
            <a:ext cx="2857500" cy="1962150"/>
          </a:xfrm>
          <a:prstGeom prst="rect">
            <a:avLst/>
          </a:prstGeom>
          <a:noFill/>
        </p:spPr>
      </p:pic>
      <p:pic>
        <p:nvPicPr>
          <p:cNvPr id="472074" name="Picture 10" descr="http://art-blog.uz/wp-content/uploads/2012/08/ty_wilson_13-231x30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1124744"/>
            <a:ext cx="22002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468313" y="188913"/>
            <a:ext cx="7802562" cy="6699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 </a:t>
            </a:r>
            <a:r>
              <a:rPr lang="ru-RU" sz="3200" b="1" dirty="0" smtClean="0"/>
              <a:t>Рисуем вместе</a:t>
            </a:r>
            <a:endParaRPr lang="ru-RU" sz="3200" b="1" dirty="0"/>
          </a:p>
        </p:txBody>
      </p:sp>
      <p:pic>
        <p:nvPicPr>
          <p:cNvPr id="473090" name="Picture 2" descr="http://player.myshared.ru/191256/data/images/img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484784"/>
            <a:ext cx="2736304" cy="325137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119675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Попробуем нарисовать такую птичку одним росчерком пера.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2564904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Отметим точки пересечения всех линий: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020272" y="4293096"/>
            <a:ext cx="144016" cy="1440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80312" y="4293096"/>
            <a:ext cx="144016" cy="1440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668344" y="4293096"/>
            <a:ext cx="144016" cy="1440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524328" y="2780928"/>
            <a:ext cx="144016" cy="14401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83768" y="292494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их всего 7.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357301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Значит можно нарисовать такую фигуру, причем, начнем в одной нечетной вершине, а закончим в другой.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48" name="AutoShape 48"/>
          <p:cNvSpPr>
            <a:spLocks noChangeArrowheads="1"/>
          </p:cNvSpPr>
          <p:nvPr/>
        </p:nvSpPr>
        <p:spPr bwMode="auto">
          <a:xfrm>
            <a:off x="468313" y="188913"/>
            <a:ext cx="7802562" cy="669925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38100" cmpd="dbl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 </a:t>
            </a:r>
            <a:r>
              <a:rPr lang="ru-RU" sz="3200" b="1" dirty="0" smtClean="0"/>
              <a:t>А теперь сами</a:t>
            </a:r>
            <a:endParaRPr lang="ru-RU" sz="3200" b="1" dirty="0"/>
          </a:p>
        </p:txBody>
      </p:sp>
      <p:pic>
        <p:nvPicPr>
          <p:cNvPr id="474114" name="Picture 2" descr="http://expert.urc.ac.ru/D3/images/3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80728"/>
            <a:ext cx="4104456" cy="52351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323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Край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Semen</dc:creator>
  <cp:lastModifiedBy>Elena</cp:lastModifiedBy>
  <cp:revision>165</cp:revision>
  <dcterms:created xsi:type="dcterms:W3CDTF">2007-06-10T11:02:43Z</dcterms:created>
  <dcterms:modified xsi:type="dcterms:W3CDTF">2013-01-24T14:00:54Z</dcterms:modified>
</cp:coreProperties>
</file>