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7" r:id="rId3"/>
    <p:sldId id="282" r:id="rId4"/>
    <p:sldId id="283" r:id="rId5"/>
    <p:sldId id="284" r:id="rId6"/>
    <p:sldId id="259" r:id="rId7"/>
    <p:sldId id="298" r:id="rId8"/>
    <p:sldId id="260" r:id="rId9"/>
    <p:sldId id="262" r:id="rId10"/>
    <p:sldId id="261" r:id="rId11"/>
    <p:sldId id="303" r:id="rId12"/>
    <p:sldId id="302" r:id="rId13"/>
    <p:sldId id="285" r:id="rId14"/>
    <p:sldId id="266" r:id="rId15"/>
    <p:sldId id="269" r:id="rId16"/>
    <p:sldId id="270" r:id="rId17"/>
    <p:sldId id="292" r:id="rId18"/>
    <p:sldId id="291" r:id="rId19"/>
    <p:sldId id="271" r:id="rId20"/>
    <p:sldId id="272" r:id="rId21"/>
    <p:sldId id="267" r:id="rId22"/>
    <p:sldId id="274" r:id="rId23"/>
    <p:sldId id="273" r:id="rId24"/>
    <p:sldId id="275" r:id="rId25"/>
    <p:sldId id="280" r:id="rId26"/>
    <p:sldId id="277" r:id="rId27"/>
    <p:sldId id="300" r:id="rId28"/>
    <p:sldId id="276" r:id="rId29"/>
    <p:sldId id="281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ADCA9-FFA7-430B-87AE-4D5074B7E5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B8D0-2387-484B-A6AB-5158A190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3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AA6B-3679-46D1-978C-1958DE1A5929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0905-313E-4CC5-923A-37DB22C6B4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1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905-313E-4CC5-923A-37DB22C6B4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2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905-313E-4CC5-923A-37DB22C6B4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6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905-313E-4CC5-923A-37DB22C6B4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1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905-313E-4CC5-923A-37DB22C6B4A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7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905-313E-4CC5-923A-37DB22C6B4A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8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6065"/>
            <a:ext cx="8579296" cy="4651207"/>
          </a:xfrm>
        </p:spPr>
        <p:txBody>
          <a:bodyPr/>
          <a:lstStyle/>
          <a:p>
            <a:pPr algn="ctr"/>
            <a:r>
              <a:rPr lang="ru-RU" sz="4800" dirty="0" smtClean="0"/>
              <a:t>Владимир </a:t>
            </a:r>
            <a:r>
              <a:rPr lang="ru-RU" sz="4800" dirty="0" err="1" smtClean="0"/>
              <a:t>Святославич</a:t>
            </a:r>
            <a:r>
              <a:rPr lang="ru-RU" dirty="0" smtClean="0"/>
              <a:t>. </a:t>
            </a:r>
            <a:r>
              <a:rPr lang="ru-RU" sz="6000" dirty="0" smtClean="0"/>
              <a:t>Принятие  христианства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2623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58" y="5476875"/>
            <a:ext cx="7400925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презент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8" y="0"/>
            <a:ext cx="7780492" cy="56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4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презент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" y="332656"/>
            <a:ext cx="9079156" cy="60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6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резент\Рисуноко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87" y="0"/>
            <a:ext cx="4838700" cy="687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презент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33350"/>
            <a:ext cx="4514850" cy="674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33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Причины крещения Руси.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b="1" dirty="0" smtClean="0"/>
              <a:t>Необходимость объединения славянских племён.</a:t>
            </a:r>
            <a:endParaRPr lang="en-US" sz="3600" b="1" dirty="0" smtClean="0"/>
          </a:p>
          <a:p>
            <a:r>
              <a:rPr lang="ru-RU" sz="3600" b="1" dirty="0" smtClean="0"/>
              <a:t>Удерживать под властью князя все славянские земли, опираясь лишь на военную силу, нельзя.</a:t>
            </a:r>
          </a:p>
          <a:p>
            <a:r>
              <a:rPr lang="ru-RU" sz="3600" b="1" dirty="0" smtClean="0"/>
              <a:t>Оправдание социального неравенства.</a:t>
            </a:r>
          </a:p>
          <a:p>
            <a:r>
              <a:rPr lang="ru-RU" sz="3600" b="1" dirty="0" smtClean="0"/>
              <a:t>Повышение международного авторитета.</a:t>
            </a:r>
          </a:p>
          <a:p>
            <a:r>
              <a:rPr lang="ru-RU" sz="3600" b="1" dirty="0" smtClean="0"/>
              <a:t>Приобщение к византийской культуре.</a:t>
            </a:r>
            <a:endParaRPr lang="en-US" sz="3600" b="1" dirty="0" smtClean="0"/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94413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404664"/>
            <a:ext cx="7027409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15" y="6536672"/>
            <a:ext cx="5218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dmin\Desktop\презент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064896" cy="564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38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942"/>
            <a:ext cx="8620125" cy="210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15941"/>
            <a:ext cx="3432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\Desktop\презент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4" y="2138363"/>
            <a:ext cx="8453254" cy="43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3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793"/>
            <a:ext cx="8888413" cy="2024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19" y="6560840"/>
            <a:ext cx="5218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Admin\Desktop\презент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" y="1979750"/>
            <a:ext cx="7705725" cy="474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68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резент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948811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96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резент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9270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74075" cy="101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475600"/>
            <a:ext cx="4584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Admin\Desktop\презент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" y="750749"/>
            <a:ext cx="8686800" cy="581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30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Внешняя политика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князя Владимира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772816"/>
            <a:ext cx="3713524" cy="3684672"/>
            <a:chOff x="239127" y="30103"/>
            <a:chExt cx="3713524" cy="3684672"/>
          </a:xfrm>
        </p:grpSpPr>
        <p:sp>
          <p:nvSpPr>
            <p:cNvPr id="7" name="Стрелка вверх 6"/>
            <p:cNvSpPr/>
            <p:nvPr/>
          </p:nvSpPr>
          <p:spPr>
            <a:xfrm rot="16200000">
              <a:off x="253553" y="15677"/>
              <a:ext cx="3684672" cy="3713523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8" name="Стрелка вверх 4"/>
            <p:cNvSpPr/>
            <p:nvPr/>
          </p:nvSpPr>
          <p:spPr>
            <a:xfrm rot="21600000">
              <a:off x="883946" y="951270"/>
              <a:ext cx="3068705" cy="18423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Западное направление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499992" y="1776215"/>
            <a:ext cx="3710797" cy="3684672"/>
            <a:chOff x="4851800" y="30103"/>
            <a:chExt cx="3710797" cy="3684672"/>
          </a:xfrm>
        </p:grpSpPr>
        <p:sp>
          <p:nvSpPr>
            <p:cNvPr id="10" name="Стрелка вверх 9"/>
            <p:cNvSpPr/>
            <p:nvPr/>
          </p:nvSpPr>
          <p:spPr>
            <a:xfrm rot="5400000">
              <a:off x="4864863" y="17040"/>
              <a:ext cx="3684672" cy="3710797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" name="Стрелка вверх 4"/>
            <p:cNvSpPr/>
            <p:nvPr/>
          </p:nvSpPr>
          <p:spPr>
            <a:xfrm>
              <a:off x="4851801" y="951270"/>
              <a:ext cx="3065979" cy="18423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Восточное направление</a:t>
              </a:r>
              <a:endPara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23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18" y="261811"/>
            <a:ext cx="87185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488049"/>
            <a:ext cx="3274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Утро крещения Руси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7803"/>
            <a:ext cx="6375435" cy="49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7334250" cy="101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Admin\Desktop\презент\Рисунок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7067"/>
            <a:ext cx="7992888" cy="5111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2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81" y="188641"/>
            <a:ext cx="8718550" cy="84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0056" y="381390"/>
            <a:ext cx="451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События перед крещением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" y="6211887"/>
            <a:ext cx="6688137" cy="646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Admin\Desktop\презент\Рисунок1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0" y="969206"/>
            <a:ext cx="7973931" cy="52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5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96193"/>
            <a:ext cx="7121525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027240"/>
            <a:ext cx="3560762" cy="50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Admin\Desktop\презент\Рисунок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7"/>
            <a:ext cx="91821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7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526"/>
            <a:ext cx="3614737" cy="210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589" y="6181540"/>
            <a:ext cx="1852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\Desktop\презент\Рисунок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72" y="6035"/>
            <a:ext cx="4752975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презент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52400"/>
            <a:ext cx="66389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50" y="167026"/>
            <a:ext cx="87185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537" y="167026"/>
            <a:ext cx="53594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67" y="761331"/>
            <a:ext cx="2713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55" y="6251434"/>
            <a:ext cx="81327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Admin\Desktop\презент\Рисунок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48450" cy="513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97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1" y="4581127"/>
            <a:ext cx="8620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Admin\Desktop\презент\Рисунд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353794" cy="473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3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Крещение Новгорода. </a:t>
            </a:r>
            <a:endParaRPr lang="ru-RU" dirty="0"/>
          </a:p>
        </p:txBody>
      </p:sp>
      <p:pic>
        <p:nvPicPr>
          <p:cNvPr id="21506" name="Picture 2" descr="C:\Users\Admin\Desktop\презент\Рисунок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92888" cy="59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4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20" y="34661"/>
            <a:ext cx="6761163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Admin\Desktop\презент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4" y="1237116"/>
            <a:ext cx="8143875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5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75" y="0"/>
            <a:ext cx="87185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775" y="0"/>
            <a:ext cx="56451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9" y="1052735"/>
            <a:ext cx="4822825" cy="377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6486525"/>
            <a:ext cx="1895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C:\Users\Admin\Desktop\презент\Рисунок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87118"/>
            <a:ext cx="40195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4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Русь языческая.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73616" cy="5544616"/>
          </a:xfrm>
        </p:spPr>
        <p:txBody>
          <a:bodyPr/>
          <a:lstStyle/>
          <a:p>
            <a:pPr lvl="8"/>
            <a:endParaRPr lang="ru-RU" b="1" dirty="0" smtClean="0"/>
          </a:p>
          <a:p>
            <a:r>
              <a:rPr lang="ru-RU" b="1" dirty="0" smtClean="0"/>
              <a:t>Язычество – многобожие.</a:t>
            </a:r>
          </a:p>
          <a:p>
            <a:r>
              <a:rPr lang="ru-RU" b="1" i="1" u="sng" dirty="0" smtClean="0"/>
              <a:t>Основные божества:</a:t>
            </a:r>
          </a:p>
          <a:p>
            <a:r>
              <a:rPr lang="ru-RU" b="1" dirty="0" err="1" smtClean="0"/>
              <a:t>Сварог-бог</a:t>
            </a:r>
            <a:r>
              <a:rPr lang="ru-RU" b="1" dirty="0" smtClean="0"/>
              <a:t> вселенной, бог огня.</a:t>
            </a:r>
          </a:p>
          <a:p>
            <a:r>
              <a:rPr lang="ru-RU" b="1" dirty="0" err="1" smtClean="0"/>
              <a:t>Дажьбог</a:t>
            </a:r>
            <a:r>
              <a:rPr lang="ru-RU" b="1" dirty="0" smtClean="0"/>
              <a:t> – бог огня.</a:t>
            </a:r>
          </a:p>
          <a:p>
            <a:r>
              <a:rPr lang="ru-RU" b="1" dirty="0" err="1" smtClean="0"/>
              <a:t>Стрибог</a:t>
            </a:r>
            <a:r>
              <a:rPr lang="ru-RU" b="1" dirty="0" smtClean="0"/>
              <a:t> – бог ветра.</a:t>
            </a:r>
          </a:p>
          <a:p>
            <a:r>
              <a:rPr lang="ru-RU" b="1" dirty="0" smtClean="0"/>
              <a:t>Перун –бог грома, молнии.</a:t>
            </a:r>
          </a:p>
          <a:p>
            <a:r>
              <a:rPr lang="ru-RU" b="1" dirty="0" smtClean="0"/>
              <a:t>Ярило – бог плодородия, бог солнца.</a:t>
            </a:r>
          </a:p>
          <a:p>
            <a:r>
              <a:rPr lang="ru-RU" b="1" dirty="0" smtClean="0"/>
              <a:t>Купала – бог лета.</a:t>
            </a:r>
          </a:p>
          <a:p>
            <a:r>
              <a:rPr lang="ru-RU" b="1" dirty="0" err="1" smtClean="0"/>
              <a:t>Мокошь</a:t>
            </a:r>
            <a:r>
              <a:rPr lang="ru-RU" b="1" dirty="0" smtClean="0"/>
              <a:t> (</a:t>
            </a:r>
            <a:r>
              <a:rPr lang="ru-RU" b="1" dirty="0" err="1" smtClean="0"/>
              <a:t>Макошь</a:t>
            </a:r>
            <a:r>
              <a:rPr lang="ru-RU" b="1" dirty="0" smtClean="0"/>
              <a:t>)- богиня плодородия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5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4355748" cy="6604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Духовенство: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5913">
            <a:off x="771165" y="3922270"/>
            <a:ext cx="1007545" cy="13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2920">
            <a:off x="3723305" y="3849518"/>
            <a:ext cx="833294" cy="151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89" y="5412647"/>
            <a:ext cx="2163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227" y="5412646"/>
            <a:ext cx="2457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438352" y="330629"/>
            <a:ext cx="3714776" cy="650085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Церковный устав (принят при Владимире)</a:t>
            </a:r>
          </a:p>
          <a:p>
            <a:r>
              <a:rPr lang="ru-RU" sz="2400" b="1" dirty="0" smtClean="0"/>
              <a:t>Церковь получила широкие права.</a:t>
            </a:r>
          </a:p>
          <a:p>
            <a:r>
              <a:rPr lang="ru-RU" sz="2400" b="1" dirty="0" smtClean="0"/>
              <a:t>Десятая часть отдавалась всех доходов отдавалась церкви. </a:t>
            </a:r>
          </a:p>
          <a:p>
            <a:r>
              <a:rPr lang="ru-RU" sz="2400" b="1" dirty="0" smtClean="0"/>
              <a:t>Церковь имела свой суд.</a:t>
            </a:r>
          </a:p>
          <a:p>
            <a:r>
              <a:rPr lang="ru-RU" sz="2400" b="1" dirty="0" smtClean="0"/>
              <a:t>Церковные суды судили за преступления против веры - ереси, языческие моления, а так же все проступки нравственного характера.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37" y="0"/>
            <a:ext cx="4909310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37" y="1700808"/>
            <a:ext cx="5047525" cy="13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>
            <a:stCxn id="2050" idx="2"/>
          </p:cNvCxnSpPr>
          <p:nvPr/>
        </p:nvCxnSpPr>
        <p:spPr>
          <a:xfrm>
            <a:off x="2787692" y="1302142"/>
            <a:ext cx="0" cy="398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051" idx="2"/>
          </p:cNvCxnSpPr>
          <p:nvPr/>
        </p:nvCxnSpPr>
        <p:spPr>
          <a:xfrm flipH="1">
            <a:off x="2856799" y="3043505"/>
            <a:ext cx="1" cy="313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6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принятия христианства.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39816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/>
              <a:t>Изменило быт наших далеких предков и их нравы. </a:t>
            </a:r>
          </a:p>
          <a:p>
            <a:r>
              <a:rPr lang="ru-RU" sz="3600" b="1" dirty="0" smtClean="0"/>
              <a:t>Сохранило некоторые языческие праздники, что бы применить славян с новой религией.</a:t>
            </a:r>
          </a:p>
          <a:p>
            <a:r>
              <a:rPr lang="ru-RU" sz="3600" b="1" dirty="0" smtClean="0"/>
              <a:t>Сближение славянских и финских племён и приобщение к ценностям христианства.</a:t>
            </a:r>
          </a:p>
          <a:p>
            <a:r>
              <a:rPr lang="ru-RU" sz="3600" b="1" dirty="0" smtClean="0"/>
              <a:t>Расширение международных связей и сотрудничество с христианскими государствами Европы. </a:t>
            </a:r>
          </a:p>
          <a:p>
            <a:r>
              <a:rPr lang="ru-RU" sz="3600" b="1" dirty="0" smtClean="0"/>
              <a:t>Развитие письменности, фресковой живописи, каменной архитектуры, иконопись,.</a:t>
            </a:r>
          </a:p>
          <a:p>
            <a:r>
              <a:rPr lang="ru-RU" sz="3600" b="1" dirty="0" smtClean="0"/>
              <a:t>Удар по родовым обычаям (кровная месть, жертвоприношения, многоженство и другие языческие традиции).</a:t>
            </a:r>
          </a:p>
          <a:p>
            <a:r>
              <a:rPr lang="ru-RU" sz="3600" b="1" dirty="0" smtClean="0"/>
              <a:t>Духовенство призывало оказывать помощь убогим и нищим.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936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</p:spPr>
        <p:txBody>
          <a:bodyPr>
            <a:normAutofit/>
          </a:bodyPr>
          <a:lstStyle/>
          <a:p>
            <a:r>
              <a:rPr lang="ru-RU" dirty="0" smtClean="0"/>
              <a:t>Религиозная реформа 980 г.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3678016" cy="48965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 начал княжить Владимир в Киеве один, и поставил идолы на холме, вне теремного двора: деревянного Перуна с серебряной головой и золотыми усами, </a:t>
            </a:r>
            <a:r>
              <a:rPr lang="ru-RU" sz="2400" b="1" dirty="0" err="1" smtClean="0"/>
              <a:t>Хорса</a:t>
            </a:r>
            <a:r>
              <a:rPr lang="ru-RU" sz="2400" b="1" dirty="0" smtClean="0"/>
              <a:t> (и) </a:t>
            </a:r>
            <a:r>
              <a:rPr lang="ru-RU" sz="2400" b="1" dirty="0" err="1" smtClean="0"/>
              <a:t>Дажьбога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Стрибога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Симаргла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Мокошь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7" name="Picture 3" descr="C:\Users\Admin\Desktop\презент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480050" cy="468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неудачи религиозной реформы.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805888"/>
          </a:xfrm>
        </p:spPr>
        <p:txBody>
          <a:bodyPr/>
          <a:lstStyle/>
          <a:p>
            <a:r>
              <a:rPr lang="ru-RU" sz="2800" b="1" dirty="0" smtClean="0"/>
              <a:t>1)Новые представления о старых богах не усваивались населением.</a:t>
            </a:r>
          </a:p>
          <a:p>
            <a:r>
              <a:rPr lang="ru-RU" sz="2800" b="1" dirty="0" smtClean="0"/>
              <a:t>2)Для создания единого пантеона славянских божеств требовалось длительно время.</a:t>
            </a:r>
          </a:p>
          <a:p>
            <a:r>
              <a:rPr lang="ru-RU" sz="2800" b="1" dirty="0" smtClean="0"/>
              <a:t>3)Язычество не могло сопротивляться растущему влиянию монотеизма (единобожия).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286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8407400" cy="101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презент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" y="0"/>
            <a:ext cx="8948083" cy="6151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1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Русь поддерживала тесные связи с Византией;  Это была самая могущественная держава в Европе;</a:t>
            </a:r>
          </a:p>
          <a:p>
            <a:r>
              <a:rPr lang="ru-RU" sz="2800" dirty="0" smtClean="0"/>
              <a:t>Власть императора в Византии была не ограниченной;</a:t>
            </a:r>
          </a:p>
          <a:p>
            <a:r>
              <a:rPr lang="ru-RU" sz="2800" dirty="0" smtClean="0"/>
              <a:t>Церковь способствовала ее укреплению, она полностью зависела от императора;</a:t>
            </a:r>
          </a:p>
          <a:p>
            <a:r>
              <a:rPr lang="ru-RU" sz="2800" dirty="0" smtClean="0"/>
              <a:t>Укрепление международного авторитета Руси.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prstClr val="black"/>
                </a:solidFill>
              </a:rPr>
              <a:t>Почему выбрал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 князь Владимир ХРИСТИАНСТВО?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2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76" y="38635"/>
            <a:ext cx="8718550" cy="93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5" y="306033"/>
            <a:ext cx="8044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Владимир посылает послов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8620125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презент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34992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1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18" y="431085"/>
            <a:ext cx="8718550" cy="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8843" y="600544"/>
            <a:ext cx="4802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Незабываемая красота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048125" cy="210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733256"/>
            <a:ext cx="435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Карпущенко</a:t>
            </a:r>
            <a:r>
              <a:rPr lang="ru-RU" dirty="0"/>
              <a:t> В.Н. Византийский прием.</a:t>
            </a:r>
          </a:p>
        </p:txBody>
      </p:sp>
      <p:pic>
        <p:nvPicPr>
          <p:cNvPr id="4098" name="Picture 2" descr="C:\Users\Admin\Desktop\презент\Рисуно44к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719098" cy="5315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4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380</Words>
  <Application>Microsoft Office PowerPoint</Application>
  <PresentationFormat>Экран (4:3)</PresentationFormat>
  <Paragraphs>57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Внешняя политика  князя Владимира</vt:lpstr>
      <vt:lpstr>Русь языческая.</vt:lpstr>
      <vt:lpstr>Религиозная реформа 980 г.</vt:lpstr>
      <vt:lpstr>Причины неудачи религиозной реформы.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крещения Руси.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Крещение Новгорода. </vt:lpstr>
      <vt:lpstr>Презентация PowerPoint</vt:lpstr>
      <vt:lpstr>Презентация PowerPoint</vt:lpstr>
      <vt:lpstr>Духовенство:</vt:lpstr>
      <vt:lpstr>Значение принятия христианства.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Администраор</cp:lastModifiedBy>
  <cp:revision>56</cp:revision>
  <dcterms:created xsi:type="dcterms:W3CDTF">2014-01-23T07:45:46Z</dcterms:created>
  <dcterms:modified xsi:type="dcterms:W3CDTF">2014-03-18T08:11:01Z</dcterms:modified>
</cp:coreProperties>
</file>