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4" r:id="rId8"/>
    <p:sldId id="263" r:id="rId9"/>
    <p:sldId id="267" r:id="rId10"/>
    <p:sldId id="268" r:id="rId11"/>
    <p:sldId id="269" r:id="rId12"/>
    <p:sldId id="270" r:id="rId13"/>
    <p:sldId id="271" r:id="rId14"/>
    <p:sldId id="272" r:id="rId15"/>
    <p:sldId id="265" r:id="rId16"/>
    <p:sldId id="273" r:id="rId17"/>
    <p:sldId id="274" r:id="rId18"/>
    <p:sldId id="277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09A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73" autoAdjust="0"/>
    <p:restoredTop sz="94595" autoAdjust="0"/>
  </p:normalViewPr>
  <p:slideViewPr>
    <p:cSldViewPr>
      <p:cViewPr>
        <p:scale>
          <a:sx n="71" d="100"/>
          <a:sy n="71" d="100"/>
        </p:scale>
        <p:origin x="-1050" y="-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7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2AA41-87D6-4641-A761-063C0FA60401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851B-C919-4DEE-ADC8-E8406367E9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2AA41-87D6-4641-A761-063C0FA60401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851B-C919-4DEE-ADC8-E8406367E9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2AA41-87D6-4641-A761-063C0FA60401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851B-C919-4DEE-ADC8-E8406367E9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2AA41-87D6-4641-A761-063C0FA60401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851B-C919-4DEE-ADC8-E8406367E9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2AA41-87D6-4641-A761-063C0FA60401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851B-C919-4DEE-ADC8-E8406367E9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2AA41-87D6-4641-A761-063C0FA60401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851B-C919-4DEE-ADC8-E8406367E9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2AA41-87D6-4641-A761-063C0FA60401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851B-C919-4DEE-ADC8-E8406367E9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2AA41-87D6-4641-A761-063C0FA60401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851B-C919-4DEE-ADC8-E8406367E9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2AA41-87D6-4641-A761-063C0FA60401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851B-C919-4DEE-ADC8-E8406367E9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2AA41-87D6-4641-A761-063C0FA60401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851B-C919-4DEE-ADC8-E8406367E9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2AA41-87D6-4641-A761-063C0FA60401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851B-C919-4DEE-ADC8-E8406367E9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2AA41-87D6-4641-A761-063C0FA60401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E851B-C919-4DEE-ADC8-E8406367E9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/>
          <a:srcRect l="43662" t="45540" r="8346"/>
          <a:stretch>
            <a:fillRect/>
          </a:stretch>
        </p:blipFill>
        <p:spPr bwMode="auto">
          <a:xfrm>
            <a:off x="0" y="4437746"/>
            <a:ext cx="2643174" cy="2420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357290" y="1785926"/>
            <a:ext cx="7286644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i="1" cap="none" spc="0" dirty="0" smtClean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Областной конкурс электронных пособий.</a:t>
            </a:r>
          </a:p>
          <a:p>
            <a:pPr algn="ctr"/>
            <a:endParaRPr lang="ru-RU" sz="2800" b="1" i="1" cap="none" spc="0" dirty="0" smtClean="0">
              <a:ln w="12700" cmpd="sng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cap="none" spc="0" dirty="0" smtClean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Электронный учебник</a:t>
            </a:r>
          </a:p>
          <a:p>
            <a:pPr algn="ctr"/>
            <a:r>
              <a:rPr lang="ru-RU" sz="2800" b="1" i="1" dirty="0" smtClean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дисциплине</a:t>
            </a:r>
          </a:p>
          <a:p>
            <a:pPr algn="ctr"/>
            <a:r>
              <a:rPr lang="ru-RU" sz="2800" b="1" i="1" cap="none" spc="0" dirty="0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1409A7"/>
                </a:solidFill>
                <a:effectLst/>
                <a:latin typeface="Times New Roman" pitchFamily="18" charset="0"/>
                <a:cs typeface="Times New Roman" pitchFamily="18" charset="0"/>
              </a:rPr>
              <a:t>«Информационное </a:t>
            </a:r>
            <a:r>
              <a:rPr lang="ru-RU" sz="2800" i="1" cap="none" spc="0" dirty="0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1409A7"/>
                </a:solidFill>
                <a:effectLst/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b="1" i="1" cap="none" spc="0" dirty="0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1409A7"/>
                </a:solidFill>
                <a:effectLst/>
                <a:latin typeface="Times New Roman" pitchFamily="18" charset="0"/>
                <a:cs typeface="Times New Roman" pitchFamily="18" charset="0"/>
              </a:rPr>
              <a:t>беспечение профессиональной деятельности»</a:t>
            </a:r>
            <a:endParaRPr lang="ru-RU" sz="2800" b="1" i="1" cap="none" spc="0" dirty="0">
              <a:ln w="12700" cmpd="sng">
                <a:solidFill>
                  <a:srgbClr val="002060"/>
                </a:solidFill>
                <a:prstDash val="solid"/>
              </a:ln>
              <a:solidFill>
                <a:srgbClr val="1409A7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8" y="142852"/>
            <a:ext cx="7572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1409A7"/>
                </a:solidFill>
                <a:latin typeface="Times New Roman" pitchFamily="18" charset="0"/>
                <a:cs typeface="Times New Roman" pitchFamily="18" charset="0"/>
              </a:rPr>
              <a:t>ГОУ СПО «Миасское медицинское училище»</a:t>
            </a:r>
            <a:endParaRPr lang="ru-RU" sz="2400" b="1" i="1" dirty="0">
              <a:solidFill>
                <a:srgbClr val="1409A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43174" y="5286388"/>
            <a:ext cx="57864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1409A7"/>
                </a:solidFill>
                <a:latin typeface="Times New Roman" pitchFamily="18" charset="0"/>
                <a:cs typeface="Times New Roman" pitchFamily="18" charset="0"/>
              </a:rPr>
              <a:t>Автор – составитель: </a:t>
            </a:r>
          </a:p>
          <a:p>
            <a:pPr algn="ctr"/>
            <a:r>
              <a:rPr lang="ru-RU" sz="2400" b="1" i="1" dirty="0" smtClean="0">
                <a:solidFill>
                  <a:srgbClr val="1409A7"/>
                </a:solidFill>
                <a:latin typeface="Times New Roman" pitchFamily="18" charset="0"/>
                <a:cs typeface="Times New Roman" pitchFamily="18" charset="0"/>
              </a:rPr>
              <a:t>Саитхужина Елена Шайхуловна</a:t>
            </a:r>
            <a:endParaRPr lang="ru-RU" sz="2400" b="1" i="1" dirty="0">
              <a:solidFill>
                <a:srgbClr val="1409A7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5720" y="1142984"/>
            <a:ext cx="835824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2000240"/>
            <a:ext cx="6500858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31825">
              <a:lnSpc>
                <a:spcPct val="115000"/>
              </a:lnSpc>
              <a:spcAft>
                <a:spcPts val="0"/>
              </a:spcAft>
            </a:pP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1857363"/>
            <a:ext cx="8358246" cy="4577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Вход в режим преподавателя осуществляется по паролю.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Данный режим позволяет  вводить:</a:t>
            </a:r>
          </a:p>
          <a:p>
            <a:pPr marL="990600">
              <a:lnSpc>
                <a:spcPct val="115000"/>
              </a:lnSpc>
              <a:spcAft>
                <a:spcPts val="0"/>
              </a:spcAft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 тексты лекций</a:t>
            </a:r>
          </a:p>
          <a:p>
            <a:pPr marL="990600">
              <a:lnSpc>
                <a:spcPct val="115000"/>
              </a:lnSpc>
              <a:spcAft>
                <a:spcPts val="0"/>
              </a:spcAft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тренинги</a:t>
            </a:r>
          </a:p>
          <a:p>
            <a:pPr marL="990600">
              <a:lnSpc>
                <a:spcPct val="115000"/>
              </a:lnSpc>
              <a:spcAft>
                <a:spcPts val="0"/>
              </a:spcAft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тесты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Оформление страниц зависит от фантазии разработчика и его знаний языка 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HTML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4214818"/>
            <a:ext cx="71438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571876"/>
            <a:ext cx="92869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4857760"/>
            <a:ext cx="428628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5720" y="1142984"/>
            <a:ext cx="835824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1000108"/>
            <a:ext cx="5072066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Лекции могут содержать тексты, схемы, графики, картинки, гиперссылки.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357562"/>
            <a:ext cx="4149898" cy="3043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929190" y="642918"/>
            <a:ext cx="4000529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5720" y="1142984"/>
            <a:ext cx="835824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2000240"/>
            <a:ext cx="6500858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1968" y="1142984"/>
            <a:ext cx="4572032" cy="3521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Отображение содержания учебника позволяет студентам не только  переходить от раздела к разделу, но и наглядно представлять структуру всего материала.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357686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5720" y="1142984"/>
            <a:ext cx="835824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6326274" cy="556992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2500298" y="4786322"/>
            <a:ext cx="707236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Можно создавать различные виды тренингов.</a:t>
            </a:r>
          </a:p>
          <a:p>
            <a:pPr algn="ctr"/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5720" y="1142984"/>
            <a:ext cx="835824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14488"/>
            <a:ext cx="8107442" cy="4786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Прямоугольник 10"/>
          <p:cNvSpPr/>
          <p:nvPr/>
        </p:nvSpPr>
        <p:spPr>
          <a:xfrm>
            <a:off x="500034" y="500042"/>
            <a:ext cx="85010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Тесты предназначены для организации контроля знаний студентов</a:t>
            </a:r>
            <a:endParaRPr lang="ru-RU" sz="4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6380149" cy="528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8" name="Рисунок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857736"/>
            <a:ext cx="5929354" cy="20002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 useBgFill="1">
        <p:nvSpPr>
          <p:cNvPr id="9" name="Прямоугольник 8"/>
          <p:cNvSpPr/>
          <p:nvPr/>
        </p:nvSpPr>
        <p:spPr>
          <a:xfrm>
            <a:off x="6143636" y="500042"/>
            <a:ext cx="3000364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 завершению тренингов и тестов появляются комментарии с указанием количества правильных и неправильных ответов, а также рекомендации к какой главе следует обратиться, чтобы восполнить пробелы в знаниях.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5720" y="1142984"/>
            <a:ext cx="835824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57158" y="2000240"/>
            <a:ext cx="8358246" cy="4525963"/>
          </a:xfrm>
        </p:spPr>
        <p:txBody>
          <a:bodyPr>
            <a:normAutofit/>
          </a:bodyPr>
          <a:lstStyle/>
          <a:p>
            <a:pPr indent="55880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Студенческий функционал создается по завершению работы преподавателя. Он представляет собой отдельный пакет. Именно этот пакет устанавливается как сетевая версия для работы студентов. </a:t>
            </a:r>
          </a:p>
          <a:p>
            <a:pPr indent="55880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Поэтому у студента отсутствует возможность  редактирования лекционного и тестирующего материала.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5720" y="1142984"/>
            <a:ext cx="835824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500034" y="1814490"/>
            <a:ext cx="8229600" cy="5043510"/>
          </a:xfrm>
        </p:spPr>
        <p:txBody>
          <a:bodyPr>
            <a:normAutofit fontScale="70000" lnSpcReduction="20000"/>
          </a:bodyPr>
          <a:lstStyle/>
          <a:p>
            <a:pPr marL="1069975" indent="20638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3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«Необходимость принципа наглядности вытекает из особенностей восприятия человеком окружающего мира: чем больше органов чувств участвует в восприятии объекта или явления, тем представление о нем  остается в памяти ярче, глубже, конкретнее. А зрительные образы являются самыми яркими.»</a:t>
            </a:r>
          </a:p>
          <a:p>
            <a:pPr indent="20638">
              <a:lnSpc>
                <a:spcPct val="115000"/>
              </a:lnSpc>
              <a:spcAft>
                <a:spcPts val="0"/>
              </a:spcAft>
              <a:buNone/>
            </a:pPr>
            <a:endParaRPr lang="ru-RU" b="1" i="1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20638" algn="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К.Д. Ушинский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5720" y="1142984"/>
            <a:ext cx="835824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500034" y="1814490"/>
            <a:ext cx="8229600" cy="4757782"/>
          </a:xfrm>
        </p:spPr>
        <p:txBody>
          <a:bodyPr>
            <a:normAutofit lnSpcReduction="10000"/>
          </a:bodyPr>
          <a:lstStyle/>
          <a:p>
            <a:pPr marL="6350" indent="895350" algn="just">
              <a:lnSpc>
                <a:spcPct val="114000"/>
              </a:lnSpc>
              <a:buNone/>
            </a:pPr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Конечно же,  использование различных новаций требует немало времени (свободного от занятий, личного времени педагога), но удовлетворение от здорово выполненной работы, интерес студентов, повышение уровня усвоения знаний – все это помогает вывести обучение на более качественный уровень и привносит «изюминку» в любимую работу.</a:t>
            </a:r>
            <a:endParaRPr lang="ru-RU" sz="3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5720" y="1142984"/>
            <a:ext cx="835824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3600" b="1" dirty="0" smtClean="0">
              <a:solidFill>
                <a:srgbClr val="1409A7"/>
              </a:solidFill>
              <a:latin typeface="Monotype Corsiva" pitchFamily="66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solidFill>
                <a:srgbClr val="1409A7"/>
              </a:solidFill>
              <a:latin typeface="Monotype Corsiva" pitchFamily="66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solidFill>
                <a:srgbClr val="1409A7"/>
              </a:solidFill>
              <a:latin typeface="Monotype Corsiva" pitchFamily="66" charset="0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solidFill>
                  <a:srgbClr val="1409A7"/>
                </a:solidFill>
                <a:latin typeface="Monotype Corsiva" pitchFamily="66" charset="0"/>
                <a:cs typeface="Times New Roman" pitchFamily="18" charset="0"/>
              </a:rPr>
              <a:t>Желаю всем </a:t>
            </a:r>
          </a:p>
          <a:p>
            <a:pPr algn="ctr"/>
            <a:r>
              <a:rPr lang="ru-RU" sz="4800" b="1" dirty="0" smtClean="0">
                <a:solidFill>
                  <a:srgbClr val="1409A7"/>
                </a:solidFill>
                <a:latin typeface="Monotype Corsiva" pitchFamily="66" charset="0"/>
                <a:cs typeface="Times New Roman" pitchFamily="18" charset="0"/>
              </a:rPr>
              <a:t>творческих  успехов!</a:t>
            </a:r>
          </a:p>
          <a:p>
            <a:pPr algn="ctr"/>
            <a:endParaRPr lang="ru-RU" sz="3600" b="1" dirty="0" smtClean="0">
              <a:solidFill>
                <a:srgbClr val="1409A7"/>
              </a:solidFill>
              <a:latin typeface="Monotype Corsiva" pitchFamily="66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1409A7"/>
              </a:solidFill>
              <a:latin typeface="Monotype Corsiva" pitchFamily="66" charset="0"/>
              <a:cs typeface="Times New Roman" pitchFamily="18" charset="0"/>
            </a:endParaRPr>
          </a:p>
          <a:p>
            <a:pPr algn="ctr"/>
            <a:endParaRPr lang="ru-RU" sz="4800" b="1" dirty="0" smtClean="0">
              <a:solidFill>
                <a:srgbClr val="1409A7"/>
              </a:solidFill>
              <a:latin typeface="Monotype Corsiva" pitchFamily="66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solidFill>
                <a:srgbClr val="1409A7"/>
              </a:solidFill>
              <a:latin typeface="Monotype Corsiva" pitchFamily="66" charset="0"/>
              <a:cs typeface="Times New Roman" pitchFamily="18" charset="0"/>
            </a:endParaRPr>
          </a:p>
          <a:p>
            <a:pPr algn="ctr"/>
            <a:endParaRPr lang="ru-RU" sz="4400" b="1" dirty="0" smtClean="0">
              <a:solidFill>
                <a:srgbClr val="1409A7"/>
              </a:solidFill>
              <a:latin typeface="Monotype Corsiva" pitchFamily="66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solidFill>
                <a:srgbClr val="1409A7"/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duke\Temp\для уч по Инт\160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4786314" cy="379876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</p:pic>
      <p:sp>
        <p:nvSpPr>
          <p:cNvPr id="6" name="Прямоугольник 5"/>
          <p:cNvSpPr/>
          <p:nvPr/>
        </p:nvSpPr>
        <p:spPr>
          <a:xfrm>
            <a:off x="500034" y="4071942"/>
            <a:ext cx="80010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2788" algn="ctr">
              <a:spcBef>
                <a:spcPts val="1200"/>
              </a:spcBef>
            </a:pP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Информационные технологии развиваются столь стремительно, что знания в области информатики быстро устаревают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7158" y="3595568"/>
            <a:ext cx="8501122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2788" algn="just">
              <a:spcBef>
                <a:spcPts val="1200"/>
              </a:spcBef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информационных технологий привело к революционным изменениям в области обработки медицинской информации. </a:t>
            </a:r>
          </a:p>
          <a:p>
            <a:pPr indent="712788" algn="just">
              <a:spcBef>
                <a:spcPts val="1200"/>
              </a:spcBef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успешного внедрения в медицину компьютерных технологий необходимо, чтобы медицинский персонал получил качественную подготовку в области информатики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1\Desktop\Рисунок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42976" y="285728"/>
            <a:ext cx="6715171" cy="3170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214290"/>
            <a:ext cx="5972188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>
            <a:normAutofit/>
          </a:bodyPr>
          <a:lstStyle/>
          <a:p>
            <a:pPr marL="6350" indent="800100" algn="just">
              <a:buNone/>
            </a:pPr>
            <a:r>
              <a:rPr lang="ru-RU" sz="3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Благодаря своим конструктивным и функциональным особенностям современный персональный компьютер находит свое применение в обучении самым разнообразным дисциплинам и служит базой для создания большого числа новых информационных технологий обучения.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5720" y="1142984"/>
            <a:ext cx="835824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400" b="1" i="1" dirty="0">
                <a:solidFill>
                  <a:srgbClr val="1409A7"/>
                </a:solidFill>
                <a:latin typeface="Times New Roman" pitchFamily="18" charset="0"/>
                <a:cs typeface="Times New Roman" pitchFamily="18" charset="0"/>
              </a:rPr>
              <a:t>Технические возможности информационных технологий в обучении позволяют</a:t>
            </a:r>
            <a:r>
              <a:rPr lang="ru-RU" sz="3400" b="1" i="1" dirty="0" smtClean="0">
                <a:solidFill>
                  <a:srgbClr val="1409A7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/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активизировать учебный процесс;</a:t>
            </a:r>
          </a:p>
          <a:p>
            <a:pPr marL="444500"/>
            <a:r>
              <a:rPr lang="ru-RU" sz="3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индивидуализировать обучение;</a:t>
            </a:r>
          </a:p>
          <a:p>
            <a:pPr marL="444500"/>
            <a:r>
              <a:rPr lang="ru-RU" sz="3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повысить наглядность в предъявлении материала;</a:t>
            </a:r>
          </a:p>
          <a:p>
            <a:pPr marL="444500"/>
            <a:r>
              <a:rPr lang="ru-RU" sz="3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сместить акценты от теоретических знаний к практическим;</a:t>
            </a:r>
          </a:p>
          <a:p>
            <a:pPr marL="444500"/>
            <a:r>
              <a:rPr lang="ru-RU" sz="3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повысить интерес </a:t>
            </a:r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студентов к </a:t>
            </a:r>
            <a:r>
              <a:rPr lang="ru-RU" sz="3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обучению.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/>
          <a:lstStyle/>
          <a:p>
            <a:pPr marL="100013" indent="-6350" algn="just">
              <a:buNone/>
            </a:pPr>
            <a:r>
              <a:rPr lang="ru-RU" sz="44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00013" indent="-6350" algn="ctr">
              <a:buNone/>
            </a:pP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использование технических </a:t>
            </a:r>
          </a:p>
          <a:p>
            <a:pPr marL="100013" indent="-6350" algn="ctr">
              <a:buNone/>
            </a:pP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возможностей ПК для активного индивидуального обучения студентов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71472" y="2143116"/>
            <a:ext cx="7572428" cy="4033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0013" indent="-6350" algn="ctr">
              <a:lnSpc>
                <a:spcPct val="120000"/>
              </a:lnSpc>
              <a:buNone/>
            </a:pP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Электронный  учебник по дисциплине «Информационное обеспечение профессиональной деятельности» соответствует  ГОС СПО по специальности </a:t>
            </a:r>
          </a:p>
          <a:p>
            <a:pPr marL="100013" indent="-6350" algn="ctr">
              <a:lnSpc>
                <a:spcPct val="120000"/>
              </a:lnSpc>
              <a:buNone/>
            </a:pP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«Лечебное дело»</a:t>
            </a:r>
            <a:endParaRPr lang="ru-RU" sz="36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5720" y="1142984"/>
            <a:ext cx="835824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1000108"/>
            <a:ext cx="8143932" cy="490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31825">
              <a:lnSpc>
                <a:spcPct val="115000"/>
              </a:lnSpc>
              <a:spcAft>
                <a:spcPts val="0"/>
              </a:spcAft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Электронный учебник по дисциплине ИОПД охватывает два раздела: </a:t>
            </a:r>
          </a:p>
          <a:p>
            <a:pPr indent="631825">
              <a:lnSpc>
                <a:spcPct val="115000"/>
              </a:lnSpc>
              <a:spcAft>
                <a:spcPts val="0"/>
              </a:spcAft>
            </a:pPr>
            <a:endParaRPr lang="ru-RU" sz="3200" b="1" i="1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631825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Глобальная сеть Интернет. Сетевые технологии и службы.</a:t>
            </a:r>
          </a:p>
          <a:p>
            <a:pPr indent="631825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Технология поиска информации в сети Интернет.</a:t>
            </a:r>
          </a:p>
          <a:p>
            <a:pPr indent="631825">
              <a:lnSpc>
                <a:spcPct val="115000"/>
              </a:lnSpc>
              <a:spcAft>
                <a:spcPts val="0"/>
              </a:spcAft>
            </a:pP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5720" y="1142984"/>
            <a:ext cx="835824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1714489"/>
            <a:ext cx="8929718" cy="5143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4500" algn="just">
              <a:lnSpc>
                <a:spcPct val="115000"/>
              </a:lnSpc>
              <a:spcAft>
                <a:spcPts val="1200"/>
              </a:spcAft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Данное учебное пособие создано в электронной оболочке </a:t>
            </a:r>
            <a:r>
              <a:rPr lang="en-US" sz="32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Baseplo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разработанной Челябинским экономическим колледжем.</a:t>
            </a:r>
          </a:p>
          <a:p>
            <a:pPr indent="363538">
              <a:lnSpc>
                <a:spcPct val="115000"/>
              </a:lnSpc>
              <a:spcAft>
                <a:spcPts val="1200"/>
              </a:spcAft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Оболочка </a:t>
            </a:r>
            <a:r>
              <a:rPr lang="en-US" sz="32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Baseplo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имеет 2 режима работы:</a:t>
            </a:r>
          </a:p>
          <a:p>
            <a:pPr marL="342900" lvl="0" indent="-342900">
              <a:lnSpc>
                <a:spcPct val="115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Режим преподавателя (создание и редактирование учебного материала)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Режим студента (чтение лекций </a:t>
            </a:r>
          </a:p>
          <a:p>
            <a:pPr marL="342900" lvl="0" indent="-342900">
              <a:lnSpc>
                <a:spcPct val="115000"/>
              </a:lnSpc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и контроль знаний) 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498</Words>
  <Application>Microsoft Office PowerPoint</Application>
  <PresentationFormat>Экран (4:3)</PresentationFormat>
  <Paragraphs>75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48</cp:revision>
  <dcterms:created xsi:type="dcterms:W3CDTF">2010-12-27T12:22:41Z</dcterms:created>
  <dcterms:modified xsi:type="dcterms:W3CDTF">2014-02-26T10:25:18Z</dcterms:modified>
</cp:coreProperties>
</file>