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9" r:id="rId1"/>
    <p:sldMasterId id="2147483899" r:id="rId2"/>
  </p:sldMasterIdLst>
  <p:notesMasterIdLst>
    <p:notesMasterId r:id="rId46"/>
  </p:notesMasterIdLst>
  <p:sldIdLst>
    <p:sldId id="256" r:id="rId3"/>
    <p:sldId id="259" r:id="rId4"/>
    <p:sldId id="264" r:id="rId5"/>
    <p:sldId id="285" r:id="rId6"/>
    <p:sldId id="258" r:id="rId7"/>
    <p:sldId id="262" r:id="rId8"/>
    <p:sldId id="263" r:id="rId9"/>
    <p:sldId id="257" r:id="rId10"/>
    <p:sldId id="266" r:id="rId11"/>
    <p:sldId id="270" r:id="rId12"/>
    <p:sldId id="267" r:id="rId13"/>
    <p:sldId id="269" r:id="rId14"/>
    <p:sldId id="268" r:id="rId15"/>
    <p:sldId id="274" r:id="rId16"/>
    <p:sldId id="273" r:id="rId17"/>
    <p:sldId id="272" r:id="rId18"/>
    <p:sldId id="271" r:id="rId19"/>
    <p:sldId id="275" r:id="rId20"/>
    <p:sldId id="278" r:id="rId21"/>
    <p:sldId id="276" r:id="rId22"/>
    <p:sldId id="326" r:id="rId23"/>
    <p:sldId id="277" r:id="rId24"/>
    <p:sldId id="322" r:id="rId25"/>
    <p:sldId id="323" r:id="rId26"/>
    <p:sldId id="295" r:id="rId27"/>
    <p:sldId id="325" r:id="rId28"/>
    <p:sldId id="298" r:id="rId29"/>
    <p:sldId id="297" r:id="rId30"/>
    <p:sldId id="296" r:id="rId31"/>
    <p:sldId id="321" r:id="rId32"/>
    <p:sldId id="299" r:id="rId33"/>
    <p:sldId id="302" r:id="rId34"/>
    <p:sldId id="303" r:id="rId35"/>
    <p:sldId id="301" r:id="rId36"/>
    <p:sldId id="300" r:id="rId37"/>
    <p:sldId id="287" r:id="rId38"/>
    <p:sldId id="289" r:id="rId39"/>
    <p:sldId id="288" r:id="rId40"/>
    <p:sldId id="324" r:id="rId41"/>
    <p:sldId id="290" r:id="rId42"/>
    <p:sldId id="327" r:id="rId43"/>
    <p:sldId id="330" r:id="rId44"/>
    <p:sldId id="332" r:id="rId4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94761" autoAdjust="0"/>
  </p:normalViewPr>
  <p:slideViewPr>
    <p:cSldViewPr>
      <p:cViewPr>
        <p:scale>
          <a:sx n="67" d="100"/>
          <a:sy n="67" d="100"/>
        </p:scale>
        <p:origin x="-1470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AE614E0-AAF2-460F-A038-AD5BBA53F5A6}" type="datetimeFigureOut">
              <a:rPr lang="ru-RU"/>
              <a:pPr>
                <a:defRPr/>
              </a:pPr>
              <a:t>18.03.2014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1CEFF4D-CD72-4053-8A8A-3CCDEA6E23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1241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7364"/>
            <a:ext cx="7772400" cy="1470025"/>
          </a:xfrm>
        </p:spPr>
        <p:txBody>
          <a:bodyPr/>
          <a:lstStyle>
            <a:lvl1pPr algn="r">
              <a:defRPr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2792" y="3357562"/>
            <a:ext cx="6400800" cy="1752600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C1B5C-7AF0-4504-8F42-008162588B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527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2208213" y="1331913"/>
            <a:ext cx="6481762" cy="144462"/>
            <a:chOff x="2214546" y="1427612"/>
            <a:chExt cx="6482858" cy="144000"/>
          </a:xfrm>
        </p:grpSpPr>
        <p:sp>
          <p:nvSpPr>
            <p:cNvPr id="5" name="Chevron 7"/>
            <p:cNvSpPr/>
            <p:nvPr userDrawn="1"/>
          </p:nvSpPr>
          <p:spPr>
            <a:xfrm flipH="1">
              <a:off x="8643420" y="1427612"/>
              <a:ext cx="53984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Rectangle 8"/>
            <p:cNvSpPr/>
            <p:nvPr userDrawn="1"/>
          </p:nvSpPr>
          <p:spPr>
            <a:xfrm>
              <a:off x="2214546" y="1490909"/>
              <a:ext cx="6428874" cy="1740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82919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AC2A1-DCA8-4DD4-B6C4-39F5493E15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441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154758"/>
          </a:xfrm>
        </p:spPr>
        <p:txBody>
          <a:bodyPr vert="eaVert"/>
          <a:lstStyle>
            <a:lvl1pPr>
              <a:defRPr>
                <a:effectLst>
                  <a:outerShdw blurRad="50800" dist="50800" dir="189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15475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CF09E-1B32-45B6-AC87-48CD1B464F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000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FF55-9BD2-47AB-ADED-CC2DC94575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882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A0158-BBCB-442A-988F-9522D510A0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102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AEFB6-EFDE-485F-A646-2D0AFC5F12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026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6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7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7080F7C-FB98-4A81-B2C2-7366A21B3D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2803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7E67F-6F6D-408D-B955-0C69429FCD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5135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6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7" name="Прямоугольник 24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8" name="Прямоугольник 25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9" name="Прямоугольник 26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098F294-0DD4-45C4-B074-4E417D5F58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980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4F517-E1F3-4852-94E7-481C4EA884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122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9" name="Прямоугольник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10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11" name="Прямоугольник 2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Овал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4119CE5-DDB9-437B-B34C-826AA243D0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836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2208213" y="1331913"/>
            <a:ext cx="6481762" cy="144462"/>
            <a:chOff x="2214546" y="1427612"/>
            <a:chExt cx="6482858" cy="144000"/>
          </a:xfrm>
        </p:grpSpPr>
        <p:sp>
          <p:nvSpPr>
            <p:cNvPr id="5" name="Chevron 9"/>
            <p:cNvSpPr/>
            <p:nvPr userDrawn="1"/>
          </p:nvSpPr>
          <p:spPr>
            <a:xfrm flipH="1">
              <a:off x="8643420" y="1427612"/>
              <a:ext cx="53984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Rectangle 22"/>
            <p:cNvSpPr/>
            <p:nvPr userDrawn="1"/>
          </p:nvSpPr>
          <p:spPr>
            <a:xfrm>
              <a:off x="2214546" y="1490909"/>
              <a:ext cx="6428874" cy="1740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7C3AE-0C50-4E3E-B984-0B2840BEF9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3998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9A6BE-37BB-4263-9BD3-02AA745D26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884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3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4" name="Прямоугольник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5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0126EAE-F282-4EB0-8974-FD63473839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5285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8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9" name="Прямоугольник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FB732E0-A936-46EB-BA5B-1404BF851C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624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7" name="Прямоугольник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8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9" name="Прямоугольник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70D20-83FB-4982-BEB0-E245195525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6915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5FC83-BBFE-4AF4-A58D-3363736F81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632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5" name="Прямоугольник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6" name="Прямоугольник 23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7" name="Прямоугольник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Овал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EA11A-1A06-40F6-AA02-E76252693D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2206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86113"/>
            <a:ext cx="7772400" cy="1362075"/>
          </a:xfrm>
        </p:spPr>
        <p:txBody>
          <a:bodyPr anchor="t"/>
          <a:lstStyle>
            <a:lvl1pPr algn="r">
              <a:defRPr sz="4000" b="0" cap="all"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85926"/>
            <a:ext cx="77724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F5A89-4610-4452-A098-BA06F33BC2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3512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2208213" y="1331913"/>
            <a:ext cx="6481762" cy="144462"/>
            <a:chOff x="2214546" y="1427612"/>
            <a:chExt cx="6482858" cy="144000"/>
          </a:xfrm>
        </p:grpSpPr>
        <p:sp>
          <p:nvSpPr>
            <p:cNvPr id="6" name="Chevron 8"/>
            <p:cNvSpPr/>
            <p:nvPr userDrawn="1"/>
          </p:nvSpPr>
          <p:spPr>
            <a:xfrm flipH="1">
              <a:off x="8643420" y="1427612"/>
              <a:ext cx="53984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 9"/>
            <p:cNvSpPr/>
            <p:nvPr userDrawn="1"/>
          </p:nvSpPr>
          <p:spPr>
            <a:xfrm>
              <a:off x="2214546" y="1490909"/>
              <a:ext cx="6428874" cy="1740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99271-EBD9-4C2D-ACE9-21E4F7BB1F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342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2208213" y="1331913"/>
            <a:ext cx="6481762" cy="144462"/>
            <a:chOff x="2214546" y="1427612"/>
            <a:chExt cx="6482858" cy="144000"/>
          </a:xfrm>
        </p:grpSpPr>
        <p:sp>
          <p:nvSpPr>
            <p:cNvPr id="8" name="Chevron 10"/>
            <p:cNvSpPr/>
            <p:nvPr userDrawn="1"/>
          </p:nvSpPr>
          <p:spPr>
            <a:xfrm flipH="1">
              <a:off x="8643420" y="1427612"/>
              <a:ext cx="53984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11"/>
            <p:cNvSpPr/>
            <p:nvPr userDrawn="1"/>
          </p:nvSpPr>
          <p:spPr>
            <a:xfrm>
              <a:off x="2214546" y="1490909"/>
              <a:ext cx="6428874" cy="1740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5E282-CFBB-4397-B6AD-1A008ABDD8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41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208213" y="1331913"/>
            <a:ext cx="6481762" cy="144462"/>
            <a:chOff x="2214546" y="1427612"/>
            <a:chExt cx="6482858" cy="144000"/>
          </a:xfrm>
        </p:grpSpPr>
        <p:sp>
          <p:nvSpPr>
            <p:cNvPr id="4" name="Chevron 6"/>
            <p:cNvSpPr/>
            <p:nvPr userDrawn="1"/>
          </p:nvSpPr>
          <p:spPr>
            <a:xfrm flipH="1">
              <a:off x="8643420" y="1427612"/>
              <a:ext cx="53984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Rectangle 7"/>
            <p:cNvSpPr/>
            <p:nvPr userDrawn="1"/>
          </p:nvSpPr>
          <p:spPr>
            <a:xfrm>
              <a:off x="2214546" y="1490909"/>
              <a:ext cx="6428874" cy="1740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8F054-234C-420F-91E5-A08EA90029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166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15F12-CF2E-4AA4-9817-374F67D058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610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0745" y="285728"/>
            <a:ext cx="5106055" cy="1162050"/>
          </a:xfrm>
        </p:spPr>
        <p:txBody>
          <a:bodyPr/>
          <a:lstStyle>
            <a:lvl1pPr algn="ctr">
              <a:defRPr sz="32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6218"/>
            <a:ext cx="5111750" cy="46796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85729"/>
            <a:ext cx="3008313" cy="5840435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400"/>
            </a:lvl1pPr>
            <a:lvl2pPr marL="457200" indent="0">
              <a:spcAft>
                <a:spcPts val="0"/>
              </a:spcAft>
              <a:buNone/>
              <a:defRPr sz="1200"/>
            </a:lvl2pPr>
            <a:lvl3pPr marL="914400" indent="0">
              <a:spcAft>
                <a:spcPts val="0"/>
              </a:spcAft>
              <a:buNone/>
              <a:defRPr sz="1000"/>
            </a:lvl3pPr>
            <a:lvl4pPr marL="1371600" indent="0">
              <a:spcAft>
                <a:spcPts val="0"/>
              </a:spcAft>
              <a:buNone/>
              <a:defRPr sz="900"/>
            </a:lvl4pPr>
            <a:lvl5pPr marL="1828800" indent="0">
              <a:spcAft>
                <a:spcPts val="0"/>
              </a:spcAft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AE29E-B018-4D57-9C24-7698572441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155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72" y="615868"/>
            <a:ext cx="928694" cy="5813528"/>
          </a:xfrm>
        </p:spPr>
        <p:txBody>
          <a:bodyPr vert="eaVert"/>
          <a:lstStyle>
            <a:lvl1pPr algn="l">
              <a:defRPr sz="28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18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4348" y="612777"/>
            <a:ext cx="6858048" cy="4745051"/>
          </a:xfrm>
          <a:ln w="38100" cap="flat" cmpd="sng" algn="ctr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38100" dist="50800" dir="5400000" algn="tl" rotWithShape="0">
              <a:srgbClr val="000000">
                <a:alpha val="5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5500702"/>
            <a:ext cx="6858048" cy="92869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32795-39DE-4F65-B3E9-B3E56E6FB4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132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16">
              <a:alphaModFix amt="30000"/>
              <a:duotone>
                <a:schemeClr val="accent1"/>
                <a:srgbClr val="FFFFFF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 w="25400" cap="flat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1027" name="Group 17"/>
          <p:cNvGrpSpPr>
            <a:grpSpLocks/>
          </p:cNvGrpSpPr>
          <p:nvPr/>
        </p:nvGrpSpPr>
        <p:grpSpPr bwMode="auto">
          <a:xfrm>
            <a:off x="0" y="6570663"/>
            <a:ext cx="9144000" cy="287337"/>
            <a:chOff x="0" y="6353387"/>
            <a:chExt cx="9144000" cy="361763"/>
          </a:xfrm>
        </p:grpSpPr>
        <p:grpSp>
          <p:nvGrpSpPr>
            <p:cNvPr id="1033" name="Group 16"/>
            <p:cNvGrpSpPr>
              <a:grpSpLocks/>
            </p:cNvGrpSpPr>
            <p:nvPr/>
          </p:nvGrpSpPr>
          <p:grpSpPr bwMode="auto">
            <a:xfrm>
              <a:off x="0" y="6353387"/>
              <a:ext cx="8756597" cy="360000"/>
              <a:chOff x="1" y="6353387"/>
              <a:chExt cx="8756597" cy="360000"/>
            </a:xfrm>
          </p:grpSpPr>
          <p:sp>
            <p:nvSpPr>
              <p:cNvPr id="10" name="Freeform 9"/>
              <p:cNvSpPr/>
              <p:nvPr userDrawn="1"/>
            </p:nvSpPr>
            <p:spPr>
              <a:xfrm>
                <a:off x="1" y="653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50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" name="Freeform 10"/>
              <p:cNvSpPr/>
              <p:nvPr userDrawn="1"/>
            </p:nvSpPr>
            <p:spPr>
              <a:xfrm flipV="1">
                <a:off x="1" y="635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75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1034" name="Group 15"/>
            <p:cNvGrpSpPr>
              <a:grpSpLocks/>
            </p:cNvGrpSpPr>
            <p:nvPr/>
          </p:nvGrpSpPr>
          <p:grpSpPr bwMode="auto">
            <a:xfrm>
              <a:off x="8640700" y="6354583"/>
              <a:ext cx="503300" cy="360567"/>
              <a:chOff x="8640700" y="6354583"/>
              <a:chExt cx="503300" cy="360567"/>
            </a:xfrm>
          </p:grpSpPr>
          <p:sp>
            <p:nvSpPr>
              <p:cNvPr id="12" name="Chevron 11"/>
              <p:cNvSpPr/>
              <p:nvPr userDrawn="1"/>
            </p:nvSpPr>
            <p:spPr>
              <a:xfrm flipH="1">
                <a:off x="8640763" y="6355385"/>
                <a:ext cx="249237" cy="359765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100000">
                    <a:schemeClr val="accent1"/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Chevron 12"/>
              <p:cNvSpPr/>
              <p:nvPr userDrawn="1"/>
            </p:nvSpPr>
            <p:spPr>
              <a:xfrm flipH="1">
                <a:off x="8767763" y="6355385"/>
                <a:ext cx="249237" cy="359765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shade val="75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Chevron 13"/>
              <p:cNvSpPr/>
              <p:nvPr userDrawn="1"/>
            </p:nvSpPr>
            <p:spPr>
              <a:xfrm flipH="1">
                <a:off x="8894763" y="6355385"/>
                <a:ext cx="249237" cy="359765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shade val="75000"/>
                    </a:schemeClr>
                  </a:gs>
                  <a:gs pos="100000">
                    <a:schemeClr val="accent1">
                      <a:shade val="50000"/>
                      <a:shade val="2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70663"/>
            <a:ext cx="1643063" cy="287337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43063" y="6570663"/>
            <a:ext cx="4214812" cy="287337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8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500" y="6570663"/>
            <a:ext cx="571500" cy="287337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pPr>
              <a:defRPr/>
            </a:pPr>
            <a:fld id="{90FB6F29-410D-4320-BD42-797FA0C787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18" r:id="rId7"/>
    <p:sldLayoutId id="2147484019" r:id="rId8"/>
    <p:sldLayoutId id="2147484030" r:id="rId9"/>
    <p:sldLayoutId id="2147484031" r:id="rId10"/>
    <p:sldLayoutId id="2147484020" r:id="rId11"/>
    <p:sldLayoutId id="2147484021" r:id="rId12"/>
    <p:sldLayoutId id="2147484022" r:id="rId13"/>
    <p:sldLayoutId id="214748402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zh-CN" altLang="en-US" sz="4400" b="1" kern="1200" dirty="0">
          <a:ln w="11430"/>
          <a:gradFill flip="none" rotWithShape="1">
            <a:gsLst>
              <a:gs pos="0">
                <a:schemeClr val="accent2"/>
              </a:gs>
              <a:gs pos="45000">
                <a:schemeClr val="accent2">
                  <a:tint val="60000"/>
                </a:schemeClr>
              </a:gs>
              <a:gs pos="90000">
                <a:schemeClr val="accent2">
                  <a:tint val="40000"/>
                </a:schemeClr>
              </a:gs>
              <a:gs pos="100000">
                <a:schemeClr val="accent2">
                  <a:tint val="20000"/>
                </a:schemeClr>
              </a:gs>
            </a:gsLst>
            <a:lin ang="5400000" scaled="1"/>
            <a:tileRect/>
          </a:gradFill>
          <a:effectLst>
            <a:outerShdw blurRad="44450" dist="41910" dir="3600000" algn="tl">
              <a:srgbClr val="000000">
                <a:alpha val="5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Book Antiqua" pitchFamily="18" charset="0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 2" pitchFamily="18" charset="2"/>
        <a:buChar char="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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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 2" pitchFamily="18" charset="2"/>
        <a:buChar char="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2051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2052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2053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ru-RU" smtClean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9DFE3BE-6F7F-4AA0-9508-9EC400F14A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62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2063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23.xml"/><Relationship Id="rId3" Type="http://schemas.openxmlformats.org/officeDocument/2006/relationships/slide" Target="slide25.xml"/><Relationship Id="rId7" Type="http://schemas.openxmlformats.org/officeDocument/2006/relationships/slide" Target="slide20.xml"/><Relationship Id="rId12" Type="http://schemas.openxmlformats.org/officeDocument/2006/relationships/slide" Target="slide29.xml"/><Relationship Id="rId2" Type="http://schemas.openxmlformats.org/officeDocument/2006/relationships/slide" Target="slide14.xml"/><Relationship Id="rId16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11" Type="http://schemas.openxmlformats.org/officeDocument/2006/relationships/slide" Target="slide17.xml"/><Relationship Id="rId5" Type="http://schemas.openxmlformats.org/officeDocument/2006/relationships/slide" Target="slide15.xml"/><Relationship Id="rId15" Type="http://schemas.openxmlformats.org/officeDocument/2006/relationships/slide" Target="slide24.xml"/><Relationship Id="rId10" Type="http://schemas.openxmlformats.org/officeDocument/2006/relationships/slide" Target="slide21.xml"/><Relationship Id="rId4" Type="http://schemas.openxmlformats.org/officeDocument/2006/relationships/slide" Target="slide19.xml"/><Relationship Id="rId9" Type="http://schemas.openxmlformats.org/officeDocument/2006/relationships/slide" Target="slide28.xml"/><Relationship Id="rId14" Type="http://schemas.openxmlformats.org/officeDocument/2006/relationships/slide" Target="slide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13" Type="http://schemas.openxmlformats.org/officeDocument/2006/relationships/slide" Target="slide13.xml"/><Relationship Id="rId3" Type="http://schemas.openxmlformats.org/officeDocument/2006/relationships/slide" Target="slide5.xml"/><Relationship Id="rId7" Type="http://schemas.openxmlformats.org/officeDocument/2006/relationships/slide" Target="slide10.xml"/><Relationship Id="rId12" Type="http://schemas.openxmlformats.org/officeDocument/2006/relationships/slide" Target="slide8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35.xml"/><Relationship Id="rId5" Type="http://schemas.openxmlformats.org/officeDocument/2006/relationships/slide" Target="slide32.xml"/><Relationship Id="rId10" Type="http://schemas.openxmlformats.org/officeDocument/2006/relationships/slide" Target="slide12.xml"/><Relationship Id="rId4" Type="http://schemas.openxmlformats.org/officeDocument/2006/relationships/slide" Target="slide9.xml"/><Relationship Id="rId9" Type="http://schemas.openxmlformats.org/officeDocument/2006/relationships/slide" Target="slide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6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40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39.xml"/><Relationship Id="rId5" Type="http://schemas.openxmlformats.org/officeDocument/2006/relationships/slide" Target="slide38.xml"/><Relationship Id="rId4" Type="http://schemas.openxmlformats.org/officeDocument/2006/relationships/slide" Target="slide3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908720"/>
            <a:ext cx="8789962" cy="3129880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6600" dirty="0" smtClean="0"/>
              <a:t>Своя игра</a:t>
            </a: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5400" dirty="0" smtClean="0"/>
              <a:t>«Что ты знаешь о блокаде Ленинграда?»</a:t>
            </a:r>
            <a:endParaRPr lang="ru-RU" dirty="0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4653136"/>
            <a:ext cx="7977139" cy="1671464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i="1" dirty="0" smtClean="0">
                <a:solidFill>
                  <a:srgbClr val="FF0000"/>
                </a:solidFill>
              </a:rPr>
              <a:t>Викторина, посвященная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i="1" dirty="0" smtClean="0">
                <a:solidFill>
                  <a:srgbClr val="FF0000"/>
                </a:solidFill>
              </a:rPr>
              <a:t>70-летию снятия блокады города Ленинграда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3600" i="1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i="1" dirty="0" smtClean="0">
                <a:solidFill>
                  <a:srgbClr val="FF0000"/>
                </a:solidFill>
              </a:rPr>
              <a:t>Составил: Дубичев О.В.</a:t>
            </a:r>
          </a:p>
        </p:txBody>
      </p:sp>
      <p:pic>
        <p:nvPicPr>
          <p:cNvPr id="1026" name="Picture 2" descr="C:\Users\олег\Desktop\Блокада ленинграда\blokad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6526" y="0"/>
            <a:ext cx="4397474" cy="21899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WordArt 4"/>
          <p:cNvSpPr>
            <a:spLocks noChangeArrowheads="1" noChangeShapeType="1" noTextEdit="1"/>
          </p:cNvSpPr>
          <p:nvPr/>
        </p:nvSpPr>
        <p:spPr bwMode="auto">
          <a:xfrm>
            <a:off x="1763713" y="1989138"/>
            <a:ext cx="5457825" cy="2376487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кот в мешке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08249" y="620688"/>
            <a:ext cx="67687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Транспорт 40  или 80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19385" y="3473"/>
            <a:ext cx="8229600" cy="70609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rgbClr val="FF0000"/>
                </a:solidFill>
              </a:rPr>
              <a:t>Транспорт 40</a:t>
            </a:r>
            <a:r>
              <a:rPr lang="ru-RU" dirty="0" smtClean="0">
                <a:solidFill>
                  <a:srgbClr val="FF0000"/>
                </a:solidFill>
              </a:rPr>
              <a:t>  или 80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69689" y="3717032"/>
            <a:ext cx="8579296" cy="1502394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altLang="ru-RU" sz="4400" dirty="0" smtClean="0"/>
              <a:t>Этот грузовик получил название из-за своей грузоподъемности?</a:t>
            </a:r>
          </a:p>
        </p:txBody>
      </p:sp>
      <p:sp>
        <p:nvSpPr>
          <p:cNvPr id="33796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812360" y="5826919"/>
            <a:ext cx="936625" cy="576262"/>
          </a:xfrm>
          <a:prstGeom prst="leftArrow">
            <a:avLst>
              <a:gd name="adj1" fmla="val 50000"/>
              <a:gd name="adj2" fmla="val 40634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Char char=""/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"/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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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pic>
        <p:nvPicPr>
          <p:cNvPr id="2050" name="Picture 2" descr="http://www.lagodekhi.net/storage/images/2011_07/636b62227aeb3a0f15b918c25d6fb4c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63688" y="908720"/>
            <a:ext cx="5760640" cy="2962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46919" y="5228033"/>
            <a:ext cx="45098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«полуторка»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0271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Что? 60</a:t>
            </a:r>
            <a:endParaRPr lang="ru-RU" dirty="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635896" y="1700808"/>
            <a:ext cx="3757612" cy="1008831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altLang="ru-RU" sz="4800" b="1" dirty="0" smtClean="0"/>
              <a:t>Что это?</a:t>
            </a:r>
          </a:p>
        </p:txBody>
      </p:sp>
      <p:sp>
        <p:nvSpPr>
          <p:cNvPr id="34820" name="AutoShape 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071938" y="5929313"/>
            <a:ext cx="936625" cy="576262"/>
          </a:xfrm>
          <a:prstGeom prst="leftArrow">
            <a:avLst>
              <a:gd name="adj1" fmla="val 50000"/>
              <a:gd name="adj2" fmla="val 40634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Char char=""/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"/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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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pic>
        <p:nvPicPr>
          <p:cNvPr id="4098" name="Picture 2" descr="http://900igr.net/datai/istorija/Den-snjatija-blokady-Leningrada/0011-019-27-janvarja-1944-go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2238648" cy="4240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03848" y="3591609"/>
            <a:ext cx="557267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Медаль </a:t>
            </a:r>
          </a:p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 оборону Ленинграда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715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Что? </a:t>
            </a:r>
            <a:r>
              <a:rPr lang="ru-RU" dirty="0" smtClean="0">
                <a:solidFill>
                  <a:srgbClr val="FF0000"/>
                </a:solidFill>
              </a:rPr>
              <a:t>80</a:t>
            </a:r>
            <a:endParaRPr lang="ru-RU" dirty="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714875" y="1484313"/>
            <a:ext cx="4429125" cy="43830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z="3600" b="1" dirty="0" smtClean="0"/>
              <a:t>В январе 1943 года в Ленинград прибыл особый груз для борьбы с грызунами. Что это было?</a:t>
            </a:r>
          </a:p>
        </p:txBody>
      </p:sp>
      <p:sp>
        <p:nvSpPr>
          <p:cNvPr id="35844" name="AutoShape 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884368" y="5949280"/>
            <a:ext cx="936625" cy="576262"/>
          </a:xfrm>
          <a:prstGeom prst="leftArrow">
            <a:avLst>
              <a:gd name="adj1" fmla="val 50000"/>
              <a:gd name="adj2" fmla="val 40634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Char char=""/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"/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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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412776"/>
            <a:ext cx="6636371" cy="4680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781103" y="1844824"/>
            <a:ext cx="4543425" cy="301148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altLang="ru-RU" sz="3600" dirty="0" smtClean="0"/>
              <a:t>Есть в Петербурге такой памятник.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altLang="ru-RU" sz="3600" dirty="0" smtClean="0"/>
              <a:t>Чему он посвящен?</a:t>
            </a:r>
          </a:p>
        </p:txBody>
      </p:sp>
      <p:sp>
        <p:nvSpPr>
          <p:cNvPr id="36868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58063" y="5786438"/>
            <a:ext cx="936625" cy="576262"/>
          </a:xfrm>
          <a:prstGeom prst="leftArrow">
            <a:avLst>
              <a:gd name="adj1" fmla="val 50000"/>
              <a:gd name="adj2" fmla="val 40634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Char char=""/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"/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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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2609" y="5143512"/>
            <a:ext cx="6214650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+mn-cs"/>
              </a:rPr>
              <a:t>Памятник </a:t>
            </a:r>
          </a:p>
          <a:p>
            <a:pPr algn="ctr">
              <a:defRPr/>
            </a:pP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+mn-cs"/>
              </a:rPr>
              <a:t>блокадному трамваю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+mn-cs"/>
            </a:endParaRPr>
          </a:p>
        </p:txBody>
      </p:sp>
      <p:pic>
        <p:nvPicPr>
          <p:cNvPr id="36871" name="Picture 7" descr="C:\Users\олег\Desktop\Блокада ленинграда\памятник - блокадному трамваю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4835128" cy="36263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Памятники     </a:t>
            </a:r>
            <a:r>
              <a:rPr lang="ru-RU" sz="54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10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Памятники 20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714500"/>
            <a:ext cx="4043363" cy="26431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z="4000" dirty="0" smtClean="0"/>
              <a:t>   Кому установлен этот памятник?</a:t>
            </a:r>
          </a:p>
        </p:txBody>
      </p:sp>
      <p:sp>
        <p:nvSpPr>
          <p:cNvPr id="37892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67544" y="5793591"/>
            <a:ext cx="936625" cy="576262"/>
          </a:xfrm>
          <a:prstGeom prst="leftArrow">
            <a:avLst>
              <a:gd name="adj1" fmla="val 50000"/>
              <a:gd name="adj2" fmla="val 40634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Char char=""/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"/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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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500570"/>
            <a:ext cx="414979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+mn-cs"/>
              </a:rPr>
              <a:t>Детям блокады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+mn-cs"/>
            </a:endParaRPr>
          </a:p>
        </p:txBody>
      </p:sp>
      <p:pic>
        <p:nvPicPr>
          <p:cNvPr id="37895" name="Picture 7" descr="C:\Users\олег\Desktop\Блокада ленинграда\памятник - Детям Блокад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341165"/>
            <a:ext cx="4104456" cy="5028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19722840">
            <a:off x="6839631" y="5116249"/>
            <a:ext cx="2016224" cy="59071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14313"/>
            <a:ext cx="8229600" cy="9286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Памятники 30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5502360"/>
            <a:ext cx="6732240" cy="1111079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altLang="ru-RU" sz="2800" dirty="0" smtClean="0"/>
              <a:t>Если прочитать надписи на памятнике, то станет понятно, как он называется.</a:t>
            </a:r>
          </a:p>
        </p:txBody>
      </p:sp>
      <p:sp>
        <p:nvSpPr>
          <p:cNvPr id="38916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91207" y="5769769"/>
            <a:ext cx="936625" cy="576262"/>
          </a:xfrm>
          <a:prstGeom prst="leftArrow">
            <a:avLst>
              <a:gd name="adj1" fmla="val 50000"/>
              <a:gd name="adj2" fmla="val 40634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Char char=""/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"/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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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52120" y="1857364"/>
            <a:ext cx="3491880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+mn-cs"/>
              </a:rPr>
              <a:t>Дневник Тани Савичевой</a:t>
            </a:r>
            <a:endParaRPr lang="ru-RU" sz="4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+mn-cs"/>
            </a:endParaRPr>
          </a:p>
        </p:txBody>
      </p:sp>
      <p:pic>
        <p:nvPicPr>
          <p:cNvPr id="38919" name="Picture 7" descr="C:\Users\олег\Desktop\Блокада ленинграда\памятник - Дневник Тани Савичево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370" y="1265571"/>
            <a:ext cx="5328543" cy="4076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001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Памятники 40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-289173" y="2204864"/>
            <a:ext cx="4429125" cy="20002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altLang="ru-RU" sz="4000" dirty="0" smtClean="0"/>
              <a:t>Как называется этот памятник?</a:t>
            </a:r>
          </a:p>
        </p:txBody>
      </p:sp>
      <p:sp>
        <p:nvSpPr>
          <p:cNvPr id="39940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965827" y="5776912"/>
            <a:ext cx="936625" cy="576263"/>
          </a:xfrm>
          <a:prstGeom prst="leftArrow">
            <a:avLst>
              <a:gd name="adj1" fmla="val 50000"/>
              <a:gd name="adj2" fmla="val 40634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Char char=""/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"/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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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3316" y="4648795"/>
            <a:ext cx="807099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«Разорванное кольцо»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cs typeface="+mn-cs"/>
            </a:endParaRPr>
          </a:p>
        </p:txBody>
      </p:sp>
      <p:pic>
        <p:nvPicPr>
          <p:cNvPr id="39943" name="Picture 7" descr="C:\Users\олег\Desktop\Блокада ленинграда\памятник - Разорванное кольц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1628800"/>
            <a:ext cx="4762500" cy="2952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53752"/>
            <a:ext cx="8229600" cy="92697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FF0000"/>
                </a:solidFill>
              </a:rPr>
              <a:t>Памятники 50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357287" y="1484784"/>
            <a:ext cx="4857755" cy="3600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b="1" dirty="0" smtClean="0"/>
              <a:t>Этот памятник установлен в честь детей города Ленинграда.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b="1" dirty="0" smtClean="0"/>
              <a:t>Как он называется?</a:t>
            </a:r>
          </a:p>
        </p:txBody>
      </p:sp>
      <p:sp>
        <p:nvSpPr>
          <p:cNvPr id="41988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3528" y="5805488"/>
            <a:ext cx="936625" cy="576262"/>
          </a:xfrm>
          <a:prstGeom prst="leftArrow">
            <a:avLst>
              <a:gd name="adj1" fmla="val 50000"/>
              <a:gd name="adj2" fmla="val 40634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Char char=""/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"/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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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4368" y="4581128"/>
            <a:ext cx="420767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«Цветок жизни»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n-cs"/>
            </a:endParaRPr>
          </a:p>
        </p:txBody>
      </p:sp>
      <p:pic>
        <p:nvPicPr>
          <p:cNvPr id="41990" name="Picture 6" descr="C:\Users\олег\Desktop\Блокада ленинграда\памятник - Цветок жизни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33118" y="1319856"/>
            <a:ext cx="4478834" cy="5205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357188"/>
            <a:ext cx="8229600" cy="9001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«Дорога жизни» 10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1214438" y="1285875"/>
            <a:ext cx="6615112" cy="250983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altLang="ru-RU" sz="4800" dirty="0" smtClean="0">
                <a:latin typeface="Times New Roman" pitchFamily="18" charset="0"/>
              </a:rPr>
              <a:t>По какому озеру пролегала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altLang="ru-RU" sz="4800" dirty="0" smtClean="0">
                <a:latin typeface="Times New Roman" pitchFamily="18" charset="0"/>
              </a:rPr>
              <a:t>«Дорога жизни»?</a:t>
            </a:r>
          </a:p>
        </p:txBody>
      </p:sp>
      <p:sp>
        <p:nvSpPr>
          <p:cNvPr id="43012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071938" y="5929313"/>
            <a:ext cx="936625" cy="576262"/>
          </a:xfrm>
          <a:prstGeom prst="leftArrow">
            <a:avLst>
              <a:gd name="adj1" fmla="val 50000"/>
              <a:gd name="adj2" fmla="val 40634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Char char=""/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"/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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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1486" y="4409236"/>
            <a:ext cx="4774513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Ладожское</a:t>
            </a:r>
            <a:endParaRPr lang="ru-R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smtClean="0"/>
              <a:t>I  </a:t>
            </a:r>
            <a:r>
              <a:rPr lang="ru-RU" sz="4800" smtClean="0"/>
              <a:t>тур</a:t>
            </a:r>
            <a:r>
              <a:rPr lang="ru-RU" smtClean="0"/>
              <a:t> </a:t>
            </a:r>
          </a:p>
        </p:txBody>
      </p:sp>
      <p:sp>
        <p:nvSpPr>
          <p:cNvPr id="23555" name="Line 4"/>
          <p:cNvSpPr>
            <a:spLocks noChangeShapeType="1"/>
          </p:cNvSpPr>
          <p:nvPr/>
        </p:nvSpPr>
        <p:spPr bwMode="auto">
          <a:xfrm>
            <a:off x="395288" y="1844675"/>
            <a:ext cx="8208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56" name="Line 5"/>
          <p:cNvSpPr>
            <a:spLocks noChangeShapeType="1"/>
          </p:cNvSpPr>
          <p:nvPr/>
        </p:nvSpPr>
        <p:spPr bwMode="auto">
          <a:xfrm>
            <a:off x="250825" y="2924175"/>
            <a:ext cx="8569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250825" y="1844676"/>
            <a:ext cx="8569325" cy="33131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Char char=""/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"/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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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23558" name="Line 7"/>
          <p:cNvSpPr>
            <a:spLocks noChangeShapeType="1"/>
          </p:cNvSpPr>
          <p:nvPr/>
        </p:nvSpPr>
        <p:spPr bwMode="auto">
          <a:xfrm>
            <a:off x="323850" y="4076700"/>
            <a:ext cx="8569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59" name="Line 8"/>
          <p:cNvSpPr>
            <a:spLocks noChangeShapeType="1"/>
          </p:cNvSpPr>
          <p:nvPr/>
        </p:nvSpPr>
        <p:spPr bwMode="auto">
          <a:xfrm flipV="1">
            <a:off x="287338" y="5157788"/>
            <a:ext cx="8496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60" name="Line 9"/>
          <p:cNvSpPr>
            <a:spLocks noChangeShapeType="1"/>
          </p:cNvSpPr>
          <p:nvPr/>
        </p:nvSpPr>
        <p:spPr bwMode="auto">
          <a:xfrm flipH="1">
            <a:off x="6156325" y="1906588"/>
            <a:ext cx="0" cy="32512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61" name="Line 10"/>
          <p:cNvSpPr>
            <a:spLocks noChangeShapeType="1"/>
          </p:cNvSpPr>
          <p:nvPr/>
        </p:nvSpPr>
        <p:spPr bwMode="auto">
          <a:xfrm flipH="1">
            <a:off x="4932363" y="1906589"/>
            <a:ext cx="0" cy="325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62" name="Line 11"/>
          <p:cNvSpPr>
            <a:spLocks noChangeShapeType="1"/>
          </p:cNvSpPr>
          <p:nvPr/>
        </p:nvSpPr>
        <p:spPr bwMode="auto">
          <a:xfrm>
            <a:off x="2339976" y="1844675"/>
            <a:ext cx="17462" cy="3313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63" name="Line 12"/>
          <p:cNvSpPr>
            <a:spLocks noChangeShapeType="1"/>
          </p:cNvSpPr>
          <p:nvPr/>
        </p:nvSpPr>
        <p:spPr bwMode="auto">
          <a:xfrm>
            <a:off x="3635375" y="1906588"/>
            <a:ext cx="23813" cy="325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64" name="Text Box 14"/>
          <p:cNvSpPr txBox="1">
            <a:spLocks noChangeArrowheads="1"/>
          </p:cNvSpPr>
          <p:nvPr/>
        </p:nvSpPr>
        <p:spPr bwMode="auto">
          <a:xfrm>
            <a:off x="2700338" y="1989138"/>
            <a:ext cx="863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Char char=""/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"/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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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3600" b="1" dirty="0">
                <a:latin typeface="Arial" charset="0"/>
                <a:hlinkClick r:id="rId2" action="ppaction://hlinksldjump"/>
              </a:rPr>
              <a:t>10</a:t>
            </a:r>
            <a:endParaRPr lang="ru-RU" altLang="ru-RU" sz="3600" b="1" dirty="0">
              <a:latin typeface="Arial" charset="0"/>
            </a:endParaRPr>
          </a:p>
        </p:txBody>
      </p:sp>
      <p:sp>
        <p:nvSpPr>
          <p:cNvPr id="23565" name="Text Box 15"/>
          <p:cNvSpPr txBox="1">
            <a:spLocks noChangeArrowheads="1"/>
          </p:cNvSpPr>
          <p:nvPr/>
        </p:nvSpPr>
        <p:spPr bwMode="auto">
          <a:xfrm>
            <a:off x="2700338" y="3141663"/>
            <a:ext cx="863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Char char=""/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"/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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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3600" b="1" dirty="0">
                <a:latin typeface="Arial" charset="0"/>
                <a:hlinkClick r:id="rId3" action="ppaction://hlinksldjump"/>
              </a:rPr>
              <a:t>10</a:t>
            </a:r>
            <a:endParaRPr lang="ru-RU" altLang="ru-RU" sz="3600" b="1" dirty="0">
              <a:latin typeface="Arial" charset="0"/>
            </a:endParaRPr>
          </a:p>
        </p:txBody>
      </p:sp>
      <p:sp>
        <p:nvSpPr>
          <p:cNvPr id="23566" name="Text Box 16"/>
          <p:cNvSpPr txBox="1">
            <a:spLocks noChangeArrowheads="1"/>
          </p:cNvSpPr>
          <p:nvPr/>
        </p:nvSpPr>
        <p:spPr bwMode="auto">
          <a:xfrm>
            <a:off x="2700338" y="4292600"/>
            <a:ext cx="863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Char char=""/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"/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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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3600" b="1" dirty="0">
                <a:latin typeface="Arial" charset="0"/>
                <a:hlinkClick r:id="rId4" action="ppaction://hlinksldjump"/>
              </a:rPr>
              <a:t>10</a:t>
            </a:r>
            <a:endParaRPr lang="ru-RU" altLang="ru-RU" sz="3600" b="1" dirty="0">
              <a:latin typeface="Arial" charset="0"/>
            </a:endParaRPr>
          </a:p>
        </p:txBody>
      </p:sp>
      <p:sp>
        <p:nvSpPr>
          <p:cNvPr id="23567" name="Text Box 18"/>
          <p:cNvSpPr txBox="1">
            <a:spLocks noChangeArrowheads="1"/>
          </p:cNvSpPr>
          <p:nvPr/>
        </p:nvSpPr>
        <p:spPr bwMode="auto">
          <a:xfrm>
            <a:off x="3925888" y="2043013"/>
            <a:ext cx="863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Char char=""/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"/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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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3600" b="1" dirty="0">
                <a:latin typeface="Arial" charset="0"/>
                <a:hlinkClick r:id="rId5" action="ppaction://hlinksldjump"/>
              </a:rPr>
              <a:t>20</a:t>
            </a:r>
            <a:endParaRPr lang="ru-RU" altLang="ru-RU" sz="3600" b="1" dirty="0">
              <a:latin typeface="Arial" charset="0"/>
            </a:endParaRPr>
          </a:p>
        </p:txBody>
      </p:sp>
      <p:sp>
        <p:nvSpPr>
          <p:cNvPr id="23568" name="Text Box 19"/>
          <p:cNvSpPr txBox="1">
            <a:spLocks noChangeArrowheads="1"/>
          </p:cNvSpPr>
          <p:nvPr/>
        </p:nvSpPr>
        <p:spPr bwMode="auto">
          <a:xfrm>
            <a:off x="3895725" y="3211513"/>
            <a:ext cx="863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Char char=""/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"/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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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3600" b="1" dirty="0">
                <a:latin typeface="Arial" charset="0"/>
                <a:hlinkClick r:id="rId6" action="ppaction://hlinksldjump"/>
              </a:rPr>
              <a:t>20</a:t>
            </a:r>
            <a:endParaRPr lang="ru-RU" altLang="ru-RU" sz="3600" b="1" dirty="0">
              <a:latin typeface="Arial" charset="0"/>
            </a:endParaRPr>
          </a:p>
        </p:txBody>
      </p:sp>
      <p:sp>
        <p:nvSpPr>
          <p:cNvPr id="23569" name="Text Box 20"/>
          <p:cNvSpPr txBox="1">
            <a:spLocks noChangeArrowheads="1"/>
          </p:cNvSpPr>
          <p:nvPr/>
        </p:nvSpPr>
        <p:spPr bwMode="auto">
          <a:xfrm>
            <a:off x="3963988" y="4292600"/>
            <a:ext cx="863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Char char=""/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"/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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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3600" b="1" dirty="0">
                <a:latin typeface="Arial" charset="0"/>
                <a:hlinkClick r:id="rId7" action="ppaction://hlinksldjump"/>
              </a:rPr>
              <a:t>20</a:t>
            </a:r>
            <a:endParaRPr lang="ru-RU" altLang="ru-RU" sz="3600" b="1" dirty="0">
              <a:latin typeface="Arial" charset="0"/>
            </a:endParaRPr>
          </a:p>
        </p:txBody>
      </p:sp>
      <p:sp>
        <p:nvSpPr>
          <p:cNvPr id="23570" name="Text Box 22"/>
          <p:cNvSpPr txBox="1">
            <a:spLocks noChangeArrowheads="1"/>
          </p:cNvSpPr>
          <p:nvPr/>
        </p:nvSpPr>
        <p:spPr bwMode="auto">
          <a:xfrm>
            <a:off x="5199063" y="2063750"/>
            <a:ext cx="863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Char char=""/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"/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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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3600" b="1" dirty="0">
                <a:latin typeface="Arial" charset="0"/>
                <a:hlinkClick r:id="rId8" action="ppaction://hlinksldjump"/>
              </a:rPr>
              <a:t>30</a:t>
            </a:r>
            <a:endParaRPr lang="ru-RU" altLang="ru-RU" sz="3600" b="1" dirty="0">
              <a:latin typeface="Arial" charset="0"/>
            </a:endParaRPr>
          </a:p>
        </p:txBody>
      </p:sp>
      <p:sp>
        <p:nvSpPr>
          <p:cNvPr id="23571" name="Text Box 23"/>
          <p:cNvSpPr txBox="1">
            <a:spLocks noChangeArrowheads="1"/>
          </p:cNvSpPr>
          <p:nvPr/>
        </p:nvSpPr>
        <p:spPr bwMode="auto">
          <a:xfrm>
            <a:off x="5140325" y="3184525"/>
            <a:ext cx="863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Char char=""/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"/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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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3600" b="1" dirty="0">
                <a:latin typeface="Arial" charset="0"/>
                <a:hlinkClick r:id="rId9" action="ppaction://hlinksldjump"/>
              </a:rPr>
              <a:t>30</a:t>
            </a:r>
            <a:endParaRPr lang="ru-RU" altLang="ru-RU" sz="3600" b="1" dirty="0">
              <a:latin typeface="Arial" charset="0"/>
            </a:endParaRPr>
          </a:p>
        </p:txBody>
      </p:sp>
      <p:sp>
        <p:nvSpPr>
          <p:cNvPr id="23572" name="Text Box 24"/>
          <p:cNvSpPr txBox="1">
            <a:spLocks noChangeArrowheads="1"/>
          </p:cNvSpPr>
          <p:nvPr/>
        </p:nvSpPr>
        <p:spPr bwMode="auto">
          <a:xfrm>
            <a:off x="5140325" y="4322763"/>
            <a:ext cx="863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Char char=""/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"/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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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3600" b="1" dirty="0">
                <a:latin typeface="Arial" charset="0"/>
                <a:hlinkClick r:id="rId10" action="ppaction://hlinksldjump"/>
              </a:rPr>
              <a:t>30</a:t>
            </a:r>
            <a:endParaRPr lang="ru-RU" altLang="ru-RU" sz="3600" b="1" dirty="0">
              <a:latin typeface="Arial" charset="0"/>
            </a:endParaRPr>
          </a:p>
        </p:txBody>
      </p:sp>
      <p:sp>
        <p:nvSpPr>
          <p:cNvPr id="23573" name="Text Box 26"/>
          <p:cNvSpPr txBox="1">
            <a:spLocks noChangeArrowheads="1"/>
          </p:cNvSpPr>
          <p:nvPr/>
        </p:nvSpPr>
        <p:spPr bwMode="auto">
          <a:xfrm>
            <a:off x="6443663" y="2092325"/>
            <a:ext cx="863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Char char=""/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"/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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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3600" b="1" dirty="0">
                <a:latin typeface="Arial" charset="0"/>
                <a:hlinkClick r:id="rId11" action="ppaction://hlinksldjump"/>
              </a:rPr>
              <a:t>40</a:t>
            </a:r>
            <a:endParaRPr lang="ru-RU" altLang="ru-RU" sz="3600" b="1" dirty="0">
              <a:latin typeface="Arial" charset="0"/>
            </a:endParaRPr>
          </a:p>
        </p:txBody>
      </p:sp>
      <p:sp>
        <p:nvSpPr>
          <p:cNvPr id="23574" name="Text Box 27"/>
          <p:cNvSpPr txBox="1">
            <a:spLocks noChangeArrowheads="1"/>
          </p:cNvSpPr>
          <p:nvPr/>
        </p:nvSpPr>
        <p:spPr bwMode="auto">
          <a:xfrm>
            <a:off x="6443663" y="3197225"/>
            <a:ext cx="863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Char char=""/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"/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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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3600" b="1" dirty="0">
                <a:latin typeface="Arial" charset="0"/>
                <a:hlinkClick r:id="rId12" action="ppaction://hlinksldjump"/>
              </a:rPr>
              <a:t>40</a:t>
            </a:r>
            <a:endParaRPr lang="ru-RU" altLang="ru-RU" sz="3600" b="1" dirty="0">
              <a:latin typeface="Arial" charset="0"/>
            </a:endParaRPr>
          </a:p>
        </p:txBody>
      </p:sp>
      <p:sp>
        <p:nvSpPr>
          <p:cNvPr id="23575" name="Text Box 28"/>
          <p:cNvSpPr txBox="1">
            <a:spLocks noChangeArrowheads="1"/>
          </p:cNvSpPr>
          <p:nvPr/>
        </p:nvSpPr>
        <p:spPr bwMode="auto">
          <a:xfrm>
            <a:off x="6443663" y="4332288"/>
            <a:ext cx="863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Char char=""/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"/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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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3600" b="1" dirty="0">
                <a:latin typeface="Arial" charset="0"/>
                <a:hlinkClick r:id="rId13" action="ppaction://hlinksldjump"/>
              </a:rPr>
              <a:t>40</a:t>
            </a:r>
            <a:endParaRPr lang="ru-RU" altLang="ru-RU" sz="3600" b="1" dirty="0">
              <a:latin typeface="Arial" charset="0"/>
            </a:endParaRPr>
          </a:p>
        </p:txBody>
      </p:sp>
      <p:sp>
        <p:nvSpPr>
          <p:cNvPr id="23576" name="Text Box 30"/>
          <p:cNvSpPr txBox="1">
            <a:spLocks noChangeArrowheads="1"/>
          </p:cNvSpPr>
          <p:nvPr/>
        </p:nvSpPr>
        <p:spPr bwMode="auto">
          <a:xfrm>
            <a:off x="251173" y="4221088"/>
            <a:ext cx="21605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Char char=""/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"/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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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200" b="1" dirty="0" smtClean="0">
                <a:latin typeface="Times New Roman" pitchFamily="18" charset="0"/>
              </a:rPr>
              <a:t>«Дорога жизни» </a:t>
            </a:r>
            <a:endParaRPr lang="ru-RU" altLang="ru-RU" sz="2000" b="1" dirty="0">
              <a:latin typeface="Arial" charset="0"/>
            </a:endParaRPr>
          </a:p>
        </p:txBody>
      </p:sp>
      <p:sp>
        <p:nvSpPr>
          <p:cNvPr id="23577" name="Text Box 35"/>
          <p:cNvSpPr txBox="1">
            <a:spLocks noChangeArrowheads="1"/>
          </p:cNvSpPr>
          <p:nvPr/>
        </p:nvSpPr>
        <p:spPr bwMode="auto">
          <a:xfrm>
            <a:off x="323850" y="3244850"/>
            <a:ext cx="20161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Char char=""/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"/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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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000" b="1" dirty="0" smtClean="0">
                <a:latin typeface="Times New Roman" pitchFamily="18" charset="0"/>
              </a:rPr>
              <a:t>Блокада в цифрах </a:t>
            </a:r>
            <a:endParaRPr lang="ru-RU" altLang="ru-RU" sz="2000" b="1" dirty="0">
              <a:latin typeface="Times New Roman" pitchFamily="18" charset="0"/>
            </a:endParaRPr>
          </a:p>
        </p:txBody>
      </p:sp>
      <p:sp>
        <p:nvSpPr>
          <p:cNvPr id="23578" name="Text Box 36"/>
          <p:cNvSpPr txBox="1">
            <a:spLocks noChangeArrowheads="1"/>
          </p:cNvSpPr>
          <p:nvPr/>
        </p:nvSpPr>
        <p:spPr bwMode="auto">
          <a:xfrm>
            <a:off x="250825" y="2132856"/>
            <a:ext cx="21605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Char char=""/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"/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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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Памятники</a:t>
            </a:r>
            <a:endParaRPr lang="ru-RU" alt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79" name="Line 9"/>
          <p:cNvSpPr>
            <a:spLocks noChangeShapeType="1"/>
          </p:cNvSpPr>
          <p:nvPr/>
        </p:nvSpPr>
        <p:spPr bwMode="auto">
          <a:xfrm flipH="1">
            <a:off x="7523163" y="1844676"/>
            <a:ext cx="0" cy="3313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80" name="Text Box 26"/>
          <p:cNvSpPr txBox="1">
            <a:spLocks noChangeArrowheads="1"/>
          </p:cNvSpPr>
          <p:nvPr/>
        </p:nvSpPr>
        <p:spPr bwMode="auto">
          <a:xfrm>
            <a:off x="7740650" y="2060575"/>
            <a:ext cx="863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Char char=""/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"/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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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3600" b="1" dirty="0">
                <a:latin typeface="Arial" charset="0"/>
                <a:hlinkClick r:id="rId14" action="ppaction://hlinksldjump"/>
              </a:rPr>
              <a:t>50</a:t>
            </a:r>
            <a:endParaRPr lang="ru-RU" altLang="ru-RU" sz="3600" b="1" dirty="0">
              <a:latin typeface="Arial" charset="0"/>
            </a:endParaRPr>
          </a:p>
        </p:txBody>
      </p:sp>
      <p:sp>
        <p:nvSpPr>
          <p:cNvPr id="23581" name="Text Box 26"/>
          <p:cNvSpPr txBox="1">
            <a:spLocks noChangeArrowheads="1"/>
          </p:cNvSpPr>
          <p:nvPr/>
        </p:nvSpPr>
        <p:spPr bwMode="auto">
          <a:xfrm>
            <a:off x="7700963" y="4322763"/>
            <a:ext cx="863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Char char=""/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"/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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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3600" b="1" dirty="0">
                <a:latin typeface="Arial" charset="0"/>
                <a:hlinkClick r:id="rId15" action="ppaction://hlinksldjump"/>
              </a:rPr>
              <a:t>50</a:t>
            </a:r>
            <a:endParaRPr lang="ru-RU" altLang="ru-RU" sz="3600" b="1" dirty="0">
              <a:latin typeface="Arial" charset="0"/>
            </a:endParaRPr>
          </a:p>
        </p:txBody>
      </p:sp>
      <p:sp>
        <p:nvSpPr>
          <p:cNvPr id="23582" name="Text Box 26"/>
          <p:cNvSpPr txBox="1">
            <a:spLocks noChangeArrowheads="1"/>
          </p:cNvSpPr>
          <p:nvPr/>
        </p:nvSpPr>
        <p:spPr bwMode="auto">
          <a:xfrm>
            <a:off x="7700963" y="3219450"/>
            <a:ext cx="863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Char char=""/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"/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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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3600" b="1" dirty="0">
                <a:latin typeface="Arial" charset="0"/>
                <a:hlinkClick r:id="rId16" action="ppaction://hlinksldjump"/>
              </a:rPr>
              <a:t>50</a:t>
            </a:r>
            <a:endParaRPr lang="ru-RU" altLang="ru-RU" sz="36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942975" y="1412776"/>
            <a:ext cx="7400925" cy="652462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5400" dirty="0" smtClean="0">
                <a:latin typeface="Times New Roman" pitchFamily="18" charset="0"/>
              </a:rPr>
              <a:t>Что везли в осаждённый город по этой дороге?</a:t>
            </a:r>
          </a:p>
        </p:txBody>
      </p:sp>
      <p:sp>
        <p:nvSpPr>
          <p:cNvPr id="44036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643438" y="5805488"/>
            <a:ext cx="936625" cy="576262"/>
          </a:xfrm>
          <a:prstGeom prst="leftArrow">
            <a:avLst>
              <a:gd name="adj1" fmla="val 50000"/>
              <a:gd name="adj2" fmla="val 40634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Char char=""/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"/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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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92807" y="188640"/>
            <a:ext cx="8229600" cy="900112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 b="1" kern="1200" dirty="0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ook Antiqu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ook Antiqu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ook Antiqu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ook Antiqua" pitchFamily="18" charset="0"/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«Дорога жизни» 20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41879" y="3075925"/>
            <a:ext cx="466025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Продукты </a:t>
            </a:r>
          </a:p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</a:t>
            </a:r>
            <a:endParaRPr lang="ru-RU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боеприпасы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WordArt 2"/>
          <p:cNvSpPr>
            <a:spLocks noChangeArrowheads="1" noChangeShapeType="1" noTextEdit="1"/>
          </p:cNvSpPr>
          <p:nvPr/>
        </p:nvSpPr>
        <p:spPr bwMode="auto">
          <a:xfrm>
            <a:off x="1258888" y="2565400"/>
            <a:ext cx="6696075" cy="273526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atin typeface="Arial"/>
                <a:cs typeface="Arial"/>
              </a:rPr>
              <a:t>АУКЦИОН</a:t>
            </a:r>
          </a:p>
        </p:txBody>
      </p:sp>
    </p:spTree>
    <p:extLst>
      <p:ext uri="{BB962C8B-B14F-4D97-AF65-F5344CB8AC3E}">
        <p14:creationId xmlns:p14="http://schemas.microsoft.com/office/powerpoint/2010/main" val="386345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484784"/>
            <a:ext cx="8186737" cy="136683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altLang="ru-RU" sz="4000" dirty="0" smtClean="0">
                <a:latin typeface="Times New Roman" pitchFamily="18" charset="0"/>
              </a:rPr>
              <a:t>Как назывался сериал, который показали по «Первому каналу» и был посвящен </a:t>
            </a:r>
            <a:r>
              <a:rPr lang="ru-RU" altLang="ru-RU" sz="4000" dirty="0">
                <a:latin typeface="Times New Roman" pitchFamily="18" charset="0"/>
              </a:rPr>
              <a:t>«</a:t>
            </a:r>
            <a:r>
              <a:rPr lang="ru-RU" altLang="ru-RU" sz="4000" dirty="0" smtClean="0">
                <a:latin typeface="Times New Roman" pitchFamily="18" charset="0"/>
              </a:rPr>
              <a:t>Дороге </a:t>
            </a:r>
            <a:r>
              <a:rPr lang="ru-RU" altLang="ru-RU" sz="4000" dirty="0">
                <a:latin typeface="Times New Roman" pitchFamily="18" charset="0"/>
              </a:rPr>
              <a:t>жизни»?</a:t>
            </a:r>
            <a:endParaRPr lang="ru-RU" altLang="ru-RU" sz="4000" dirty="0" smtClean="0">
              <a:latin typeface="Times New Roman" pitchFamily="18" charset="0"/>
            </a:endParaRPr>
          </a:p>
        </p:txBody>
      </p:sp>
      <p:sp>
        <p:nvSpPr>
          <p:cNvPr id="45060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000500" y="5929313"/>
            <a:ext cx="936625" cy="576262"/>
          </a:xfrm>
          <a:prstGeom prst="leftArrow">
            <a:avLst>
              <a:gd name="adj1" fmla="val 50000"/>
              <a:gd name="adj2" fmla="val 40634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Char char=""/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"/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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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28625" y="21431"/>
            <a:ext cx="8229600" cy="900112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 b="1" kern="1200" dirty="0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ook Antiqu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ook Antiqu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ook Antiqu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ook Antiqua" pitchFamily="18" charset="0"/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«Дорога жизни» 30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83022" y="4409236"/>
            <a:ext cx="4091441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«Ладога»</a:t>
            </a:r>
            <a:endParaRPr lang="ru-R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1412776"/>
            <a:ext cx="8186737" cy="236582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altLang="ru-RU" sz="4000" dirty="0" smtClean="0">
                <a:latin typeface="Times New Roman" pitchFamily="18" charset="0"/>
              </a:rPr>
              <a:t>Как это не странно, но из голодающего города вывезли несколько десятков килограммов клубней именно этого овоща.</a:t>
            </a:r>
          </a:p>
        </p:txBody>
      </p:sp>
      <p:sp>
        <p:nvSpPr>
          <p:cNvPr id="45060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000500" y="5929313"/>
            <a:ext cx="936625" cy="576262"/>
          </a:xfrm>
          <a:prstGeom prst="leftArrow">
            <a:avLst>
              <a:gd name="adj1" fmla="val 50000"/>
              <a:gd name="adj2" fmla="val 40634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Char char=""/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"/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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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28625" y="21431"/>
            <a:ext cx="8229600" cy="900112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 b="1" kern="1200" dirty="0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ook Antiqu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ook Antiqu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ook Antiqu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ook Antiqua" pitchFamily="18" charset="0"/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«Дорога жизни» 40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27803" y="4409236"/>
            <a:ext cx="5001882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картофель </a:t>
            </a:r>
            <a:endParaRPr lang="ru-R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66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50056" y="1484784"/>
            <a:ext cx="8186737" cy="136683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altLang="ru-RU" sz="4000" dirty="0" smtClean="0">
                <a:latin typeface="Times New Roman" pitchFamily="18" charset="0"/>
              </a:rPr>
              <a:t>Что было самое опасное во время переправы по озеру?</a:t>
            </a:r>
          </a:p>
        </p:txBody>
      </p:sp>
      <p:sp>
        <p:nvSpPr>
          <p:cNvPr id="45060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000500" y="5929313"/>
            <a:ext cx="936625" cy="576262"/>
          </a:xfrm>
          <a:prstGeom prst="leftArrow">
            <a:avLst>
              <a:gd name="adj1" fmla="val 50000"/>
              <a:gd name="adj2" fmla="val 40634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Char char=""/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"/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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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28625" y="21431"/>
            <a:ext cx="8229600" cy="900112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zh-CN" altLang="en-US" sz="4400" b="1" kern="1200" dirty="0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ook Antiqu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ook Antiqu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ook Antiqu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Book Antiqua" pitchFamily="18" charset="0"/>
              </a:defRPr>
            </a:lvl5pPr>
            <a:lvl6pPr eaLnBrk="1" latinLnBrk="0" hangingPunct="1">
              <a:defRPr kumimoji="0">
                <a:solidFill>
                  <a:schemeClr val="tx2"/>
                </a:solidFill>
              </a:defRPr>
            </a:lvl6pPr>
            <a:lvl7pPr eaLnBrk="1" latinLnBrk="0" hangingPunct="1">
              <a:defRPr kumimoji="0">
                <a:solidFill>
                  <a:schemeClr val="tx2"/>
                </a:solidFill>
              </a:defRPr>
            </a:lvl7pPr>
            <a:lvl8pPr eaLnBrk="1" latinLnBrk="0" hangingPunct="1">
              <a:defRPr kumimoji="0">
                <a:solidFill>
                  <a:schemeClr val="tx2"/>
                </a:solidFill>
              </a:defRPr>
            </a:lvl8pPr>
            <a:lvl9pPr eaLnBrk="1" latinLnBrk="0" hangingPunct="1">
              <a:defRPr kumimoji="0"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«Дорога жизни» 50</a:t>
            </a:r>
          </a:p>
        </p:txBody>
      </p:sp>
      <p:pic>
        <p:nvPicPr>
          <p:cNvPr id="5122" name="Picture 2" descr="http://im2-tub-ru.yandex.net/i?id=237317487-43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9160" y="2996952"/>
            <a:ext cx="4997136" cy="28609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66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Блокада в цифрах 10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484784"/>
            <a:ext cx="8229600" cy="18796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altLang="ru-RU" sz="4800" dirty="0" smtClean="0"/>
              <a:t>Когда была окончательно снята блокада города </a:t>
            </a:r>
            <a:r>
              <a:rPr lang="ru-RU" altLang="ru-RU" sz="4800" dirty="0"/>
              <a:t>Л</a:t>
            </a:r>
            <a:r>
              <a:rPr lang="ru-RU" altLang="ru-RU" sz="4800" dirty="0" smtClean="0"/>
              <a:t>енинграда (дата)?</a:t>
            </a:r>
          </a:p>
        </p:txBody>
      </p:sp>
      <p:sp>
        <p:nvSpPr>
          <p:cNvPr id="51204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643438" y="5805488"/>
            <a:ext cx="936625" cy="576262"/>
          </a:xfrm>
          <a:prstGeom prst="leftArrow">
            <a:avLst>
              <a:gd name="adj1" fmla="val 50000"/>
              <a:gd name="adj2" fmla="val 40634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Char char=""/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"/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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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4470" y="4233862"/>
            <a:ext cx="702993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+mn-cs"/>
              </a:rPr>
              <a:t>27 января 1944 года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WordArt 2"/>
          <p:cNvSpPr>
            <a:spLocks noChangeArrowheads="1" noChangeShapeType="1" noTextEdit="1"/>
          </p:cNvSpPr>
          <p:nvPr/>
        </p:nvSpPr>
        <p:spPr bwMode="auto">
          <a:xfrm>
            <a:off x="1258888" y="2565400"/>
            <a:ext cx="6696075" cy="273526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atin typeface="Arial"/>
                <a:cs typeface="Arial"/>
              </a:rPr>
              <a:t>АУКЦИОН</a:t>
            </a:r>
          </a:p>
        </p:txBody>
      </p:sp>
    </p:spTree>
    <p:extLst>
      <p:ext uri="{BB962C8B-B14F-4D97-AF65-F5344CB8AC3E}">
        <p14:creationId xmlns:p14="http://schemas.microsoft.com/office/powerpoint/2010/main" val="386345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Блокада в цифрах </a:t>
            </a:r>
            <a:r>
              <a:rPr lang="ru-RU" dirty="0" smtClean="0">
                <a:solidFill>
                  <a:srgbClr val="FF0000"/>
                </a:solidFill>
              </a:rPr>
              <a:t>20</a:t>
            </a:r>
            <a:endParaRPr lang="ru-RU" dirty="0" smtClean="0"/>
          </a:p>
        </p:txBody>
      </p:sp>
      <p:sp>
        <p:nvSpPr>
          <p:cNvPr id="52227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673101" y="1710204"/>
            <a:ext cx="7859712" cy="229458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altLang="ru-RU" sz="4000" dirty="0" smtClean="0"/>
              <a:t>Какой минимальный паек хлеба получали дети, иждивенцы и служащие в конце 1941 года?</a:t>
            </a:r>
          </a:p>
        </p:txBody>
      </p:sp>
      <p:sp>
        <p:nvSpPr>
          <p:cNvPr id="52229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596188" y="5876925"/>
            <a:ext cx="936625" cy="576263"/>
          </a:xfrm>
          <a:prstGeom prst="leftArrow">
            <a:avLst>
              <a:gd name="adj1" fmla="val 50000"/>
              <a:gd name="adj2" fmla="val 40634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Char char=""/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"/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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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04394" y="4437112"/>
            <a:ext cx="365356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+mn-cs"/>
              </a:rPr>
              <a:t>125 грамм</a:t>
            </a:r>
            <a:endParaRPr lang="ru-RU" sz="5400" b="1" dirty="0">
              <a:ln>
                <a:prstDash val="solid"/>
              </a:ln>
              <a:solidFill>
                <a:srgbClr val="C0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842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Блокада в цифрах </a:t>
            </a:r>
            <a:r>
              <a:rPr lang="ru-RU" dirty="0" smtClean="0">
                <a:solidFill>
                  <a:srgbClr val="FF0000"/>
                </a:solidFill>
              </a:rPr>
              <a:t>30</a:t>
            </a:r>
            <a:endParaRPr lang="ru-RU" dirty="0" smtClean="0"/>
          </a:p>
        </p:txBody>
      </p:sp>
      <p:sp>
        <p:nvSpPr>
          <p:cNvPr id="33795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7544" y="2074710"/>
            <a:ext cx="8291512" cy="2938466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000" b="1" dirty="0" smtClean="0"/>
              <a:t>Сколько громкоговорителей было установлено в городе во время блокады?</a:t>
            </a:r>
          </a:p>
        </p:txBody>
      </p:sp>
      <p:sp>
        <p:nvSpPr>
          <p:cNvPr id="53253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000125" y="6000750"/>
            <a:ext cx="936625" cy="576263"/>
          </a:xfrm>
          <a:prstGeom prst="leftArrow">
            <a:avLst>
              <a:gd name="adj1" fmla="val 50000"/>
              <a:gd name="adj2" fmla="val 40634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Char char=""/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"/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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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49044" y="5077420"/>
            <a:ext cx="172354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+mn-cs"/>
              </a:rPr>
              <a:t>1500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Блокада в цифрах </a:t>
            </a:r>
            <a:r>
              <a:rPr lang="ru-RU" dirty="0" smtClean="0">
                <a:solidFill>
                  <a:srgbClr val="FF0000"/>
                </a:solidFill>
              </a:rPr>
              <a:t>40</a:t>
            </a:r>
            <a:endParaRPr lang="ru-RU" dirty="0" smtClean="0"/>
          </a:p>
        </p:txBody>
      </p:sp>
      <p:sp>
        <p:nvSpPr>
          <p:cNvPr id="54275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071938" y="5786438"/>
            <a:ext cx="936625" cy="576262"/>
          </a:xfrm>
          <a:prstGeom prst="leftArrow">
            <a:avLst>
              <a:gd name="adj1" fmla="val 50000"/>
              <a:gd name="adj2" fmla="val 40634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Char char=""/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"/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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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54276" name="Text Box 6"/>
          <p:cNvSpPr txBox="1">
            <a:spLocks noChangeArrowheads="1"/>
          </p:cNvSpPr>
          <p:nvPr/>
        </p:nvSpPr>
        <p:spPr bwMode="auto">
          <a:xfrm>
            <a:off x="827088" y="1628775"/>
            <a:ext cx="72739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Char char=""/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"/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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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54277" name="TextBox 4"/>
          <p:cNvSpPr txBox="1">
            <a:spLocks noChangeArrowheads="1"/>
          </p:cNvSpPr>
          <p:nvPr/>
        </p:nvSpPr>
        <p:spPr bwMode="auto">
          <a:xfrm>
            <a:off x="1428750" y="1714500"/>
            <a:ext cx="664368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Char char=""/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"/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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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dirty="0" smtClean="0">
                <a:latin typeface="Arial" charset="0"/>
              </a:rPr>
              <a:t>До какой отметки опускался столбик термометра в Ленинграде в первую зиму блокады? </a:t>
            </a:r>
            <a:endParaRPr lang="ru-RU" altLang="ru-RU" sz="3600" dirty="0"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99939" y="4572008"/>
            <a:ext cx="292419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- 32,1 </a:t>
            </a:r>
            <a:r>
              <a:rPr lang="ru-RU" sz="5400" b="1" dirty="0">
                <a:solidFill>
                  <a:srgbClr val="C00000"/>
                </a:solidFill>
              </a:rPr>
              <a:t>°C</a:t>
            </a:r>
            <a:endParaRPr lang="ru-RU" sz="5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smtClean="0"/>
              <a:t>II  </a:t>
            </a:r>
            <a:r>
              <a:rPr lang="ru-RU" sz="4800" smtClean="0"/>
              <a:t>тур</a:t>
            </a:r>
            <a:r>
              <a:rPr lang="ru-RU" smtClean="0"/>
              <a:t> </a:t>
            </a:r>
          </a:p>
        </p:txBody>
      </p:sp>
      <p:sp>
        <p:nvSpPr>
          <p:cNvPr id="24579" name="Line 4"/>
          <p:cNvSpPr>
            <a:spLocks noChangeShapeType="1"/>
          </p:cNvSpPr>
          <p:nvPr/>
        </p:nvSpPr>
        <p:spPr bwMode="auto">
          <a:xfrm>
            <a:off x="250825" y="2924175"/>
            <a:ext cx="8569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285750" y="2928938"/>
            <a:ext cx="8569325" cy="3392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Char char=""/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"/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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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24581" name="Line 6"/>
          <p:cNvSpPr>
            <a:spLocks noChangeShapeType="1"/>
          </p:cNvSpPr>
          <p:nvPr/>
        </p:nvSpPr>
        <p:spPr bwMode="auto">
          <a:xfrm>
            <a:off x="250825" y="4076700"/>
            <a:ext cx="8569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82" name="Line 7"/>
          <p:cNvSpPr>
            <a:spLocks noChangeShapeType="1"/>
          </p:cNvSpPr>
          <p:nvPr/>
        </p:nvSpPr>
        <p:spPr bwMode="auto">
          <a:xfrm flipV="1">
            <a:off x="323850" y="5300663"/>
            <a:ext cx="8496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83" name="Line 8"/>
          <p:cNvSpPr>
            <a:spLocks noChangeShapeType="1"/>
          </p:cNvSpPr>
          <p:nvPr/>
        </p:nvSpPr>
        <p:spPr bwMode="auto">
          <a:xfrm>
            <a:off x="7046913" y="2928938"/>
            <a:ext cx="0" cy="3381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84" name="Line 9"/>
          <p:cNvSpPr>
            <a:spLocks noChangeShapeType="1"/>
          </p:cNvSpPr>
          <p:nvPr/>
        </p:nvSpPr>
        <p:spPr bwMode="auto">
          <a:xfrm>
            <a:off x="5462588" y="2928938"/>
            <a:ext cx="0" cy="3381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85" name="Line 10"/>
          <p:cNvSpPr>
            <a:spLocks noChangeShapeType="1"/>
          </p:cNvSpPr>
          <p:nvPr/>
        </p:nvSpPr>
        <p:spPr bwMode="auto">
          <a:xfrm flipH="1">
            <a:off x="2386013" y="2928938"/>
            <a:ext cx="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86" name="Line 11"/>
          <p:cNvSpPr>
            <a:spLocks noChangeShapeType="1"/>
          </p:cNvSpPr>
          <p:nvPr/>
        </p:nvSpPr>
        <p:spPr bwMode="auto">
          <a:xfrm>
            <a:off x="4000500" y="2928938"/>
            <a:ext cx="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87" name="Text Box 13"/>
          <p:cNvSpPr txBox="1">
            <a:spLocks noChangeArrowheads="1"/>
          </p:cNvSpPr>
          <p:nvPr/>
        </p:nvSpPr>
        <p:spPr bwMode="auto">
          <a:xfrm>
            <a:off x="2771775" y="3141663"/>
            <a:ext cx="863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Char char=""/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"/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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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3600" b="1" dirty="0">
                <a:latin typeface="Arial" charset="0"/>
                <a:hlinkClick r:id="rId2" action="ppaction://hlinksldjump"/>
              </a:rPr>
              <a:t>2</a:t>
            </a:r>
            <a:r>
              <a:rPr lang="ru-RU" altLang="ru-RU" sz="3600" b="1" dirty="0">
                <a:latin typeface="Arial" charset="0"/>
                <a:hlinkClick r:id="rId2" action="ppaction://hlinksldjump"/>
              </a:rPr>
              <a:t>0</a:t>
            </a:r>
            <a:endParaRPr lang="ru-RU" altLang="ru-RU" sz="3600" b="1" dirty="0">
              <a:latin typeface="Arial" charset="0"/>
            </a:endParaRPr>
          </a:p>
        </p:txBody>
      </p:sp>
      <p:sp>
        <p:nvSpPr>
          <p:cNvPr id="24588" name="Text Box 14"/>
          <p:cNvSpPr txBox="1">
            <a:spLocks noChangeArrowheads="1"/>
          </p:cNvSpPr>
          <p:nvPr/>
        </p:nvSpPr>
        <p:spPr bwMode="auto">
          <a:xfrm>
            <a:off x="2771775" y="4437063"/>
            <a:ext cx="863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Char char=""/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"/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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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3600" b="1" dirty="0">
                <a:latin typeface="Arial" charset="0"/>
                <a:hlinkClick r:id="rId3" action="ppaction://hlinksldjump"/>
              </a:rPr>
              <a:t>2</a:t>
            </a:r>
            <a:r>
              <a:rPr lang="ru-RU" altLang="ru-RU" sz="3600" b="1" dirty="0">
                <a:latin typeface="Arial" charset="0"/>
                <a:hlinkClick r:id="rId3" action="ppaction://hlinksldjump"/>
              </a:rPr>
              <a:t>0</a:t>
            </a:r>
            <a:endParaRPr lang="ru-RU" altLang="ru-RU" sz="3600" b="1" dirty="0">
              <a:latin typeface="Arial" charset="0"/>
            </a:endParaRPr>
          </a:p>
        </p:txBody>
      </p:sp>
      <p:sp>
        <p:nvSpPr>
          <p:cNvPr id="24589" name="Text Box 15"/>
          <p:cNvSpPr txBox="1">
            <a:spLocks noChangeArrowheads="1"/>
          </p:cNvSpPr>
          <p:nvPr/>
        </p:nvSpPr>
        <p:spPr bwMode="auto">
          <a:xfrm>
            <a:off x="2771775" y="5445125"/>
            <a:ext cx="863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Char char=""/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"/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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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3600" b="1" dirty="0">
                <a:latin typeface="Arial" charset="0"/>
                <a:hlinkClick r:id="rId4" action="ppaction://hlinksldjump"/>
              </a:rPr>
              <a:t>2</a:t>
            </a:r>
            <a:r>
              <a:rPr lang="ru-RU" altLang="ru-RU" sz="3600" b="1" dirty="0">
                <a:latin typeface="Arial" charset="0"/>
                <a:hlinkClick r:id="rId4" action="ppaction://hlinksldjump"/>
              </a:rPr>
              <a:t>0</a:t>
            </a:r>
            <a:endParaRPr lang="ru-RU" altLang="ru-RU" sz="3600" b="1" dirty="0">
              <a:latin typeface="Arial" charset="0"/>
            </a:endParaRPr>
          </a:p>
        </p:txBody>
      </p:sp>
      <p:sp>
        <p:nvSpPr>
          <p:cNvPr id="24590" name="Text Box 17"/>
          <p:cNvSpPr txBox="1">
            <a:spLocks noChangeArrowheads="1"/>
          </p:cNvSpPr>
          <p:nvPr/>
        </p:nvSpPr>
        <p:spPr bwMode="auto">
          <a:xfrm>
            <a:off x="4356100" y="3213100"/>
            <a:ext cx="863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Char char=""/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"/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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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3600" b="1" dirty="0">
                <a:latin typeface="Arial" charset="0"/>
                <a:hlinkClick r:id="rId5" action="ppaction://hlinksldjump"/>
              </a:rPr>
              <a:t>4</a:t>
            </a:r>
            <a:r>
              <a:rPr lang="ru-RU" altLang="ru-RU" sz="3600" b="1" dirty="0">
                <a:latin typeface="Arial" charset="0"/>
                <a:hlinkClick r:id="rId5" action="ppaction://hlinksldjump"/>
              </a:rPr>
              <a:t>0</a:t>
            </a:r>
            <a:endParaRPr lang="ru-RU" altLang="ru-RU" sz="3600" b="1" dirty="0">
              <a:latin typeface="Arial" charset="0"/>
            </a:endParaRPr>
          </a:p>
        </p:txBody>
      </p:sp>
      <p:sp>
        <p:nvSpPr>
          <p:cNvPr id="24591" name="Text Box 18"/>
          <p:cNvSpPr txBox="1">
            <a:spLocks noChangeArrowheads="1"/>
          </p:cNvSpPr>
          <p:nvPr/>
        </p:nvSpPr>
        <p:spPr bwMode="auto">
          <a:xfrm>
            <a:off x="4356100" y="4365625"/>
            <a:ext cx="863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Char char=""/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"/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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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3600" b="1">
                <a:latin typeface="Arial" charset="0"/>
                <a:hlinkClick r:id="rId6" action="ppaction://hlinksldjump"/>
              </a:rPr>
              <a:t>4</a:t>
            </a:r>
            <a:r>
              <a:rPr lang="ru-RU" altLang="ru-RU" sz="3600" b="1">
                <a:latin typeface="Arial" charset="0"/>
                <a:hlinkClick r:id="rId6" action="ppaction://hlinksldjump"/>
              </a:rPr>
              <a:t>0</a:t>
            </a:r>
            <a:endParaRPr lang="ru-RU" altLang="ru-RU" sz="3600" b="1">
              <a:latin typeface="Arial" charset="0"/>
            </a:endParaRPr>
          </a:p>
        </p:txBody>
      </p:sp>
      <p:sp>
        <p:nvSpPr>
          <p:cNvPr id="24592" name="Text Box 19"/>
          <p:cNvSpPr txBox="1">
            <a:spLocks noChangeArrowheads="1"/>
          </p:cNvSpPr>
          <p:nvPr/>
        </p:nvSpPr>
        <p:spPr bwMode="auto">
          <a:xfrm>
            <a:off x="4284663" y="5516563"/>
            <a:ext cx="863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Char char=""/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"/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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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3600" b="1">
                <a:latin typeface="Arial" charset="0"/>
                <a:hlinkClick r:id="rId7" action="ppaction://hlinksldjump"/>
              </a:rPr>
              <a:t>4</a:t>
            </a:r>
            <a:r>
              <a:rPr lang="ru-RU" altLang="ru-RU" sz="3600" b="1">
                <a:latin typeface="Arial" charset="0"/>
                <a:hlinkClick r:id="rId7" action="ppaction://hlinksldjump"/>
              </a:rPr>
              <a:t>0</a:t>
            </a:r>
            <a:endParaRPr lang="ru-RU" altLang="ru-RU" sz="3600" b="1">
              <a:latin typeface="Arial" charset="0"/>
            </a:endParaRPr>
          </a:p>
        </p:txBody>
      </p:sp>
      <p:sp>
        <p:nvSpPr>
          <p:cNvPr id="24593" name="Text Box 21"/>
          <p:cNvSpPr txBox="1">
            <a:spLocks noChangeArrowheads="1"/>
          </p:cNvSpPr>
          <p:nvPr/>
        </p:nvSpPr>
        <p:spPr bwMode="auto">
          <a:xfrm>
            <a:off x="5867400" y="3213100"/>
            <a:ext cx="863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Char char=""/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"/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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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3600" b="1" dirty="0">
                <a:latin typeface="Arial" charset="0"/>
                <a:hlinkClick r:id="rId8" action="ppaction://hlinksldjump"/>
              </a:rPr>
              <a:t>6</a:t>
            </a:r>
            <a:r>
              <a:rPr lang="ru-RU" altLang="ru-RU" sz="3600" b="1" dirty="0">
                <a:latin typeface="Arial" charset="0"/>
                <a:hlinkClick r:id="rId8" action="ppaction://hlinksldjump"/>
              </a:rPr>
              <a:t>0</a:t>
            </a:r>
            <a:endParaRPr lang="ru-RU" altLang="ru-RU" sz="3600" b="1" dirty="0">
              <a:latin typeface="Arial" charset="0"/>
            </a:endParaRPr>
          </a:p>
        </p:txBody>
      </p:sp>
      <p:sp>
        <p:nvSpPr>
          <p:cNvPr id="24594" name="Text Box 22"/>
          <p:cNvSpPr txBox="1">
            <a:spLocks noChangeArrowheads="1"/>
          </p:cNvSpPr>
          <p:nvPr/>
        </p:nvSpPr>
        <p:spPr bwMode="auto">
          <a:xfrm>
            <a:off x="5795963" y="4365625"/>
            <a:ext cx="863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Char char=""/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"/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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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3600" b="1">
                <a:latin typeface="Arial" charset="0"/>
                <a:hlinkClick r:id="rId9" action="ppaction://hlinksldjump"/>
              </a:rPr>
              <a:t>6</a:t>
            </a:r>
            <a:r>
              <a:rPr lang="ru-RU" altLang="ru-RU" sz="3600" b="1">
                <a:latin typeface="Arial" charset="0"/>
                <a:hlinkClick r:id="rId9" action="ppaction://hlinksldjump"/>
              </a:rPr>
              <a:t>0</a:t>
            </a:r>
            <a:endParaRPr lang="ru-RU" altLang="ru-RU" sz="3600" b="1">
              <a:latin typeface="Arial" charset="0"/>
            </a:endParaRPr>
          </a:p>
        </p:txBody>
      </p:sp>
      <p:sp>
        <p:nvSpPr>
          <p:cNvPr id="24595" name="Text Box 23"/>
          <p:cNvSpPr txBox="1">
            <a:spLocks noChangeArrowheads="1"/>
          </p:cNvSpPr>
          <p:nvPr/>
        </p:nvSpPr>
        <p:spPr bwMode="auto">
          <a:xfrm>
            <a:off x="5867400" y="5445125"/>
            <a:ext cx="863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Char char=""/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"/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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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3600" b="1" dirty="0">
                <a:latin typeface="Arial" charset="0"/>
                <a:hlinkClick r:id="rId10" action="ppaction://hlinksldjump"/>
              </a:rPr>
              <a:t>6</a:t>
            </a:r>
            <a:r>
              <a:rPr lang="ru-RU" altLang="ru-RU" sz="3600" b="1" dirty="0">
                <a:latin typeface="Arial" charset="0"/>
                <a:hlinkClick r:id="rId10" action="ppaction://hlinksldjump"/>
              </a:rPr>
              <a:t>0</a:t>
            </a:r>
            <a:endParaRPr lang="ru-RU" altLang="ru-RU" sz="3600" b="1" dirty="0">
              <a:latin typeface="Arial" charset="0"/>
            </a:endParaRPr>
          </a:p>
        </p:txBody>
      </p:sp>
      <p:sp>
        <p:nvSpPr>
          <p:cNvPr id="24596" name="Text Box 25"/>
          <p:cNvSpPr txBox="1">
            <a:spLocks noChangeArrowheads="1"/>
          </p:cNvSpPr>
          <p:nvPr/>
        </p:nvSpPr>
        <p:spPr bwMode="auto">
          <a:xfrm>
            <a:off x="7524750" y="3141663"/>
            <a:ext cx="863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Char char=""/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"/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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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3600" b="1">
                <a:latin typeface="Arial" charset="0"/>
                <a:hlinkClick r:id="rId11" action="ppaction://hlinksldjump"/>
              </a:rPr>
              <a:t>8</a:t>
            </a:r>
            <a:r>
              <a:rPr lang="ru-RU" altLang="ru-RU" sz="3600" b="1">
                <a:latin typeface="Arial" charset="0"/>
                <a:hlinkClick r:id="rId11" action="ppaction://hlinksldjump"/>
              </a:rPr>
              <a:t>0</a:t>
            </a:r>
            <a:endParaRPr lang="ru-RU" altLang="ru-RU" sz="3600" b="1">
              <a:latin typeface="Arial" charset="0"/>
            </a:endParaRPr>
          </a:p>
        </p:txBody>
      </p:sp>
      <p:sp>
        <p:nvSpPr>
          <p:cNvPr id="24597" name="Text Box 26"/>
          <p:cNvSpPr txBox="1">
            <a:spLocks noChangeArrowheads="1"/>
          </p:cNvSpPr>
          <p:nvPr/>
        </p:nvSpPr>
        <p:spPr bwMode="auto">
          <a:xfrm>
            <a:off x="7524750" y="4365625"/>
            <a:ext cx="863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Char char=""/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"/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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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3600" b="1">
                <a:latin typeface="Arial" charset="0"/>
                <a:hlinkClick r:id="rId12" action="ppaction://hlinksldjump"/>
              </a:rPr>
              <a:t>8</a:t>
            </a:r>
            <a:r>
              <a:rPr lang="ru-RU" altLang="ru-RU" sz="3600" b="1">
                <a:latin typeface="Arial" charset="0"/>
                <a:hlinkClick r:id="rId12" action="ppaction://hlinksldjump"/>
              </a:rPr>
              <a:t>0</a:t>
            </a:r>
            <a:endParaRPr lang="ru-RU" altLang="ru-RU" sz="3600" b="1">
              <a:latin typeface="Arial" charset="0"/>
            </a:endParaRPr>
          </a:p>
        </p:txBody>
      </p:sp>
      <p:sp>
        <p:nvSpPr>
          <p:cNvPr id="24598" name="Text Box 27"/>
          <p:cNvSpPr txBox="1">
            <a:spLocks noChangeArrowheads="1"/>
          </p:cNvSpPr>
          <p:nvPr/>
        </p:nvSpPr>
        <p:spPr bwMode="auto">
          <a:xfrm>
            <a:off x="7524750" y="5445125"/>
            <a:ext cx="863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Char char=""/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"/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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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ru-RU" sz="3600" b="1" dirty="0">
                <a:latin typeface="Arial" charset="0"/>
                <a:hlinkClick r:id="rId13" action="ppaction://hlinksldjump"/>
              </a:rPr>
              <a:t>8</a:t>
            </a:r>
            <a:r>
              <a:rPr lang="ru-RU" altLang="ru-RU" sz="3600" b="1" dirty="0">
                <a:latin typeface="Arial" charset="0"/>
                <a:hlinkClick r:id="rId13" action="ppaction://hlinksldjump"/>
              </a:rPr>
              <a:t>0</a:t>
            </a:r>
            <a:endParaRPr lang="ru-RU" altLang="ru-RU" sz="3600" b="1" dirty="0">
              <a:latin typeface="Arial" charset="0"/>
            </a:endParaRPr>
          </a:p>
        </p:txBody>
      </p:sp>
      <p:sp>
        <p:nvSpPr>
          <p:cNvPr id="24600" name="Text Box 30"/>
          <p:cNvSpPr txBox="1">
            <a:spLocks noChangeArrowheads="1"/>
          </p:cNvSpPr>
          <p:nvPr/>
        </p:nvSpPr>
        <p:spPr bwMode="auto">
          <a:xfrm>
            <a:off x="258763" y="5590401"/>
            <a:ext cx="216058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Char char=""/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"/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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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200" b="1" dirty="0" smtClean="0">
                <a:latin typeface="Times New Roman" pitchFamily="18" charset="0"/>
              </a:rPr>
              <a:t>Что?  </a:t>
            </a:r>
            <a:endParaRPr lang="ru-RU" altLang="ru-RU" sz="2000" b="1" dirty="0">
              <a:latin typeface="Arial" charset="0"/>
            </a:endParaRPr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251520" y="3212976"/>
            <a:ext cx="216058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Char char=""/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"/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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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200" b="1" dirty="0" err="1" smtClean="0">
                <a:latin typeface="Times New Roman" pitchFamily="18" charset="0"/>
              </a:rPr>
              <a:t>Фотовопросы</a:t>
            </a:r>
            <a:endParaRPr lang="ru-RU" altLang="ru-RU" sz="2000" b="1" dirty="0">
              <a:latin typeface="Arial" charset="0"/>
            </a:endParaRPr>
          </a:p>
        </p:txBody>
      </p:sp>
      <p:sp>
        <p:nvSpPr>
          <p:cNvPr id="26" name="Text Box 32"/>
          <p:cNvSpPr txBox="1">
            <a:spLocks noChangeArrowheads="1"/>
          </p:cNvSpPr>
          <p:nvPr/>
        </p:nvSpPr>
        <p:spPr bwMode="auto">
          <a:xfrm>
            <a:off x="467519" y="4437112"/>
            <a:ext cx="18002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Char char=""/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"/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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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600" b="1" dirty="0">
                <a:latin typeface="Times New Roman" pitchFamily="18" charset="0"/>
              </a:rPr>
              <a:t>Юбилей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Блокада в цифрах 5</a:t>
            </a:r>
            <a:r>
              <a:rPr lang="ru-RU" dirty="0" smtClean="0">
                <a:solidFill>
                  <a:srgbClr val="FF0000"/>
                </a:solidFill>
              </a:rPr>
              <a:t>0</a:t>
            </a:r>
            <a:endParaRPr lang="ru-RU" dirty="0" smtClean="0"/>
          </a:p>
        </p:txBody>
      </p:sp>
      <p:sp>
        <p:nvSpPr>
          <p:cNvPr id="54275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071938" y="5786438"/>
            <a:ext cx="936625" cy="576262"/>
          </a:xfrm>
          <a:prstGeom prst="leftArrow">
            <a:avLst>
              <a:gd name="adj1" fmla="val 50000"/>
              <a:gd name="adj2" fmla="val 40634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Char char=""/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"/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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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54276" name="Text Box 6"/>
          <p:cNvSpPr txBox="1">
            <a:spLocks noChangeArrowheads="1"/>
          </p:cNvSpPr>
          <p:nvPr/>
        </p:nvSpPr>
        <p:spPr bwMode="auto">
          <a:xfrm>
            <a:off x="827088" y="1628775"/>
            <a:ext cx="72739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Char char=""/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"/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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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54277" name="TextBox 4"/>
          <p:cNvSpPr txBox="1">
            <a:spLocks noChangeArrowheads="1"/>
          </p:cNvSpPr>
          <p:nvPr/>
        </p:nvSpPr>
        <p:spPr bwMode="auto">
          <a:xfrm>
            <a:off x="1428750" y="1714500"/>
            <a:ext cx="664368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Char char=""/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"/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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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600" dirty="0" smtClean="0">
                <a:latin typeface="Arial" charset="0"/>
              </a:rPr>
              <a:t>Говорят, что </a:t>
            </a:r>
            <a:r>
              <a:rPr lang="ru-RU" altLang="ru-RU" sz="3600" dirty="0">
                <a:latin typeface="Arial" charset="0"/>
              </a:rPr>
              <a:t>б</a:t>
            </a:r>
            <a:r>
              <a:rPr lang="ru-RU" altLang="ru-RU" sz="3600" dirty="0" smtClean="0">
                <a:latin typeface="Arial" charset="0"/>
              </a:rPr>
              <a:t>локада длилась 900 дней и ночей. А сколько точно дней она была? </a:t>
            </a:r>
            <a:endParaRPr lang="ru-RU" altLang="ru-RU" sz="3600" dirty="0"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73916" y="3861048"/>
            <a:ext cx="3376245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66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n-cs"/>
              </a:rPr>
              <a:t>872 дня</a:t>
            </a:r>
            <a:endParaRPr lang="ru-RU" sz="6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2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err="1" smtClean="0">
                <a:solidFill>
                  <a:srgbClr val="FF0000"/>
                </a:solidFill>
              </a:rPr>
              <a:t>Фотовопросы</a:t>
            </a:r>
            <a:r>
              <a:rPr lang="ru-RU" sz="4800" dirty="0" smtClean="0">
                <a:solidFill>
                  <a:srgbClr val="FF0000"/>
                </a:solidFill>
              </a:rPr>
              <a:t> 20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6228184" y="2420888"/>
            <a:ext cx="2915816" cy="2398471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altLang="ru-RU" sz="3600" dirty="0" smtClean="0">
                <a:latin typeface="Times New Roman" pitchFamily="18" charset="0"/>
              </a:rPr>
              <a:t>Что изображено на фото?</a:t>
            </a:r>
          </a:p>
        </p:txBody>
      </p:sp>
      <p:sp>
        <p:nvSpPr>
          <p:cNvPr id="55300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214813" y="5786438"/>
            <a:ext cx="936625" cy="576262"/>
          </a:xfrm>
          <a:prstGeom prst="leftArrow">
            <a:avLst>
              <a:gd name="adj1" fmla="val 50000"/>
              <a:gd name="adj2" fmla="val 40634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Char char=""/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"/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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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pic>
        <p:nvPicPr>
          <p:cNvPr id="1026" name="Picture 2" descr="C:\Users\олег\Desktop\Блокада ленинграда\карточ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200" y="1412776"/>
            <a:ext cx="609600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115616" y="1556792"/>
            <a:ext cx="1656184" cy="57606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68879" y="1531094"/>
            <a:ext cx="1656184" cy="57606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8" y="32048"/>
            <a:ext cx="8229600" cy="85010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>
                <a:solidFill>
                  <a:srgbClr val="FF0000"/>
                </a:solidFill>
              </a:rPr>
              <a:t>Фотовопросы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40</a:t>
            </a:r>
            <a:endParaRPr lang="ru-RU" dirty="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1259632" y="2780928"/>
            <a:ext cx="3682752" cy="710208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5400" dirty="0" smtClean="0">
                <a:latin typeface="Times New Roman" pitchFamily="18" charset="0"/>
              </a:rPr>
              <a:t>Что это?</a:t>
            </a:r>
          </a:p>
        </p:txBody>
      </p:sp>
      <p:sp>
        <p:nvSpPr>
          <p:cNvPr id="56324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995170" y="5954949"/>
            <a:ext cx="936625" cy="576262"/>
          </a:xfrm>
          <a:prstGeom prst="leftArrow">
            <a:avLst>
              <a:gd name="adj1" fmla="val 50000"/>
              <a:gd name="adj2" fmla="val 40634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Char char=""/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"/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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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5031619"/>
            <a:ext cx="656666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+mn-cs"/>
              </a:rPr>
              <a:t>громкоговоритель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cs typeface="+mn-cs"/>
            </a:endParaRPr>
          </a:p>
        </p:txBody>
      </p:sp>
      <p:pic>
        <p:nvPicPr>
          <p:cNvPr id="6146" name="Picture 2" descr="http://cs346.vkontakte.ru/u4611676/12141019/x_814aa83c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64"/>
          <a:stretch/>
        </p:blipFill>
        <p:spPr bwMode="auto">
          <a:xfrm>
            <a:off x="5594325" y="1124744"/>
            <a:ext cx="2869158" cy="367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WordArt 4"/>
          <p:cNvSpPr>
            <a:spLocks noChangeArrowheads="1" noChangeShapeType="1" noTextEdit="1"/>
          </p:cNvSpPr>
          <p:nvPr/>
        </p:nvSpPr>
        <p:spPr bwMode="auto">
          <a:xfrm>
            <a:off x="1763713" y="1989138"/>
            <a:ext cx="6380162" cy="2376487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аукцион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>
                <a:solidFill>
                  <a:srgbClr val="FF0000"/>
                </a:solidFill>
              </a:rPr>
              <a:t>Фотовопросы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60</a:t>
            </a:r>
            <a:endParaRPr lang="ru-RU" dirty="0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500063" y="1643063"/>
            <a:ext cx="4792017" cy="323373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altLang="ru-RU" sz="4400" dirty="0" smtClean="0">
                <a:latin typeface="Times New Roman" pitchFamily="18" charset="0"/>
              </a:rPr>
              <a:t>   </a:t>
            </a:r>
            <a:r>
              <a:rPr lang="ru-RU" altLang="ru-RU" sz="4000" b="1" dirty="0">
                <a:latin typeface="Times New Roman" pitchFamily="18" charset="0"/>
              </a:rPr>
              <a:t>Ч</a:t>
            </a:r>
            <a:r>
              <a:rPr lang="ru-RU" altLang="ru-RU" sz="4000" b="1" dirty="0" smtClean="0">
                <a:latin typeface="Times New Roman" pitchFamily="18" charset="0"/>
              </a:rPr>
              <a:t>ем занимаются дети на фото? </a:t>
            </a:r>
            <a:endParaRPr lang="ru-RU" altLang="ru-RU" sz="4400" b="1" dirty="0" smtClean="0">
              <a:latin typeface="Times New Roman" pitchFamily="18" charset="0"/>
            </a:endParaRPr>
          </a:p>
        </p:txBody>
      </p:sp>
      <p:sp>
        <p:nvSpPr>
          <p:cNvPr id="58372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214813" y="6000750"/>
            <a:ext cx="936625" cy="576263"/>
          </a:xfrm>
          <a:prstGeom prst="leftArrow">
            <a:avLst>
              <a:gd name="adj1" fmla="val 50000"/>
              <a:gd name="adj2" fmla="val 40634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Char char=""/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"/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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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16684" y="4467533"/>
            <a:ext cx="3198129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+mn-cs"/>
              </a:rPr>
              <a:t>Сажают овощи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+mn-cs"/>
            </a:endParaRPr>
          </a:p>
        </p:txBody>
      </p:sp>
      <p:pic>
        <p:nvPicPr>
          <p:cNvPr id="7170" name="Picture 2" descr="http://pbs.twimg.com/media/Be95UBsCUAAB4b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1207" y="1196752"/>
            <a:ext cx="3052786" cy="438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>
                <a:solidFill>
                  <a:srgbClr val="FF0000"/>
                </a:solidFill>
              </a:rPr>
              <a:t>Фотовопросы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80</a:t>
            </a:r>
            <a:endParaRPr lang="ru-RU" dirty="0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179513" y="4864894"/>
            <a:ext cx="7920880" cy="1228725"/>
          </a:xfrm>
        </p:spPr>
        <p:txBody>
          <a:bodyPr rtlCol="0">
            <a:normAutofit fontScale="7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000" dirty="0" smtClean="0">
                <a:latin typeface="Times New Roman" pitchFamily="18" charset="0"/>
              </a:rPr>
              <a:t>Как называлась комната, которую немцы вывезли из одно из пригородов Ленинграда?</a:t>
            </a:r>
          </a:p>
        </p:txBody>
      </p:sp>
      <p:sp>
        <p:nvSpPr>
          <p:cNvPr id="59396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100392" y="5805488"/>
            <a:ext cx="936625" cy="576262"/>
          </a:xfrm>
          <a:prstGeom prst="leftArrow">
            <a:avLst>
              <a:gd name="adj1" fmla="val 50000"/>
              <a:gd name="adj2" fmla="val 40634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Char char=""/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"/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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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652120" y="2648982"/>
            <a:ext cx="31432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Char char=""/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"/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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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800" b="1" dirty="0" smtClean="0">
                <a:solidFill>
                  <a:srgbClr val="FF0000"/>
                </a:solidFill>
                <a:latin typeface="Arial" charset="0"/>
              </a:rPr>
              <a:t>янтарная</a:t>
            </a:r>
            <a:endParaRPr lang="ru-RU" altLang="ru-RU" sz="4800" b="1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8194" name="Picture 2" descr="C:\Users\олег\Desktop\Блокада ленинграда\32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272" y="1340768"/>
            <a:ext cx="4876800" cy="350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29600" cy="757238"/>
          </a:xfrm>
        </p:spPr>
        <p:txBody>
          <a:bodyPr/>
          <a:lstStyle/>
          <a:p>
            <a:pPr eaLnBrk="1" hangingPunct="1"/>
            <a:r>
              <a:rPr lang="ru-RU" altLang="ru-RU" sz="4000" b="1" dirty="0" smtClean="0">
                <a:solidFill>
                  <a:srgbClr val="7B9899"/>
                </a:solidFill>
              </a:rPr>
              <a:t>Спорт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28625" y="4429125"/>
            <a:ext cx="8229600" cy="2081213"/>
          </a:xfrm>
        </p:spPr>
        <p:txBody>
          <a:bodyPr rtlCol="0"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3600" dirty="0" smtClean="0">
                <a:latin typeface="Times New Roman" pitchFamily="18" charset="0"/>
              </a:rPr>
              <a:t>Какой матч прошёл в мае 1942 года на стадионе «Динамо» в Ленинграде?</a:t>
            </a:r>
          </a:p>
        </p:txBody>
      </p:sp>
      <p:sp>
        <p:nvSpPr>
          <p:cNvPr id="69637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10800000">
            <a:off x="7143750" y="6072188"/>
            <a:ext cx="936625" cy="576262"/>
          </a:xfrm>
          <a:prstGeom prst="leftArrow">
            <a:avLst>
              <a:gd name="adj1" fmla="val 50000"/>
              <a:gd name="adj2" fmla="val 40634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600" y="1772816"/>
            <a:ext cx="3948545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998785" y="2780928"/>
            <a:ext cx="382168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футбольный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971550"/>
          </a:xfrm>
        </p:spPr>
        <p:txBody>
          <a:bodyPr/>
          <a:lstStyle/>
          <a:p>
            <a:pPr eaLnBrk="1" hangingPunct="1"/>
            <a:r>
              <a:rPr lang="ru-RU" altLang="ru-RU" sz="4000" dirty="0" smtClean="0">
                <a:solidFill>
                  <a:srgbClr val="7B9899"/>
                </a:solidFill>
              </a:rPr>
              <a:t>Единственный</a:t>
            </a:r>
          </a:p>
        </p:txBody>
      </p:sp>
      <p:sp>
        <p:nvSpPr>
          <p:cNvPr id="51203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465138" y="4149080"/>
            <a:ext cx="8258175" cy="1295400"/>
          </a:xfrm>
        </p:spPr>
        <p:txBody>
          <a:bodyPr rtlCol="0">
            <a:no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dirty="0" smtClean="0">
                <a:latin typeface="Times New Roman" pitchFamily="18" charset="0"/>
              </a:rPr>
              <a:t>Официально известно, что это домашнее животное по кличке Султан, было единственным, которое пережило всю блокаду от начала до конца. Что это было за животное?</a:t>
            </a:r>
          </a:p>
        </p:txBody>
      </p:sp>
      <p:sp>
        <p:nvSpPr>
          <p:cNvPr id="70660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10800000">
            <a:off x="7786688" y="6000750"/>
            <a:ext cx="936625" cy="576263"/>
          </a:xfrm>
          <a:prstGeom prst="leftArrow">
            <a:avLst>
              <a:gd name="adj1" fmla="val 50000"/>
              <a:gd name="adj2" fmla="val 40634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pic>
        <p:nvPicPr>
          <p:cNvPr id="70662" name="Picture 6" descr="http://im1-tub-ru.yandex.net/i?id=114609482-62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3489" y="1268760"/>
            <a:ext cx="3960440" cy="267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rgbClr val="7B9899"/>
                </a:solidFill>
              </a:rPr>
              <a:t>Памятник</a:t>
            </a:r>
          </a:p>
        </p:txBody>
      </p:sp>
      <p:sp>
        <p:nvSpPr>
          <p:cNvPr id="71683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3929058" y="1499120"/>
            <a:ext cx="4891413" cy="194421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altLang="ru-RU" sz="3200" b="1" dirty="0" smtClean="0">
                <a:latin typeface="Times New Roman" pitchFamily="18" charset="0"/>
              </a:rPr>
              <a:t>Этот памятник установлен месте массовых захоронений в Ленинграде. Как называется это кладбище?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31542" y="4725144"/>
            <a:ext cx="64221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Пискаревское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n-cs"/>
            </a:endParaRPr>
          </a:p>
        </p:txBody>
      </p:sp>
      <p:sp>
        <p:nvSpPr>
          <p:cNvPr id="71685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10800000">
            <a:off x="7429500" y="5786438"/>
            <a:ext cx="936625" cy="576262"/>
          </a:xfrm>
          <a:prstGeom prst="leftArrow">
            <a:avLst>
              <a:gd name="adj1" fmla="val 50000"/>
              <a:gd name="adj2" fmla="val 40634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pic>
        <p:nvPicPr>
          <p:cNvPr id="9218" name="Picture 2" descr="C:\Users\олег\Desktop\Блокада ленинграда\Rodin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3000158" cy="378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Звуки 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7582616" cy="2261992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b="1" dirty="0"/>
              <a:t>Когда прекратилось вещание радиопередач, </a:t>
            </a:r>
            <a:r>
              <a:rPr lang="ru-RU" sz="2800" b="1" dirty="0" smtClean="0"/>
              <a:t>этот звук </a:t>
            </a:r>
            <a:r>
              <a:rPr lang="ru-RU" sz="2800" b="1" dirty="0"/>
              <a:t>все рано продолжал транслироваться в эфире. Его стук называли живым биением сердца Ленинграда</a:t>
            </a:r>
            <a:r>
              <a:rPr lang="ru-RU" sz="2800" b="1" dirty="0" smtClean="0"/>
              <a:t>. </a:t>
            </a:r>
          </a:p>
          <a:p>
            <a:pPr marL="0" indent="0" algn="just">
              <a:buNone/>
            </a:pPr>
            <a:r>
              <a:rPr lang="ru-RU" sz="2800" b="1" dirty="0" smtClean="0"/>
              <a:t>Что это?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31542" y="4725144"/>
            <a:ext cx="64221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Звук метронома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n-cs"/>
            </a:endParaRPr>
          </a:p>
        </p:txBody>
      </p:sp>
      <p:sp>
        <p:nvSpPr>
          <p:cNvPr id="7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 rot="10800000">
            <a:off x="395536" y="5556141"/>
            <a:ext cx="936625" cy="576262"/>
          </a:xfrm>
          <a:prstGeom prst="leftArrow">
            <a:avLst>
              <a:gd name="adj1" fmla="val 50000"/>
              <a:gd name="adj2" fmla="val 40634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C7B70"/>
              </a:buClr>
              <a:buSzPct val="70000"/>
              <a:buFont typeface="Wingdings" pitchFamily="2" charset="2"/>
              <a:buChar char=""/>
              <a:defRPr sz="20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74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00364" y="4429132"/>
            <a:ext cx="3786214" cy="928694"/>
          </a:xfrm>
          <a:prstGeom prst="round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053543" y="2204864"/>
            <a:ext cx="3786214" cy="928694"/>
          </a:xfrm>
          <a:prstGeom prst="round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00364" y="3357562"/>
            <a:ext cx="3786214" cy="928694"/>
          </a:xfrm>
          <a:prstGeom prst="round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1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</a:rPr>
              <a:t>Вопросы финального тура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5786" name="Text Box 10"/>
          <p:cNvSpPr txBox="1">
            <a:spLocks noChangeArrowheads="1"/>
          </p:cNvSpPr>
          <p:nvPr/>
        </p:nvSpPr>
        <p:spPr bwMode="auto">
          <a:xfrm>
            <a:off x="2714625" y="3500438"/>
            <a:ext cx="44640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Char char=""/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"/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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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dirty="0" smtClean="0">
                <a:latin typeface="Times New Roman" pitchFamily="18" charset="0"/>
                <a:hlinkClick r:id="rId3" action="ppaction://hlinksldjump"/>
              </a:rPr>
              <a:t>Спорт</a:t>
            </a:r>
            <a:endParaRPr lang="ru-RU" altLang="ru-RU" dirty="0">
              <a:latin typeface="Times New Roman" pitchFamily="18" charset="0"/>
            </a:endParaRPr>
          </a:p>
        </p:txBody>
      </p:sp>
      <p:sp>
        <p:nvSpPr>
          <p:cNvPr id="75788" name="Text Box 12"/>
          <p:cNvSpPr txBox="1">
            <a:spLocks noChangeArrowheads="1"/>
          </p:cNvSpPr>
          <p:nvPr/>
        </p:nvSpPr>
        <p:spPr bwMode="auto">
          <a:xfrm>
            <a:off x="2982117" y="2419162"/>
            <a:ext cx="38877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Char char=""/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"/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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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dirty="0" smtClean="0">
                <a:latin typeface="Times New Roman" pitchFamily="18" charset="0"/>
                <a:hlinkClick r:id="rId4" action="ppaction://hlinksldjump"/>
              </a:rPr>
              <a:t>Единственный </a:t>
            </a:r>
            <a:endParaRPr lang="ru-RU" altLang="ru-RU" dirty="0">
              <a:latin typeface="Times New Roman" pitchFamily="18" charset="0"/>
            </a:endParaRPr>
          </a:p>
        </p:txBody>
      </p:sp>
      <p:sp>
        <p:nvSpPr>
          <p:cNvPr id="75789" name="Text Box 13"/>
          <p:cNvSpPr txBox="1">
            <a:spLocks noChangeArrowheads="1"/>
          </p:cNvSpPr>
          <p:nvPr/>
        </p:nvSpPr>
        <p:spPr bwMode="auto">
          <a:xfrm>
            <a:off x="3214688" y="4500563"/>
            <a:ext cx="35226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Char char=""/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"/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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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3600">
                <a:latin typeface="Times New Roman" pitchFamily="18" charset="0"/>
                <a:hlinkClick r:id="rId5" action="ppaction://hlinksldjump"/>
              </a:rPr>
              <a:t>Памятник</a:t>
            </a:r>
            <a:endParaRPr lang="ru-RU" altLang="ru-RU" sz="3600">
              <a:latin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32918" y="5589817"/>
            <a:ext cx="3786214" cy="928694"/>
          </a:xfrm>
          <a:prstGeom prst="round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3347242" y="5661248"/>
            <a:ext cx="35226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Char char=""/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"/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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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3600" dirty="0" smtClean="0">
                <a:latin typeface="Times New Roman" pitchFamily="18" charset="0"/>
                <a:hlinkClick r:id="rId6" action="ppaction://hlinksldjump"/>
              </a:rPr>
              <a:t>Звуки</a:t>
            </a:r>
            <a:endParaRPr lang="ru-RU" altLang="ru-RU" sz="3600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75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5786" grpId="0"/>
      <p:bldP spid="7578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1052736"/>
            <a:ext cx="678619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Спасибо </a:t>
            </a:r>
            <a:br>
              <a:rPr lang="ru-R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</a:br>
            <a:r>
              <a:rPr lang="ru-R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за игру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69" y="0"/>
            <a:ext cx="913683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530543">
            <a:off x="219930" y="-1582717"/>
            <a:ext cx="762468" cy="5076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353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27" y="-18937"/>
            <a:ext cx="913683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530543">
            <a:off x="219930" y="-1582717"/>
            <a:ext cx="762468" cy="5076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892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олег\Desktop\Блокада ленинграда\blokada_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864096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530543">
            <a:off x="219930" y="-1582717"/>
            <a:ext cx="762468" cy="5076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848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7"/>
          <p:cNvSpPr txBox="1">
            <a:spLocks noChangeArrowheads="1"/>
          </p:cNvSpPr>
          <p:nvPr/>
        </p:nvSpPr>
        <p:spPr bwMode="auto">
          <a:xfrm>
            <a:off x="688702" y="1412776"/>
            <a:ext cx="791909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Char char=""/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"/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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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4000" b="1" dirty="0" smtClean="0">
                <a:latin typeface="Arial" charset="0"/>
              </a:rPr>
              <a:t>Сколько лет назад произошло полное снятие блокады города Ленинграда?</a:t>
            </a:r>
            <a:endParaRPr lang="ru-RU" altLang="ru-RU" sz="4000" b="1" dirty="0">
              <a:latin typeface="Arial" charset="0"/>
            </a:endParaRPr>
          </a:p>
        </p:txBody>
      </p:sp>
      <p:sp>
        <p:nvSpPr>
          <p:cNvPr id="27652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643438" y="5805488"/>
            <a:ext cx="936625" cy="576262"/>
          </a:xfrm>
          <a:prstGeom prst="leftArrow">
            <a:avLst>
              <a:gd name="adj1" fmla="val 50000"/>
              <a:gd name="adj2" fmla="val 40634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Char char=""/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"/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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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Юбилей 20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43691" y="3929062"/>
            <a:ext cx="2292039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70 лет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8229600" cy="1371600"/>
          </a:xfrm>
        </p:spPr>
        <p:txBody>
          <a:bodyPr/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Юбилей </a:t>
            </a:r>
            <a:r>
              <a:rPr lang="ru-RU" dirty="0" smtClean="0">
                <a:solidFill>
                  <a:srgbClr val="FF0000"/>
                </a:solidFill>
              </a:rPr>
              <a:t>40</a:t>
            </a:r>
            <a:endParaRPr lang="ru-RU" dirty="0" smtClean="0"/>
          </a:p>
        </p:txBody>
      </p:sp>
      <p:sp>
        <p:nvSpPr>
          <p:cNvPr id="28675" name="Text Box 7"/>
          <p:cNvSpPr txBox="1">
            <a:spLocks noChangeArrowheads="1"/>
          </p:cNvSpPr>
          <p:nvPr/>
        </p:nvSpPr>
        <p:spPr bwMode="auto">
          <a:xfrm>
            <a:off x="4644008" y="1700808"/>
            <a:ext cx="414337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Char char=""/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"/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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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3600" dirty="0" smtClean="0">
                <a:latin typeface="Times New Roman" pitchFamily="18" charset="0"/>
              </a:rPr>
              <a:t>Кто принимал участие в праздничных мероприятиях в Петербурге?</a:t>
            </a:r>
            <a:endParaRPr lang="ru-RU" altLang="ru-RU" sz="3600" dirty="0">
              <a:latin typeface="Times New Roman" pitchFamily="18" charset="0"/>
            </a:endParaRPr>
          </a:p>
        </p:txBody>
      </p:sp>
      <p:sp>
        <p:nvSpPr>
          <p:cNvPr id="28676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850758" y="5713411"/>
            <a:ext cx="936625" cy="576263"/>
          </a:xfrm>
          <a:prstGeom prst="leftArrow">
            <a:avLst>
              <a:gd name="adj1" fmla="val 50000"/>
              <a:gd name="adj2" fmla="val 40634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Char char=""/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"/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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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pic>
        <p:nvPicPr>
          <p:cNvPr id="2050" name="Picture 2" descr="http://cdn.ruvr.ru/2014/01/27/1176348983/RIAN_02353147.LR.ru.jpg.1460x249x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4" y="1556792"/>
            <a:ext cx="4488433" cy="3287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67544" y="5140642"/>
            <a:ext cx="4752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В.В. Путин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Юбилей </a:t>
            </a:r>
            <a:r>
              <a:rPr lang="ru-RU" dirty="0" smtClean="0">
                <a:solidFill>
                  <a:srgbClr val="FF0000"/>
                </a:solidFill>
              </a:rPr>
              <a:t>60</a:t>
            </a:r>
            <a:endParaRPr lang="ru-RU" dirty="0" smtClean="0"/>
          </a:p>
        </p:txBody>
      </p:sp>
      <p:sp>
        <p:nvSpPr>
          <p:cNvPr id="29699" name="Rectangle 9"/>
          <p:cNvSpPr>
            <a:spLocks noGrp="1" noChangeArrowheads="1"/>
          </p:cNvSpPr>
          <p:nvPr>
            <p:ph idx="1"/>
          </p:nvPr>
        </p:nvSpPr>
        <p:spPr>
          <a:xfrm>
            <a:off x="0" y="1340768"/>
            <a:ext cx="9143999" cy="1296144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dirty="0"/>
              <a:t>27 </a:t>
            </a:r>
            <a:r>
              <a:rPr lang="ru-RU" dirty="0" smtClean="0"/>
              <a:t>января 2014 года, </a:t>
            </a:r>
            <a:r>
              <a:rPr lang="ru-RU" dirty="0"/>
              <a:t>в день </a:t>
            </a:r>
            <a:r>
              <a:rPr lang="ru-RU" dirty="0" smtClean="0"/>
              <a:t>годовщины </a:t>
            </a:r>
            <a:r>
              <a:rPr lang="ru-RU" dirty="0"/>
              <a:t>со дня полного снятия блокады Ленинграда, на проспекте Непокоренных перед Пискаревским мемориальным кладбищем </a:t>
            </a:r>
            <a:r>
              <a:rPr lang="ru-RU" dirty="0" smtClean="0"/>
              <a:t>прошел…</a:t>
            </a:r>
            <a:r>
              <a:rPr lang="ru-RU" dirty="0"/>
              <a:t> </a:t>
            </a:r>
            <a:endParaRPr lang="ru-RU" altLang="ru-RU" dirty="0" smtClean="0"/>
          </a:p>
        </p:txBody>
      </p:sp>
      <p:sp>
        <p:nvSpPr>
          <p:cNvPr id="29700" name="AutoShape 1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572000" y="6072188"/>
            <a:ext cx="936625" cy="576262"/>
          </a:xfrm>
          <a:prstGeom prst="leftArrow">
            <a:avLst>
              <a:gd name="adj1" fmla="val 50000"/>
              <a:gd name="adj2" fmla="val 40634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Char char=""/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"/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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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pic>
        <p:nvPicPr>
          <p:cNvPr id="1026" name="Picture 2" descr="http://cdn.ruvr.ru/2014/01/27/1176352463/RIAN_02353158.LR.ru.jpg.1460x249x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3501008"/>
            <a:ext cx="3552825" cy="2371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4309645"/>
            <a:ext cx="52200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Военный парад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8"/>
          <p:cNvSpPr txBox="1">
            <a:spLocks noChangeArrowheads="1"/>
          </p:cNvSpPr>
          <p:nvPr/>
        </p:nvSpPr>
        <p:spPr bwMode="auto">
          <a:xfrm>
            <a:off x="611560" y="3933056"/>
            <a:ext cx="835292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Char char=""/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"/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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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dirty="0" smtClean="0">
                <a:latin typeface="Times New Roman" pitchFamily="18" charset="0"/>
              </a:rPr>
              <a:t>Именно это </a:t>
            </a:r>
            <a:r>
              <a:rPr lang="ru-RU" sz="2800" dirty="0" smtClean="0"/>
              <a:t>произошло накануне юбилея </a:t>
            </a:r>
            <a:r>
              <a:rPr lang="ru-RU" sz="2800" dirty="0"/>
              <a:t>вблизи деревни Порожки в </a:t>
            </a:r>
            <a:r>
              <a:rPr lang="ru-RU" sz="2800" dirty="0" smtClean="0"/>
              <a:t>Ленобласти.</a:t>
            </a:r>
            <a:r>
              <a:rPr lang="ru-RU" sz="2800" dirty="0"/>
              <a:t/>
            </a:r>
            <a:br>
              <a:rPr lang="ru-RU" sz="2800" dirty="0"/>
            </a:br>
            <a:endParaRPr lang="ru-RU" altLang="ru-RU" sz="2800" dirty="0">
              <a:latin typeface="Times New Roman" pitchFamily="18" charset="0"/>
            </a:endParaRPr>
          </a:p>
        </p:txBody>
      </p:sp>
      <p:sp>
        <p:nvSpPr>
          <p:cNvPr id="30724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740650" y="5805488"/>
            <a:ext cx="936625" cy="576262"/>
          </a:xfrm>
          <a:prstGeom prst="leftArrow">
            <a:avLst>
              <a:gd name="adj1" fmla="val 50000"/>
              <a:gd name="adj2" fmla="val 40634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Char char=""/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"/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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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012" y="260648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Юбилей </a:t>
            </a:r>
            <a:r>
              <a:rPr lang="ru-RU" dirty="0" smtClean="0">
                <a:solidFill>
                  <a:srgbClr val="FF0000"/>
                </a:solidFill>
              </a:rPr>
              <a:t>80</a:t>
            </a:r>
            <a:endParaRPr lang="ru-RU" dirty="0"/>
          </a:p>
        </p:txBody>
      </p:sp>
      <p:pic>
        <p:nvPicPr>
          <p:cNvPr id="3074" name="Picture 2" descr="http://cdn.ruvr.ru/2014/01/27/1176302354/foto7_RIAN_02353017.LR.ru.jpg.1460x249x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269852"/>
            <a:ext cx="3562350" cy="2371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cdn.ruvr.ru/2014/01/27/1176302446/foto9_RIAN_02353020.LR.ru.jpg.1460x249x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4" y="1269852"/>
            <a:ext cx="3562350" cy="2371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40878" y="4836646"/>
            <a:ext cx="642215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+mn-cs"/>
              </a:rPr>
              <a:t>Реконструкция прорыва блокады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1714" y="188640"/>
            <a:ext cx="8229600" cy="1171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dirty="0" smtClean="0">
                <a:solidFill>
                  <a:srgbClr val="FF0000"/>
                </a:solidFill>
              </a:rPr>
              <a:t>Что? 20</a:t>
            </a:r>
          </a:p>
        </p:txBody>
      </p:sp>
      <p:sp>
        <p:nvSpPr>
          <p:cNvPr id="31747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5568826" y="2420888"/>
            <a:ext cx="3395662" cy="157961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altLang="ru-RU" sz="4400" b="1" dirty="0" smtClean="0"/>
              <a:t>Что это?</a:t>
            </a:r>
          </a:p>
        </p:txBody>
      </p:sp>
      <p:sp>
        <p:nvSpPr>
          <p:cNvPr id="31748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357688" y="5929313"/>
            <a:ext cx="936625" cy="576262"/>
          </a:xfrm>
          <a:prstGeom prst="leftArrow">
            <a:avLst>
              <a:gd name="adj1" fmla="val 50000"/>
              <a:gd name="adj2" fmla="val 40634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50000"/>
              <a:buFont typeface="Wingdings 2" pitchFamily="18" charset="2"/>
              <a:buChar char=""/>
              <a:defRPr sz="3200">
                <a:solidFill>
                  <a:schemeClr val="tx1"/>
                </a:solidFill>
                <a:latin typeface="Cambr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"/>
              <a:defRPr sz="2800">
                <a:solidFill>
                  <a:schemeClr val="tx1"/>
                </a:solidFill>
                <a:latin typeface="Cambr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"/>
              <a:defRPr sz="2400">
                <a:solidFill>
                  <a:schemeClr val="tx1"/>
                </a:solidFill>
                <a:latin typeface="Cambr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"/>
              <a:defRPr sz="2000">
                <a:solidFill>
                  <a:schemeClr val="tx1"/>
                </a:solidFill>
                <a:latin typeface="Cambr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itchFamily="18" charset="2"/>
              <a:buChar char=""/>
              <a:defRPr sz="2000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charset="0"/>
            </a:endParaRPr>
          </a:p>
        </p:txBody>
      </p:sp>
      <p:pic>
        <p:nvPicPr>
          <p:cNvPr id="3074" name="Picture 2" descr="http://www.rastut-goda.ru/images/stories/flexicontent/l_3-2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60"/>
          <a:stretch/>
        </p:blipFill>
        <p:spPr bwMode="auto">
          <a:xfrm>
            <a:off x="613770" y="1484784"/>
            <a:ext cx="5257011" cy="33872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187624" y="1628800"/>
            <a:ext cx="4464496" cy="93610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Welcome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Welcome">
      <a:majorFont>
        <a:latin typeface="Book Antiqua"/>
        <a:ea typeface=""/>
        <a:cs typeface=""/>
        <a:font script="Jpan" typeface="ＭＳ Ｐゴシック"/>
        <a:font script="Hang" typeface="돋움"/>
        <a:font script="Hans" typeface="华文中宋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ajorFont>
      <a:min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inorFont>
    </a:fontScheme>
    <a:fmtScheme name="Welcome">
      <a:fillStyleLst>
        <a:solidFill>
          <a:schemeClr val="phClr">
            <a:tint val="100000"/>
            <a:shade val="100000"/>
            <a:hueMod val="100000"/>
            <a:satMod val="150000"/>
          </a:schemeClr>
        </a:solidFill>
        <a:gradFill rotWithShape="1">
          <a:gsLst>
            <a:gs pos="0">
              <a:schemeClr val="phClr">
                <a:tint val="10000"/>
                <a:shade val="100000"/>
                <a:hueMod val="100000"/>
                <a:satMod val="10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300000"/>
              </a:schemeClr>
            </a:gs>
          </a:gsLst>
          <a:lin ang="16200000" scaled="1"/>
        </a:gradFill>
        <a:gradFill flip="none" rotWithShape="1">
          <a:gsLst>
            <a:gs pos="0">
              <a:schemeClr val="phClr">
                <a:tint val="70000"/>
              </a:schemeClr>
            </a:gs>
            <a:gs pos="30000">
              <a:schemeClr val="phClr">
                <a:tint val="90000"/>
              </a:schemeClr>
            </a:gs>
            <a:gs pos="88000">
              <a:schemeClr val="phClr">
                <a:shade val="30000"/>
              </a:schemeClr>
            </a:gs>
            <a:gs pos="100000">
              <a:schemeClr val="phClr">
                <a:shade val="20000"/>
              </a:schemeClr>
            </a:gs>
          </a:gsLst>
          <a:lin ang="5400000" scaled="1"/>
          <a:tileRect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outerShdw blurRad="39000" dist="25400" dir="5400000">
              <a:srgbClr val="000000">
                <a:alpha val="40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30000"/>
                <a:hueMod val="100000"/>
              </a:schemeClr>
            </a:gs>
            <a:gs pos="20000">
              <a:schemeClr val="phClr">
                <a:tint val="100000"/>
                <a:shade val="100000"/>
                <a:hueMod val="1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30000"/>
                <a:hueMod val="100000"/>
                <a:satMod val="1600000"/>
              </a:schemeClr>
            </a:gs>
            <a:gs pos="20000">
              <a:schemeClr val="phClr">
                <a:tint val="100000"/>
                <a:shade val="100000"/>
                <a:hueMod val="100000"/>
                <a:satMod val="5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Welcome</Template>
  <TotalTime>5874</TotalTime>
  <Words>612</Words>
  <Application>Microsoft Office PowerPoint</Application>
  <PresentationFormat>Экран (4:3)</PresentationFormat>
  <Paragraphs>147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43</vt:i4>
      </vt:variant>
    </vt:vector>
  </HeadingPairs>
  <TitlesOfParts>
    <vt:vector size="45" baseType="lpstr">
      <vt:lpstr>Welcome</vt:lpstr>
      <vt:lpstr>Официальная</vt:lpstr>
      <vt:lpstr>Своя игра «Что ты знаешь о блокаде Ленинграда?»</vt:lpstr>
      <vt:lpstr>I  тур </vt:lpstr>
      <vt:lpstr>II  тур </vt:lpstr>
      <vt:lpstr>Вопросы финального тура </vt:lpstr>
      <vt:lpstr>Юбилей 20</vt:lpstr>
      <vt:lpstr>Юбилей 40</vt:lpstr>
      <vt:lpstr>Юбилей 60</vt:lpstr>
      <vt:lpstr>Юбилей 80</vt:lpstr>
      <vt:lpstr>Что? 20</vt:lpstr>
      <vt:lpstr>Презентация PowerPoint</vt:lpstr>
      <vt:lpstr>Транспорт 40  или 80</vt:lpstr>
      <vt:lpstr>Что? 60</vt:lpstr>
      <vt:lpstr>Что? 80</vt:lpstr>
      <vt:lpstr>Памятники     10</vt:lpstr>
      <vt:lpstr>Памятники 20</vt:lpstr>
      <vt:lpstr>Памятники 30</vt:lpstr>
      <vt:lpstr>Памятники 40</vt:lpstr>
      <vt:lpstr>Памятники 50</vt:lpstr>
      <vt:lpstr>«Дорога жизни» 10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Блокада в цифрах 10</vt:lpstr>
      <vt:lpstr>Презентация PowerPoint</vt:lpstr>
      <vt:lpstr>Блокада в цифрах 20</vt:lpstr>
      <vt:lpstr>Блокада в цифрах 30</vt:lpstr>
      <vt:lpstr>Блокада в цифрах 40</vt:lpstr>
      <vt:lpstr>Блокада в цифрах 50</vt:lpstr>
      <vt:lpstr>Фотовопросы 20</vt:lpstr>
      <vt:lpstr>Фотовопросы 40</vt:lpstr>
      <vt:lpstr>Презентация PowerPoint</vt:lpstr>
      <vt:lpstr>Фотовопросы 60</vt:lpstr>
      <vt:lpstr>Фотовопросы 80</vt:lpstr>
      <vt:lpstr>Спорт</vt:lpstr>
      <vt:lpstr>Единственный</vt:lpstr>
      <vt:lpstr>Памятник</vt:lpstr>
      <vt:lpstr>Звуки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Своя игра</dc:title>
  <dc:creator>Дубичев О.В.</dc:creator>
  <cp:keywords>ярославль; достопримечательности</cp:keywords>
  <cp:lastModifiedBy>Дубичев</cp:lastModifiedBy>
  <cp:revision>121</cp:revision>
  <dcterms:created xsi:type="dcterms:W3CDTF">2008-12-07T12:33:13Z</dcterms:created>
  <dcterms:modified xsi:type="dcterms:W3CDTF">2014-03-18T19:45:03Z</dcterms:modified>
  <cp:category>викторина</cp:category>
</cp:coreProperties>
</file>