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0" r:id="rId3"/>
    <p:sldId id="282" r:id="rId4"/>
    <p:sldId id="271" r:id="rId5"/>
    <p:sldId id="283" r:id="rId6"/>
    <p:sldId id="276" r:id="rId7"/>
    <p:sldId id="284" r:id="rId8"/>
    <p:sldId id="275" r:id="rId9"/>
    <p:sldId id="285" r:id="rId10"/>
    <p:sldId id="288" r:id="rId11"/>
    <p:sldId id="269" r:id="rId12"/>
    <p:sldId id="270" r:id="rId13"/>
    <p:sldId id="287" r:id="rId14"/>
    <p:sldId id="292" r:id="rId15"/>
    <p:sldId id="259" r:id="rId16"/>
    <p:sldId id="289" r:id="rId17"/>
    <p:sldId id="290" r:id="rId18"/>
    <p:sldId id="26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wmf"/><Relationship Id="rId4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wmf"/><Relationship Id="rId4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589E31-1973-404C-A8D0-76F28B8B3C49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BE9F5E-F55F-4B7E-91F0-638C50B29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5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7B0395B-99A2-465F-898E-E9FE2AD584A4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2338715-855A-4543-8302-259E9303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52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C68872-9F83-49DD-893B-556E6BF22A69}" type="slidenum">
              <a:rPr lang="ru-RU" sz="1200"/>
              <a:pPr eaLnBrk="1" hangingPunct="1"/>
              <a:t>1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DC5A4B-66C3-48B0-A5B2-4DA9E3C6E1A9}" type="slidenum">
              <a:rPr lang="ru-RU" sz="1200"/>
              <a:pPr eaLnBrk="1" hangingPunct="1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F643AE-0FC2-4345-9F7E-B9DD23A807BB}" type="slidenum">
              <a:rPr lang="ru-RU" sz="1200"/>
              <a:pPr eaLnBrk="1" hangingPunct="1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6E5BCD-31C8-4B84-89B7-688D4E9B8304}" type="slidenum">
              <a:rPr lang="ru-RU" sz="1200"/>
              <a:pPr eaLnBrk="1" hangingPunct="1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6D041D-915B-4B61-9F77-2DE5BDFD9C33}" type="slidenum">
              <a:rPr lang="ru-RU" sz="1200"/>
              <a:pPr eaLnBrk="1" hangingPunct="1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A64D93-9658-4B47-A777-709D443CB1E2}" type="slidenum">
              <a:rPr lang="ru-RU" sz="1200"/>
              <a:pPr eaLnBrk="1" hangingPunct="1"/>
              <a:t>10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5287-7870-4F68-8692-261BEFA2D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9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0348-6473-4B73-83F9-FABB3AF02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0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483B0-FD0E-431B-9998-3A8048384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7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50378-3B6F-46E7-942E-64C5D1CAD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8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CA495-EB24-4F05-B33D-C2B0FCBD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5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DC586-0B52-4F6B-9867-2DAE21300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E7A4B-9972-4292-8812-D9B698D2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B104-16CD-4D48-920B-7FB9B09BA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0A41-5646-42F8-8E32-DE7684EDE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7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8E33A-35EE-432A-B0BB-2985F3C1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3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6F19-302D-450C-A684-620A1CE56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9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584F242-576F-47DF-AB2B-33FFECBD3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e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5000"/>
              </a:lnSpc>
            </a:pPr>
            <a:r>
              <a:rPr lang="ru-RU" sz="4400" dirty="0">
                <a:solidFill>
                  <a:srgbClr val="002060"/>
                </a:solidFill>
              </a:rPr>
              <a:t>Тема:</a:t>
            </a:r>
          </a:p>
          <a:p>
            <a:pPr algn="ctr" eaLnBrk="1" hangingPunct="1">
              <a:lnSpc>
                <a:spcPct val="155000"/>
              </a:lnSpc>
            </a:pPr>
            <a:r>
              <a:rPr lang="ru-RU" sz="4400" dirty="0">
                <a:solidFill>
                  <a:srgbClr val="002060"/>
                </a:solidFill>
              </a:rPr>
              <a:t>Значение синуса, косинуса и тангенса для углов 30</a:t>
            </a:r>
            <a:r>
              <a:rPr lang="en-US" sz="4400" dirty="0">
                <a:solidFill>
                  <a:srgbClr val="002060"/>
                </a:solidFill>
                <a:cs typeface="Arial" charset="0"/>
              </a:rPr>
              <a:t>°</a:t>
            </a:r>
            <a:r>
              <a:rPr lang="ru-RU" sz="4400" dirty="0">
                <a:solidFill>
                  <a:srgbClr val="002060"/>
                </a:solidFill>
                <a:cs typeface="Arial" charset="0"/>
              </a:rPr>
              <a:t>, 45</a:t>
            </a:r>
            <a:r>
              <a:rPr lang="en-US" sz="4400" dirty="0">
                <a:solidFill>
                  <a:srgbClr val="002060"/>
                </a:solidFill>
              </a:rPr>
              <a:t>°</a:t>
            </a:r>
            <a:r>
              <a:rPr lang="ru-RU" sz="4400" dirty="0">
                <a:solidFill>
                  <a:srgbClr val="002060"/>
                </a:solidFill>
              </a:rPr>
              <a:t>, 60</a:t>
            </a:r>
            <a:r>
              <a:rPr lang="en-US" sz="4400" dirty="0">
                <a:solidFill>
                  <a:srgbClr val="002060"/>
                </a:solidFill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133600"/>
            <a:ext cx="8208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002060"/>
                </a:solidFill>
              </a:rPr>
              <a:t>Основное тригонометрическое тождество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58888" y="3429000"/>
            <a:ext cx="6192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2060"/>
                </a:solidFill>
              </a:rPr>
              <a:t>sin</a:t>
            </a:r>
            <a:r>
              <a:rPr lang="en-US" sz="3200" b="1">
                <a:solidFill>
                  <a:srgbClr val="002060"/>
                </a:solidFill>
                <a:cs typeface="Times New Roman" pitchFamily="18" charset="0"/>
              </a:rPr>
              <a:t>²</a:t>
            </a:r>
            <a:r>
              <a:rPr lang="ru-RU" sz="3200" b="1">
                <a:solidFill>
                  <a:srgbClr val="002060"/>
                </a:solidFill>
                <a:cs typeface="Times New Roman" pitchFamily="18" charset="0"/>
              </a:rPr>
              <a:t>A + cos</a:t>
            </a:r>
            <a:r>
              <a:rPr lang="en-US" sz="3200" b="1">
                <a:solidFill>
                  <a:srgbClr val="002060"/>
                </a:solidFill>
                <a:cs typeface="Times New Roman" pitchFamily="18" charset="0"/>
              </a:rPr>
              <a:t>²</a:t>
            </a:r>
            <a:r>
              <a:rPr lang="ru-RU" sz="3200" b="1">
                <a:solidFill>
                  <a:srgbClr val="002060"/>
                </a:solidFill>
                <a:cs typeface="Times New Roman" pitchFamily="18" charset="0"/>
              </a:rPr>
              <a:t> A = 1</a:t>
            </a:r>
            <a:endParaRPr lang="en-US" sz="3200" b="1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439261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400">
                <a:solidFill>
                  <a:srgbClr val="002060"/>
                </a:solidFill>
              </a:rPr>
              <a:t>Устный счет:</a:t>
            </a:r>
          </a:p>
          <a:p>
            <a:pPr eaLnBrk="1" hangingPunct="1">
              <a:spcBef>
                <a:spcPct val="50000"/>
              </a:spcBef>
            </a:pPr>
            <a:endParaRPr lang="ru-RU" sz="1800">
              <a:solidFill>
                <a:srgbClr val="002060"/>
              </a:solidFill>
            </a:endParaRPr>
          </a:p>
        </p:txBody>
      </p:sp>
      <p:grpSp>
        <p:nvGrpSpPr>
          <p:cNvPr id="4102" name="Group 16"/>
          <p:cNvGrpSpPr>
            <a:grpSpLocks/>
          </p:cNvGrpSpPr>
          <p:nvPr/>
        </p:nvGrpSpPr>
        <p:grpSpPr bwMode="auto">
          <a:xfrm>
            <a:off x="755650" y="1268413"/>
            <a:ext cx="5545138" cy="2967037"/>
            <a:chOff x="1020" y="1344"/>
            <a:chExt cx="3493" cy="1869"/>
          </a:xfrm>
        </p:grpSpPr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1020" y="1344"/>
              <a:ext cx="3493" cy="1779"/>
              <a:chOff x="521" y="1162"/>
              <a:chExt cx="3493" cy="1779"/>
            </a:xfrm>
          </p:grpSpPr>
          <p:grpSp>
            <p:nvGrpSpPr>
              <p:cNvPr id="4112" name="Group 12"/>
              <p:cNvGrpSpPr>
                <a:grpSpLocks/>
              </p:cNvGrpSpPr>
              <p:nvPr/>
            </p:nvGrpSpPr>
            <p:grpSpPr bwMode="auto">
              <a:xfrm>
                <a:off x="521" y="1162"/>
                <a:ext cx="3493" cy="1779"/>
                <a:chOff x="521" y="1162"/>
                <a:chExt cx="3493" cy="1779"/>
              </a:xfrm>
            </p:grpSpPr>
            <p:sp>
              <p:nvSpPr>
                <p:cNvPr id="4115" name="AutoShape 3"/>
                <p:cNvSpPr>
                  <a:spLocks noChangeArrowheads="1"/>
                </p:cNvSpPr>
                <p:nvPr/>
              </p:nvSpPr>
              <p:spPr bwMode="auto">
                <a:xfrm>
                  <a:off x="748" y="1525"/>
                  <a:ext cx="2903" cy="1180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1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612" y="1162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А</a:t>
                  </a:r>
                </a:p>
              </p:txBody>
            </p:sp>
            <p:sp>
              <p:nvSpPr>
                <p:cNvPr id="41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696" y="2478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В</a:t>
                  </a:r>
                </a:p>
              </p:txBody>
            </p:sp>
            <p:sp>
              <p:nvSpPr>
                <p:cNvPr id="411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21" y="2614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4113" name="Line 7"/>
              <p:cNvSpPr>
                <a:spLocks noChangeShapeType="1"/>
              </p:cNvSpPr>
              <p:nvPr/>
            </p:nvSpPr>
            <p:spPr bwMode="auto">
              <a:xfrm>
                <a:off x="748" y="2614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4114" name="Line 8"/>
              <p:cNvSpPr>
                <a:spLocks noChangeShapeType="1"/>
              </p:cNvSpPr>
              <p:nvPr/>
            </p:nvSpPr>
            <p:spPr bwMode="auto">
              <a:xfrm>
                <a:off x="83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2517" y="1933"/>
              <a:ext cx="3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2472" y="2886"/>
              <a:ext cx="1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>
                  <a:solidFill>
                    <a:srgbClr val="002060"/>
                  </a:solidFill>
                </a:rPr>
                <a:t>4</a:t>
              </a:r>
            </a:p>
          </p:txBody>
        </p:sp>
      </p:grpSp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6227763" y="56610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tg A=</a:t>
            </a:r>
          </a:p>
        </p:txBody>
      </p:sp>
      <p:sp>
        <p:nvSpPr>
          <p:cNvPr id="4104" name="Rectangle 22"/>
          <p:cNvSpPr>
            <a:spLocks noChangeArrowheads="1"/>
          </p:cNvSpPr>
          <p:nvPr/>
        </p:nvSpPr>
        <p:spPr bwMode="auto">
          <a:xfrm>
            <a:off x="1042988" y="45815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sin A=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55650" y="25654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4106" name="Rectangle 24"/>
          <p:cNvSpPr>
            <a:spLocks noChangeArrowheads="1"/>
          </p:cNvSpPr>
          <p:nvPr/>
        </p:nvSpPr>
        <p:spPr bwMode="auto">
          <a:xfrm>
            <a:off x="3492500" y="5229225"/>
            <a:ext cx="105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cos A=</a:t>
            </a:r>
          </a:p>
        </p:txBody>
      </p:sp>
      <p:sp>
        <p:nvSpPr>
          <p:cNvPr id="4107" name="Rectangle 25"/>
          <p:cNvSpPr>
            <a:spLocks noChangeArrowheads="1"/>
          </p:cNvSpPr>
          <p:nvPr/>
        </p:nvSpPr>
        <p:spPr bwMode="auto">
          <a:xfrm>
            <a:off x="6588125" y="198913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АС= ?</a:t>
            </a:r>
          </a:p>
        </p:txBody>
      </p:sp>
      <p:sp>
        <p:nvSpPr>
          <p:cNvPr id="4108" name="Text Box 26"/>
          <p:cNvSpPr txBox="1">
            <a:spLocks noChangeArrowheads="1"/>
          </p:cNvSpPr>
          <p:nvPr/>
        </p:nvSpPr>
        <p:spPr bwMode="auto">
          <a:xfrm>
            <a:off x="2124075" y="4581525"/>
            <a:ext cx="28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002060"/>
              </a:solidFill>
            </a:endParaRPr>
          </a:p>
        </p:txBody>
      </p:sp>
      <p:graphicFrame>
        <p:nvGraphicFramePr>
          <p:cNvPr id="123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545603"/>
              </p:ext>
            </p:extLst>
          </p:nvPr>
        </p:nvGraphicFramePr>
        <p:xfrm>
          <a:off x="2051050" y="4365625"/>
          <a:ext cx="3349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365625"/>
                        <a:ext cx="334963" cy="865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00633"/>
              </p:ext>
            </p:extLst>
          </p:nvPr>
        </p:nvGraphicFramePr>
        <p:xfrm>
          <a:off x="4514850" y="5013325"/>
          <a:ext cx="3063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5" imgW="139680" imgH="393480" progId="Equation.3">
                  <p:embed/>
                </p:oleObj>
              </mc:Choice>
              <mc:Fallback>
                <p:oleObj name="Формула" r:id="rId5" imgW="13968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13325"/>
                        <a:ext cx="306388" cy="8651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80303"/>
              </p:ext>
            </p:extLst>
          </p:nvPr>
        </p:nvGraphicFramePr>
        <p:xfrm>
          <a:off x="7092950" y="5445125"/>
          <a:ext cx="3349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Формула" r:id="rId7" imgW="152280" imgH="393480" progId="Equation.3">
                  <p:embed/>
                </p:oleObj>
              </mc:Choice>
              <mc:Fallback>
                <p:oleObj name="Формула" r:id="rId7" imgW="1522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445125"/>
                        <a:ext cx="334963" cy="8651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4"/>
          <p:cNvGrpSpPr>
            <a:grpSpLocks/>
          </p:cNvGrpSpPr>
          <p:nvPr/>
        </p:nvGrpSpPr>
        <p:grpSpPr bwMode="auto">
          <a:xfrm>
            <a:off x="755650" y="1268413"/>
            <a:ext cx="5545138" cy="2824162"/>
            <a:chOff x="521" y="1162"/>
            <a:chExt cx="3493" cy="1779"/>
          </a:xfrm>
        </p:grpSpPr>
        <p:grpSp>
          <p:nvGrpSpPr>
            <p:cNvPr id="5134" name="Group 5"/>
            <p:cNvGrpSpPr>
              <a:grpSpLocks/>
            </p:cNvGrpSpPr>
            <p:nvPr/>
          </p:nvGrpSpPr>
          <p:grpSpPr bwMode="auto">
            <a:xfrm>
              <a:off x="521" y="1162"/>
              <a:ext cx="3493" cy="1779"/>
              <a:chOff x="521" y="1162"/>
              <a:chExt cx="3493" cy="1779"/>
            </a:xfrm>
          </p:grpSpPr>
          <p:sp>
            <p:nvSpPr>
              <p:cNvPr id="5137" name="AutoShape 6"/>
              <p:cNvSpPr>
                <a:spLocks noChangeArrowheads="1"/>
              </p:cNvSpPr>
              <p:nvPr/>
            </p:nvSpPr>
            <p:spPr bwMode="auto">
              <a:xfrm>
                <a:off x="748" y="1525"/>
                <a:ext cx="2903" cy="118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5138" name="Text Box 7"/>
              <p:cNvSpPr txBox="1">
                <a:spLocks noChangeArrowheads="1"/>
              </p:cNvSpPr>
              <p:nvPr/>
            </p:nvSpPr>
            <p:spPr bwMode="auto">
              <a:xfrm>
                <a:off x="612" y="1162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А</a:t>
                </a:r>
              </a:p>
            </p:txBody>
          </p:sp>
          <p:sp>
            <p:nvSpPr>
              <p:cNvPr id="5139" name="Text Box 8"/>
              <p:cNvSpPr txBox="1">
                <a:spLocks noChangeArrowheads="1"/>
              </p:cNvSpPr>
              <p:nvPr/>
            </p:nvSpPr>
            <p:spPr bwMode="auto">
              <a:xfrm>
                <a:off x="3696" y="2478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В</a:t>
                </a:r>
              </a:p>
            </p:txBody>
          </p:sp>
          <p:sp>
            <p:nvSpPr>
              <p:cNvPr id="5140" name="Text Box 9"/>
              <p:cNvSpPr txBox="1">
                <a:spLocks noChangeArrowheads="1"/>
              </p:cNvSpPr>
              <p:nvPr/>
            </p:nvSpPr>
            <p:spPr bwMode="auto">
              <a:xfrm>
                <a:off x="521" y="261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С</a:t>
                </a:r>
              </a:p>
            </p:txBody>
          </p:sp>
        </p:grp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>
              <a:off x="748" y="261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5136" name="Line 11"/>
            <p:cNvSpPr>
              <a:spLocks noChangeShapeType="1"/>
            </p:cNvSpPr>
            <p:nvPr/>
          </p:nvSpPr>
          <p:spPr bwMode="auto">
            <a:xfrm>
              <a:off x="839" y="261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611188" y="2563813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2916238" y="3716338"/>
            <a:ext cx="576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1258888" y="4581525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sin B=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755650" y="260350"/>
            <a:ext cx="439261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400">
                <a:solidFill>
                  <a:srgbClr val="002060"/>
                </a:solidFill>
              </a:rPr>
              <a:t>Устный счет:</a:t>
            </a:r>
          </a:p>
          <a:p>
            <a:pPr eaLnBrk="1" hangingPunct="1">
              <a:spcBef>
                <a:spcPct val="50000"/>
              </a:spcBef>
            </a:pPr>
            <a:endParaRPr lang="ru-RU" sz="1800">
              <a:solidFill>
                <a:srgbClr val="002060"/>
              </a:solidFill>
            </a:endParaRPr>
          </a:p>
        </p:txBody>
      </p:sp>
      <p:sp>
        <p:nvSpPr>
          <p:cNvPr id="5130" name="Rectangle 18"/>
          <p:cNvSpPr>
            <a:spLocks noChangeArrowheads="1"/>
          </p:cNvSpPr>
          <p:nvPr/>
        </p:nvSpPr>
        <p:spPr bwMode="auto">
          <a:xfrm>
            <a:off x="6372225" y="20605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АB= ?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132138" y="2133600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2060"/>
                </a:solidFill>
              </a:rPr>
              <a:t>13</a:t>
            </a:r>
          </a:p>
        </p:txBody>
      </p:sp>
      <p:sp>
        <p:nvSpPr>
          <p:cNvPr id="5132" name="Rectangle 20"/>
          <p:cNvSpPr>
            <a:spLocks noChangeArrowheads="1"/>
          </p:cNvSpPr>
          <p:nvPr/>
        </p:nvSpPr>
        <p:spPr bwMode="auto">
          <a:xfrm>
            <a:off x="3779838" y="508476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cos B=</a:t>
            </a:r>
          </a:p>
        </p:txBody>
      </p:sp>
      <p:sp>
        <p:nvSpPr>
          <p:cNvPr id="5133" name="Rectangle 21"/>
          <p:cNvSpPr>
            <a:spLocks noChangeArrowheads="1"/>
          </p:cNvSpPr>
          <p:nvPr/>
        </p:nvSpPr>
        <p:spPr bwMode="auto">
          <a:xfrm>
            <a:off x="6516688" y="5516563"/>
            <a:ext cx="87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tg B=</a:t>
            </a: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68023"/>
              </p:ext>
            </p:extLst>
          </p:nvPr>
        </p:nvGraphicFramePr>
        <p:xfrm>
          <a:off x="2244725" y="4365625"/>
          <a:ext cx="5984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3" imgW="203040" imgH="393480" progId="Equation.3">
                  <p:embed/>
                </p:oleObj>
              </mc:Choice>
              <mc:Fallback>
                <p:oleObj name="Формула" r:id="rId3" imgW="20304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4365625"/>
                        <a:ext cx="598488" cy="8651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70205"/>
              </p:ext>
            </p:extLst>
          </p:nvPr>
        </p:nvGraphicFramePr>
        <p:xfrm>
          <a:off x="4859338" y="4868863"/>
          <a:ext cx="5984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Формула" r:id="rId5" imgW="203040" imgH="393480" progId="Equation.3">
                  <p:embed/>
                </p:oleObj>
              </mc:Choice>
              <mc:Fallback>
                <p:oleObj name="Формула" r:id="rId5" imgW="20304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868863"/>
                        <a:ext cx="598487" cy="8651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033170"/>
              </p:ext>
            </p:extLst>
          </p:nvPr>
        </p:nvGraphicFramePr>
        <p:xfrm>
          <a:off x="7380288" y="5300663"/>
          <a:ext cx="5984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7" imgW="203040" imgH="393480" progId="Equation.3">
                  <p:embed/>
                </p:oleObj>
              </mc:Choice>
              <mc:Fallback>
                <p:oleObj name="Формула" r:id="rId7" imgW="20304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5300663"/>
                        <a:ext cx="598487" cy="8651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4500563" y="33575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>
                <a:solidFill>
                  <a:srgbClr val="002060"/>
                </a:solidFill>
                <a:latin typeface="Arial" charset="0"/>
              </a:rPr>
              <a:t>30</a:t>
            </a:r>
            <a:r>
              <a:rPr lang="en-US" sz="1800">
                <a:solidFill>
                  <a:srgbClr val="002060"/>
                </a:solidFill>
                <a:latin typeface="Arial" charset="0"/>
                <a:cs typeface="Arial" charset="0"/>
              </a:rPr>
              <a:t>°</a:t>
            </a:r>
          </a:p>
        </p:txBody>
      </p:sp>
      <p:graphicFrame>
        <p:nvGraphicFramePr>
          <p:cNvPr id="368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751644"/>
              </p:ext>
            </p:extLst>
          </p:nvPr>
        </p:nvGraphicFramePr>
        <p:xfrm>
          <a:off x="2987675" y="3860800"/>
          <a:ext cx="504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3" imgW="228600" imgH="228600" progId="Equation.3">
                  <p:embed/>
                </p:oleObj>
              </mc:Choice>
              <mc:Fallback>
                <p:oleObj name="Формула" r:id="rId3" imgW="2286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860800"/>
                        <a:ext cx="5048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457939"/>
              </p:ext>
            </p:extLst>
          </p:nvPr>
        </p:nvGraphicFramePr>
        <p:xfrm>
          <a:off x="2411413" y="4508500"/>
          <a:ext cx="3063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508500"/>
                        <a:ext cx="306387" cy="7921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85679"/>
              </p:ext>
            </p:extLst>
          </p:nvPr>
        </p:nvGraphicFramePr>
        <p:xfrm>
          <a:off x="4787900" y="4797425"/>
          <a:ext cx="5111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7" imgW="253800" imgH="431640" progId="Equation.3">
                  <p:embed/>
                </p:oleObj>
              </mc:Choice>
              <mc:Fallback>
                <p:oleObj name="Формула" r:id="rId7" imgW="25380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797425"/>
                        <a:ext cx="511175" cy="8683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347335"/>
              </p:ext>
            </p:extLst>
          </p:nvPr>
        </p:nvGraphicFramePr>
        <p:xfrm>
          <a:off x="6948488" y="5229225"/>
          <a:ext cx="5111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9" imgW="253800" imgH="431640" progId="Equation.3">
                  <p:embed/>
                </p:oleObj>
              </mc:Choice>
              <mc:Fallback>
                <p:oleObj name="Формула" r:id="rId9" imgW="25380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229225"/>
                        <a:ext cx="511175" cy="8683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755650" y="270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3203575" y="227647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827088" y="333375"/>
            <a:ext cx="43926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400">
                <a:solidFill>
                  <a:srgbClr val="002060"/>
                </a:solidFill>
              </a:rPr>
              <a:t>Устный счет:</a:t>
            </a:r>
          </a:p>
          <a:p>
            <a:pPr eaLnBrk="1" hangingPunct="1">
              <a:spcBef>
                <a:spcPct val="50000"/>
              </a:spcBef>
            </a:pPr>
            <a:endParaRPr lang="ru-RU" sz="1800">
              <a:solidFill>
                <a:srgbClr val="002060"/>
              </a:solidFill>
            </a:endParaRPr>
          </a:p>
        </p:txBody>
      </p:sp>
      <p:grpSp>
        <p:nvGrpSpPr>
          <p:cNvPr id="6154" name="Group 52"/>
          <p:cNvGrpSpPr>
            <a:grpSpLocks/>
          </p:cNvGrpSpPr>
          <p:nvPr/>
        </p:nvGrpSpPr>
        <p:grpSpPr bwMode="auto">
          <a:xfrm>
            <a:off x="827088" y="1363663"/>
            <a:ext cx="7129462" cy="4610100"/>
            <a:chOff x="521" y="859"/>
            <a:chExt cx="4491" cy="2904"/>
          </a:xfrm>
        </p:grpSpPr>
        <p:grpSp>
          <p:nvGrpSpPr>
            <p:cNvPr id="6156" name="Group 3"/>
            <p:cNvGrpSpPr>
              <a:grpSpLocks/>
            </p:cNvGrpSpPr>
            <p:nvPr/>
          </p:nvGrpSpPr>
          <p:grpSpPr bwMode="auto">
            <a:xfrm>
              <a:off x="521" y="859"/>
              <a:ext cx="3493" cy="1779"/>
              <a:chOff x="521" y="1162"/>
              <a:chExt cx="3493" cy="1779"/>
            </a:xfrm>
          </p:grpSpPr>
          <p:grpSp>
            <p:nvGrpSpPr>
              <p:cNvPr id="6161" name="Group 4"/>
              <p:cNvGrpSpPr>
                <a:grpSpLocks/>
              </p:cNvGrpSpPr>
              <p:nvPr/>
            </p:nvGrpSpPr>
            <p:grpSpPr bwMode="auto">
              <a:xfrm>
                <a:off x="521" y="1162"/>
                <a:ext cx="3493" cy="1779"/>
                <a:chOff x="521" y="1162"/>
                <a:chExt cx="3493" cy="1779"/>
              </a:xfrm>
            </p:grpSpPr>
            <p:sp>
              <p:nvSpPr>
                <p:cNvPr id="6164" name="AutoShape 5"/>
                <p:cNvSpPr>
                  <a:spLocks noChangeArrowheads="1"/>
                </p:cNvSpPr>
                <p:nvPr/>
              </p:nvSpPr>
              <p:spPr bwMode="auto">
                <a:xfrm>
                  <a:off x="748" y="1525"/>
                  <a:ext cx="2903" cy="1180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616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12" y="1162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А</a:t>
                  </a:r>
                </a:p>
              </p:txBody>
            </p:sp>
            <p:sp>
              <p:nvSpPr>
                <p:cNvPr id="616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696" y="2478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В</a:t>
                  </a:r>
                </a:p>
              </p:txBody>
            </p:sp>
            <p:sp>
              <p:nvSpPr>
                <p:cNvPr id="61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1" y="2614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 sz="2800">
                      <a:solidFill>
                        <a:srgbClr val="002060"/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6162" name="Line 9"/>
              <p:cNvSpPr>
                <a:spLocks noChangeShapeType="1"/>
              </p:cNvSpPr>
              <p:nvPr/>
            </p:nvSpPr>
            <p:spPr bwMode="auto">
              <a:xfrm>
                <a:off x="748" y="2614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6163" name="Line 10"/>
              <p:cNvSpPr>
                <a:spLocks noChangeShapeType="1"/>
              </p:cNvSpPr>
              <p:nvPr/>
            </p:nvSpPr>
            <p:spPr bwMode="auto">
              <a:xfrm>
                <a:off x="83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612" y="2976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dirty="0" err="1">
                  <a:solidFill>
                    <a:srgbClr val="002060"/>
                  </a:solidFill>
                </a:rPr>
                <a:t>sin</a:t>
              </a:r>
              <a:r>
                <a:rPr lang="ru-RU" dirty="0">
                  <a:solidFill>
                    <a:srgbClr val="002060"/>
                  </a:solidFill>
                </a:rPr>
                <a:t> 30</a:t>
              </a:r>
              <a:r>
                <a:rPr lang="en-US" dirty="0">
                  <a:solidFill>
                    <a:srgbClr val="002060"/>
                  </a:solidFill>
                  <a:cs typeface="Times New Roman" pitchFamily="18" charset="0"/>
                </a:rPr>
                <a:t>°</a:t>
              </a:r>
              <a:r>
                <a:rPr lang="ru-RU" dirty="0">
                  <a:solidFill>
                    <a:srgbClr val="002060"/>
                  </a:solidFill>
                </a:rPr>
                <a:t>=                          </a:t>
              </a:r>
            </a:p>
          </p:txBody>
        </p:sp>
        <p:sp>
          <p:nvSpPr>
            <p:cNvPr id="6158" name="Text Box 20"/>
            <p:cNvSpPr txBox="1">
              <a:spLocks noChangeArrowheads="1"/>
            </p:cNvSpPr>
            <p:nvPr/>
          </p:nvSpPr>
          <p:spPr bwMode="auto">
            <a:xfrm>
              <a:off x="4104" y="981"/>
              <a:ext cx="90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АC = ?</a:t>
              </a:r>
            </a:p>
            <a:p>
              <a:pPr eaLnBrk="1" hangingPunct="1">
                <a:spcBef>
                  <a:spcPct val="50000"/>
                </a:spcBef>
              </a:pPr>
              <a:endParaRPr lang="ru-RU" sz="800">
                <a:solidFill>
                  <a:srgbClr val="002060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BC =</a:t>
              </a:r>
              <a:r>
                <a:rPr lang="ru-RU" sz="1800">
                  <a:solidFill>
                    <a:srgbClr val="002060"/>
                  </a:solidFill>
                  <a:latin typeface="Arial" charset="0"/>
                </a:rPr>
                <a:t>  </a:t>
              </a:r>
              <a:r>
                <a:rPr lang="ru-RU">
                  <a:solidFill>
                    <a:srgbClr val="002060"/>
                  </a:solidFill>
                </a:rPr>
                <a:t>? </a:t>
              </a:r>
              <a:r>
                <a:rPr lang="ru-RU" sz="1800">
                  <a:solidFill>
                    <a:srgbClr val="002060"/>
                  </a:solidFill>
                  <a:latin typeface="Arial" charset="0"/>
                </a:rPr>
                <a:t>    </a:t>
              </a:r>
            </a:p>
            <a:p>
              <a:pPr eaLnBrk="1" hangingPunct="1">
                <a:spcBef>
                  <a:spcPct val="50000"/>
                </a:spcBef>
              </a:pPr>
              <a:endParaRPr lang="ru-RU" sz="180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6159" name="Rectangle 31"/>
            <p:cNvSpPr>
              <a:spLocks noChangeArrowheads="1"/>
            </p:cNvSpPr>
            <p:nvPr/>
          </p:nvSpPr>
          <p:spPr bwMode="auto">
            <a:xfrm>
              <a:off x="2154" y="3158"/>
              <a:ext cx="8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2060"/>
                  </a:solidFill>
                </a:rPr>
                <a:t>cos 30</a:t>
              </a:r>
              <a:r>
                <a:rPr lang="en-US">
                  <a:solidFill>
                    <a:srgbClr val="002060"/>
                  </a:solidFill>
                </a:rPr>
                <a:t>°</a:t>
              </a:r>
              <a:r>
                <a:rPr lang="ru-RU">
                  <a:solidFill>
                    <a:srgbClr val="002060"/>
                  </a:solidFill>
                </a:rPr>
                <a:t> </a:t>
              </a:r>
              <a:r>
                <a:rPr lang="ru-RU" sz="1800">
                  <a:solidFill>
                    <a:srgbClr val="00206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6160" name="Rectangle 32"/>
            <p:cNvSpPr>
              <a:spLocks noChangeArrowheads="1"/>
            </p:cNvSpPr>
            <p:nvPr/>
          </p:nvSpPr>
          <p:spPr bwMode="auto">
            <a:xfrm>
              <a:off x="3651" y="3475"/>
              <a:ext cx="9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2060"/>
                  </a:solidFill>
                </a:rPr>
                <a:t>tg 30</a:t>
              </a:r>
              <a:r>
                <a:rPr lang="en-US">
                  <a:solidFill>
                    <a:srgbClr val="002060"/>
                  </a:solidFill>
                </a:rPr>
                <a:t>°</a:t>
              </a:r>
              <a:r>
                <a:rPr lang="ru-RU">
                  <a:solidFill>
                    <a:srgbClr val="002060"/>
                  </a:solidFill>
                </a:rPr>
                <a:t> =</a:t>
              </a:r>
            </a:p>
          </p:txBody>
        </p:sp>
      </p:grpSp>
      <p:sp>
        <p:nvSpPr>
          <p:cNvPr id="6155" name="Rectangle 49"/>
          <p:cNvSpPr>
            <a:spLocks noChangeArrowheads="1"/>
          </p:cNvSpPr>
          <p:nvPr/>
        </p:nvSpPr>
        <p:spPr bwMode="auto">
          <a:xfrm>
            <a:off x="4643438" y="3429000"/>
            <a:ext cx="53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2060"/>
                </a:solidFill>
                <a:latin typeface="Arial" charset="0"/>
              </a:rPr>
              <a:t>30</a:t>
            </a:r>
            <a:r>
              <a:rPr lang="en-US" sz="1800">
                <a:solidFill>
                  <a:srgbClr val="002060"/>
                </a:solidFill>
                <a:latin typeface="Arial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827088" y="333375"/>
            <a:ext cx="43926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400" dirty="0">
                <a:solidFill>
                  <a:srgbClr val="002060"/>
                </a:solidFill>
              </a:rPr>
              <a:t>Устный счет:</a:t>
            </a:r>
          </a:p>
          <a:p>
            <a:pPr eaLnBrk="1" hangingPunct="1">
              <a:spcBef>
                <a:spcPct val="50000"/>
              </a:spcBef>
            </a:pP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9459" name="Прямоугольник 23"/>
          <p:cNvSpPr>
            <a:spLocks noChangeArrowheads="1"/>
          </p:cNvSpPr>
          <p:nvPr/>
        </p:nvSpPr>
        <p:spPr bwMode="auto">
          <a:xfrm>
            <a:off x="857250" y="1500188"/>
            <a:ext cx="7143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Дано: </a:t>
            </a: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 АВС</a:t>
            </a: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 – трапеция, MD = 18 см, 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           ВА</a:t>
            </a: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 = 30, С</a:t>
            </a: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ru-RU" dirty="0">
                <a:solidFill>
                  <a:srgbClr val="002060"/>
                </a:solidFill>
              </a:rPr>
              <a:t>А = 45</a:t>
            </a: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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  <a:sym typeface="Symbol" pitchFamily="18" charset="2"/>
              </a:rPr>
              <a:t>             Найти : BK  и AB</a:t>
            </a:r>
          </a:p>
        </p:txBody>
      </p:sp>
      <p:grpSp>
        <p:nvGrpSpPr>
          <p:cNvPr id="19460" name="Group 50"/>
          <p:cNvGrpSpPr>
            <a:grpSpLocks/>
          </p:cNvGrpSpPr>
          <p:nvPr/>
        </p:nvGrpSpPr>
        <p:grpSpPr bwMode="auto">
          <a:xfrm>
            <a:off x="684213" y="3162300"/>
            <a:ext cx="6564312" cy="3695700"/>
            <a:chOff x="422" y="1992"/>
            <a:chExt cx="4135" cy="2328"/>
          </a:xfrm>
        </p:grpSpPr>
        <p:sp>
          <p:nvSpPr>
            <p:cNvPr id="19462" name="Text Box 12"/>
            <p:cNvSpPr txBox="1">
              <a:spLocks noChangeArrowheads="1"/>
            </p:cNvSpPr>
            <p:nvPr/>
          </p:nvSpPr>
          <p:spPr bwMode="auto">
            <a:xfrm>
              <a:off x="4259" y="2998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2060"/>
                  </a:solidFill>
                </a:rPr>
                <a:t>D</a:t>
              </a:r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63" name="DiagonalStripe"/>
            <p:cNvSpPr>
              <a:spLocks noEditPoints="1" noChangeArrowheads="1"/>
            </p:cNvSpPr>
            <p:nvPr/>
          </p:nvSpPr>
          <p:spPr bwMode="auto">
            <a:xfrm rot="19186162" flipH="1">
              <a:off x="1097" y="1992"/>
              <a:ext cx="2747" cy="2328"/>
            </a:xfrm>
            <a:custGeom>
              <a:avLst/>
              <a:gdLst>
                <a:gd name="T0" fmla="*/ 89 w 21600"/>
                <a:gd name="T1" fmla="*/ 64 h 21600"/>
                <a:gd name="T2" fmla="*/ 0 w 21600"/>
                <a:gd name="T3" fmla="*/ 189 h 21600"/>
                <a:gd name="T4" fmla="*/ 175 w 21600"/>
                <a:gd name="T5" fmla="*/ 125 h 21600"/>
                <a:gd name="T6" fmla="*/ 263 w 21600"/>
                <a:gd name="T7" fmla="*/ 0 h 21600"/>
                <a:gd name="T8" fmla="*/ 11796480 60000 65536"/>
                <a:gd name="T9" fmla="*/ 11796480 60000 65536"/>
                <a:gd name="T10" fmla="*/ 0 60000 65536"/>
                <a:gd name="T11" fmla="*/ 17694720 60000 65536"/>
                <a:gd name="T12" fmla="*/ 0 w 21600"/>
                <a:gd name="T13" fmla="*/ 0 h 21600"/>
                <a:gd name="T14" fmla="*/ 16277 w 21600"/>
                <a:gd name="T15" fmla="*/ 16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951" y="0"/>
                  </a:moveTo>
                  <a:lnTo>
                    <a:pt x="0" y="10951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64" name="Text Box 11"/>
            <p:cNvSpPr txBox="1">
              <a:spLocks noChangeArrowheads="1"/>
            </p:cNvSpPr>
            <p:nvPr/>
          </p:nvSpPr>
          <p:spPr bwMode="auto">
            <a:xfrm>
              <a:off x="1542" y="2017"/>
              <a:ext cx="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dirty="0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19465" name="Text Box 17"/>
            <p:cNvSpPr txBox="1">
              <a:spLocks noChangeArrowheads="1"/>
            </p:cNvSpPr>
            <p:nvPr/>
          </p:nvSpPr>
          <p:spPr bwMode="auto">
            <a:xfrm>
              <a:off x="422" y="3001"/>
              <a:ext cx="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19466" name="Text Box 18"/>
            <p:cNvSpPr txBox="1">
              <a:spLocks noChangeArrowheads="1"/>
            </p:cNvSpPr>
            <p:nvPr/>
          </p:nvSpPr>
          <p:spPr bwMode="auto">
            <a:xfrm>
              <a:off x="3425" y="2054"/>
              <a:ext cx="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С</a:t>
              </a:r>
            </a:p>
          </p:txBody>
        </p:sp>
        <p:sp>
          <p:nvSpPr>
            <p:cNvPr id="19467" name="Rectangle 26"/>
            <p:cNvSpPr>
              <a:spLocks noChangeArrowheads="1"/>
            </p:cNvSpPr>
            <p:nvPr/>
          </p:nvSpPr>
          <p:spPr bwMode="auto">
            <a:xfrm>
              <a:off x="913" y="2912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>
                  <a:solidFill>
                    <a:srgbClr val="002060"/>
                  </a:solidFill>
                </a:rPr>
                <a:t>30</a:t>
              </a:r>
              <a:r>
                <a:rPr lang="ru-RU" sz="2000">
                  <a:solidFill>
                    <a:srgbClr val="002060"/>
                  </a:solidFill>
                  <a:sym typeface="Symbol" pitchFamily="18" charset="2"/>
                </a:rPr>
                <a:t></a:t>
              </a:r>
            </a:p>
          </p:txBody>
        </p:sp>
        <p:sp>
          <p:nvSpPr>
            <p:cNvPr id="19468" name="Rectangle 27"/>
            <p:cNvSpPr>
              <a:spLocks noChangeArrowheads="1"/>
            </p:cNvSpPr>
            <p:nvPr/>
          </p:nvSpPr>
          <p:spPr bwMode="auto">
            <a:xfrm>
              <a:off x="3745" y="2888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>
                  <a:solidFill>
                    <a:srgbClr val="002060"/>
                  </a:solidFill>
                </a:rPr>
                <a:t>45</a:t>
              </a:r>
              <a:r>
                <a:rPr lang="ru-RU" sz="2000">
                  <a:solidFill>
                    <a:srgbClr val="002060"/>
                  </a:solidFill>
                  <a:sym typeface="Symbol" pitchFamily="18" charset="2"/>
                </a:rPr>
                <a:t></a:t>
              </a:r>
            </a:p>
          </p:txBody>
        </p:sp>
        <p:grpSp>
          <p:nvGrpSpPr>
            <p:cNvPr id="19469" name="Group 32"/>
            <p:cNvGrpSpPr>
              <a:grpSpLocks/>
            </p:cNvGrpSpPr>
            <p:nvPr/>
          </p:nvGrpSpPr>
          <p:grpSpPr bwMode="auto">
            <a:xfrm>
              <a:off x="860" y="2975"/>
              <a:ext cx="75" cy="178"/>
              <a:chOff x="872" y="2818"/>
              <a:chExt cx="75" cy="178"/>
            </a:xfrm>
          </p:grpSpPr>
          <p:sp>
            <p:nvSpPr>
              <p:cNvPr id="19477" name="Arc 28"/>
              <p:cNvSpPr>
                <a:spLocks/>
              </p:cNvSpPr>
              <p:nvPr/>
            </p:nvSpPr>
            <p:spPr bwMode="auto">
              <a:xfrm flipV="1">
                <a:off x="904" y="2818"/>
                <a:ext cx="43" cy="178"/>
              </a:xfrm>
              <a:custGeom>
                <a:avLst/>
                <a:gdLst>
                  <a:gd name="T0" fmla="*/ 0 w 21600"/>
                  <a:gd name="T1" fmla="*/ 0 h 39589"/>
                  <a:gd name="T2" fmla="*/ 0 w 21600"/>
                  <a:gd name="T3" fmla="*/ 1 h 39589"/>
                  <a:gd name="T4" fmla="*/ 0 w 21600"/>
                  <a:gd name="T5" fmla="*/ 0 h 3958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589"/>
                  <a:gd name="T11" fmla="*/ 21600 w 21600"/>
                  <a:gd name="T12" fmla="*/ 39589 h 395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589" fill="none" extrusionOk="0">
                    <a:moveTo>
                      <a:pt x="11839" y="0"/>
                    </a:moveTo>
                    <a:cubicBezTo>
                      <a:pt x="17930" y="3991"/>
                      <a:pt x="21600" y="10783"/>
                      <a:pt x="21600" y="18066"/>
                    </a:cubicBezTo>
                    <a:cubicBezTo>
                      <a:pt x="21600" y="29287"/>
                      <a:pt x="13007" y="38640"/>
                      <a:pt x="1825" y="39588"/>
                    </a:cubicBezTo>
                  </a:path>
                  <a:path w="21600" h="39589" stroke="0" extrusionOk="0">
                    <a:moveTo>
                      <a:pt x="11839" y="0"/>
                    </a:moveTo>
                    <a:cubicBezTo>
                      <a:pt x="17930" y="3991"/>
                      <a:pt x="21600" y="10783"/>
                      <a:pt x="21600" y="18066"/>
                    </a:cubicBezTo>
                    <a:cubicBezTo>
                      <a:pt x="21600" y="29287"/>
                      <a:pt x="13007" y="38640"/>
                      <a:pt x="1825" y="39588"/>
                    </a:cubicBezTo>
                    <a:lnTo>
                      <a:pt x="0" y="180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19478" name="Arc 30"/>
              <p:cNvSpPr>
                <a:spLocks/>
              </p:cNvSpPr>
              <p:nvPr/>
            </p:nvSpPr>
            <p:spPr bwMode="auto">
              <a:xfrm flipV="1">
                <a:off x="872" y="2834"/>
                <a:ext cx="27" cy="154"/>
              </a:xfrm>
              <a:custGeom>
                <a:avLst/>
                <a:gdLst>
                  <a:gd name="T0" fmla="*/ 0 w 21600"/>
                  <a:gd name="T1" fmla="*/ 0 h 39589"/>
                  <a:gd name="T2" fmla="*/ 0 w 21600"/>
                  <a:gd name="T3" fmla="*/ 1 h 39589"/>
                  <a:gd name="T4" fmla="*/ 0 w 21600"/>
                  <a:gd name="T5" fmla="*/ 0 h 3958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589"/>
                  <a:gd name="T11" fmla="*/ 21600 w 21600"/>
                  <a:gd name="T12" fmla="*/ 39589 h 395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589" fill="none" extrusionOk="0">
                    <a:moveTo>
                      <a:pt x="11839" y="0"/>
                    </a:moveTo>
                    <a:cubicBezTo>
                      <a:pt x="17930" y="3991"/>
                      <a:pt x="21600" y="10783"/>
                      <a:pt x="21600" y="18066"/>
                    </a:cubicBezTo>
                    <a:cubicBezTo>
                      <a:pt x="21600" y="29287"/>
                      <a:pt x="13007" y="38640"/>
                      <a:pt x="1825" y="39588"/>
                    </a:cubicBezTo>
                  </a:path>
                  <a:path w="21600" h="39589" stroke="0" extrusionOk="0">
                    <a:moveTo>
                      <a:pt x="11839" y="0"/>
                    </a:moveTo>
                    <a:cubicBezTo>
                      <a:pt x="17930" y="3991"/>
                      <a:pt x="21600" y="10783"/>
                      <a:pt x="21600" y="18066"/>
                    </a:cubicBezTo>
                    <a:cubicBezTo>
                      <a:pt x="21600" y="29287"/>
                      <a:pt x="13007" y="38640"/>
                      <a:pt x="1825" y="39588"/>
                    </a:cubicBezTo>
                    <a:lnTo>
                      <a:pt x="0" y="1806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9470" name="Arc 34"/>
            <p:cNvSpPr>
              <a:spLocks/>
            </p:cNvSpPr>
            <p:nvPr/>
          </p:nvSpPr>
          <p:spPr bwMode="auto">
            <a:xfrm flipH="1" flipV="1">
              <a:off x="4076" y="2975"/>
              <a:ext cx="34" cy="186"/>
            </a:xfrm>
            <a:custGeom>
              <a:avLst/>
              <a:gdLst>
                <a:gd name="T0" fmla="*/ 0 w 21600"/>
                <a:gd name="T1" fmla="*/ 0 h 39589"/>
                <a:gd name="T2" fmla="*/ 0 w 21600"/>
                <a:gd name="T3" fmla="*/ 1 h 39589"/>
                <a:gd name="T4" fmla="*/ 0 w 21600"/>
                <a:gd name="T5" fmla="*/ 0 h 395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589"/>
                <a:gd name="T11" fmla="*/ 21600 w 21600"/>
                <a:gd name="T12" fmla="*/ 39589 h 39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589" fill="none" extrusionOk="0">
                  <a:moveTo>
                    <a:pt x="11839" y="0"/>
                  </a:moveTo>
                  <a:cubicBezTo>
                    <a:pt x="17930" y="3991"/>
                    <a:pt x="21600" y="10783"/>
                    <a:pt x="21600" y="18066"/>
                  </a:cubicBezTo>
                  <a:cubicBezTo>
                    <a:pt x="21600" y="29287"/>
                    <a:pt x="13007" y="38640"/>
                    <a:pt x="1825" y="39588"/>
                  </a:cubicBezTo>
                </a:path>
                <a:path w="21600" h="39589" stroke="0" extrusionOk="0">
                  <a:moveTo>
                    <a:pt x="11839" y="0"/>
                  </a:moveTo>
                  <a:cubicBezTo>
                    <a:pt x="17930" y="3991"/>
                    <a:pt x="21600" y="10783"/>
                    <a:pt x="21600" y="18066"/>
                  </a:cubicBezTo>
                  <a:cubicBezTo>
                    <a:pt x="21600" y="29287"/>
                    <a:pt x="13007" y="38640"/>
                    <a:pt x="1825" y="39588"/>
                  </a:cubicBezTo>
                  <a:lnTo>
                    <a:pt x="0" y="1806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71" name="Line 42"/>
            <p:cNvSpPr>
              <a:spLocks noChangeShapeType="1"/>
            </p:cNvSpPr>
            <p:nvPr/>
          </p:nvSpPr>
          <p:spPr bwMode="auto">
            <a:xfrm>
              <a:off x="1704" y="2280"/>
              <a:ext cx="9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72" name="Text Box 43"/>
            <p:cNvSpPr txBox="1">
              <a:spLocks noChangeArrowheads="1"/>
            </p:cNvSpPr>
            <p:nvPr/>
          </p:nvSpPr>
          <p:spPr bwMode="auto">
            <a:xfrm>
              <a:off x="1558" y="3161"/>
              <a:ext cx="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К</a:t>
              </a:r>
            </a:p>
          </p:txBody>
        </p:sp>
        <p:sp>
          <p:nvSpPr>
            <p:cNvPr id="19473" name="Text Box 44"/>
            <p:cNvSpPr txBox="1">
              <a:spLocks noChangeArrowheads="1"/>
            </p:cNvSpPr>
            <p:nvPr/>
          </p:nvSpPr>
          <p:spPr bwMode="auto">
            <a:xfrm>
              <a:off x="3400" y="3167"/>
              <a:ext cx="4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solidFill>
                    <a:srgbClr val="002060"/>
                  </a:solidFill>
                </a:rPr>
                <a:t>М</a:t>
              </a:r>
            </a:p>
          </p:txBody>
        </p:sp>
        <p:sp>
          <p:nvSpPr>
            <p:cNvPr id="19474" name="Line 45"/>
            <p:cNvSpPr>
              <a:spLocks noChangeShapeType="1"/>
            </p:cNvSpPr>
            <p:nvPr/>
          </p:nvSpPr>
          <p:spPr bwMode="auto">
            <a:xfrm flipH="1">
              <a:off x="3522" y="2286"/>
              <a:ext cx="6" cy="8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75" name="Rectangle 46"/>
            <p:cNvSpPr>
              <a:spLocks noChangeArrowheads="1"/>
            </p:cNvSpPr>
            <p:nvPr/>
          </p:nvSpPr>
          <p:spPr bwMode="auto">
            <a:xfrm>
              <a:off x="3522" y="3078"/>
              <a:ext cx="102" cy="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476" name="Rectangle 47"/>
            <p:cNvSpPr>
              <a:spLocks noChangeArrowheads="1"/>
            </p:cNvSpPr>
            <p:nvPr/>
          </p:nvSpPr>
          <p:spPr bwMode="auto">
            <a:xfrm>
              <a:off x="1609" y="3079"/>
              <a:ext cx="102" cy="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45" name="Text Box 51"/>
          <p:cNvSpPr txBox="1">
            <a:spLocks noChangeArrowheads="1"/>
          </p:cNvSpPr>
          <p:nvPr/>
        </p:nvSpPr>
        <p:spPr bwMode="auto">
          <a:xfrm>
            <a:off x="3286125" y="5929313"/>
            <a:ext cx="528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    Ответ:       ВК= 18 см ; АВ= 36 см.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3"/>
          <p:cNvSpPr>
            <a:spLocks noChangeArrowheads="1"/>
          </p:cNvSpPr>
          <p:nvPr/>
        </p:nvSpPr>
        <p:spPr bwMode="auto">
          <a:xfrm>
            <a:off x="755650" y="3860800"/>
            <a:ext cx="7488238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75" name="Group 4"/>
          <p:cNvGrpSpPr>
            <a:grpSpLocks/>
          </p:cNvGrpSpPr>
          <p:nvPr/>
        </p:nvGrpSpPr>
        <p:grpSpPr bwMode="auto">
          <a:xfrm>
            <a:off x="1692275" y="404813"/>
            <a:ext cx="5545138" cy="2824162"/>
            <a:chOff x="521" y="1162"/>
            <a:chExt cx="3493" cy="1779"/>
          </a:xfrm>
        </p:grpSpPr>
        <p:sp>
          <p:nvSpPr>
            <p:cNvPr id="7184" name="AutoShape 5"/>
            <p:cNvSpPr>
              <a:spLocks noChangeArrowheads="1"/>
            </p:cNvSpPr>
            <p:nvPr/>
          </p:nvSpPr>
          <p:spPr bwMode="auto">
            <a:xfrm>
              <a:off x="748" y="1525"/>
              <a:ext cx="2903" cy="11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Text Box 6"/>
            <p:cNvSpPr txBox="1">
              <a:spLocks noChangeArrowheads="1"/>
            </p:cNvSpPr>
            <p:nvPr/>
          </p:nvSpPr>
          <p:spPr bwMode="auto">
            <a:xfrm>
              <a:off x="612" y="1162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/>
                <a:t>А</a:t>
              </a:r>
            </a:p>
          </p:txBody>
        </p:sp>
        <p:sp>
          <p:nvSpPr>
            <p:cNvPr id="7186" name="Text Box 7"/>
            <p:cNvSpPr txBox="1">
              <a:spLocks noChangeArrowheads="1"/>
            </p:cNvSpPr>
            <p:nvPr/>
          </p:nvSpPr>
          <p:spPr bwMode="auto">
            <a:xfrm>
              <a:off x="3696" y="2478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/>
                <a:t>В</a:t>
              </a:r>
            </a:p>
          </p:txBody>
        </p:sp>
        <p:sp>
          <p:nvSpPr>
            <p:cNvPr id="7187" name="Text Box 8"/>
            <p:cNvSpPr txBox="1">
              <a:spLocks noChangeArrowheads="1"/>
            </p:cNvSpPr>
            <p:nvPr/>
          </p:nvSpPr>
          <p:spPr bwMode="auto">
            <a:xfrm>
              <a:off x="521" y="2614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/>
                <a:t>С</a:t>
              </a:r>
            </a:p>
          </p:txBody>
        </p:sp>
      </p:grp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2052638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2197100" y="27098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5364163" y="24209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30</a:t>
            </a:r>
            <a:r>
              <a:rPr lang="en-US">
                <a:cs typeface="Times New Roman" pitchFamily="18" charset="0"/>
              </a:rPr>
              <a:t>°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2051050" y="11255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60</a:t>
            </a:r>
            <a:r>
              <a:rPr lang="en-US">
                <a:cs typeface="Times New Roman" pitchFamily="18" charset="0"/>
              </a:rPr>
              <a:t>°</a:t>
            </a:r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908081"/>
              </p:ext>
            </p:extLst>
          </p:nvPr>
        </p:nvGraphicFramePr>
        <p:xfrm>
          <a:off x="2684463" y="4221163"/>
          <a:ext cx="5857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3" imgW="291960" imgH="393480" progId="Equation.3">
                  <p:embed/>
                </p:oleObj>
              </mc:Choice>
              <mc:Fallback>
                <p:oleObj name="Формула" r:id="rId3" imgW="29196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4221163"/>
                        <a:ext cx="5857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316038" y="4440238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sin 30</a:t>
            </a:r>
            <a:r>
              <a:rPr lang="en-US">
                <a:cs typeface="Times New Roman" pitchFamily="18" charset="0"/>
              </a:rPr>
              <a:t>°</a:t>
            </a:r>
            <a:r>
              <a:rPr lang="ru-RU">
                <a:cs typeface="Times New Roman" pitchFamily="18" charset="0"/>
              </a:rPr>
              <a:t> =</a:t>
            </a:r>
            <a:endParaRPr lang="en-US">
              <a:cs typeface="Times New Roman" pitchFamily="18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260725" y="44402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= </a:t>
            </a:r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3619500" y="4222750"/>
          <a:ext cx="304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4222750"/>
                        <a:ext cx="304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81565"/>
              </p:ext>
            </p:extLst>
          </p:nvPr>
        </p:nvGraphicFramePr>
        <p:xfrm>
          <a:off x="6500813" y="4149725"/>
          <a:ext cx="5857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7" imgW="291960" imgH="393480" progId="Equation.3">
                  <p:embed/>
                </p:oleObj>
              </mc:Choice>
              <mc:Fallback>
                <p:oleObj name="Формула" r:id="rId7" imgW="2919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4149725"/>
                        <a:ext cx="58578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132388" y="4367213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cos 60</a:t>
            </a:r>
            <a:r>
              <a:rPr lang="en-US">
                <a:cs typeface="Times New Roman" pitchFamily="18" charset="0"/>
              </a:rPr>
              <a:t>°</a:t>
            </a:r>
            <a:r>
              <a:rPr lang="ru-RU">
                <a:cs typeface="Times New Roman" pitchFamily="18" charset="0"/>
              </a:rPr>
              <a:t> =</a:t>
            </a:r>
            <a:endParaRPr lang="en-US">
              <a:cs typeface="Times New Roman" pitchFamily="18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7077075" y="436721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= </a:t>
            </a: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7435850" y="4149725"/>
          <a:ext cx="304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Формула" r:id="rId9" imgW="152280" imgH="393480" progId="Equation.3">
                  <p:embed/>
                </p:oleObj>
              </mc:Choice>
              <mc:Fallback>
                <p:oleObj name="Формула" r:id="rId9" imgW="1522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850" y="4149725"/>
                        <a:ext cx="304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1" grpId="0"/>
      <p:bldP spid="21524" grpId="0"/>
      <p:bldP spid="215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7"/>
          <p:cNvSpPr>
            <a:spLocks noChangeArrowheads="1"/>
          </p:cNvSpPr>
          <p:nvPr/>
        </p:nvSpPr>
        <p:spPr bwMode="auto">
          <a:xfrm>
            <a:off x="1116013" y="3500438"/>
            <a:ext cx="6985000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052638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2197100" y="27098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Text Box 17"/>
          <p:cNvSpPr txBox="1">
            <a:spLocks noChangeArrowheads="1"/>
          </p:cNvSpPr>
          <p:nvPr/>
        </p:nvSpPr>
        <p:spPr bwMode="auto">
          <a:xfrm>
            <a:off x="7077075" y="386238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8201" name="Text Box 28"/>
          <p:cNvSpPr txBox="1">
            <a:spLocks noChangeArrowheads="1"/>
          </p:cNvSpPr>
          <p:nvPr/>
        </p:nvSpPr>
        <p:spPr bwMode="auto">
          <a:xfrm>
            <a:off x="1619250" y="4292600"/>
            <a:ext cx="568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8942" name="Object 30"/>
          <p:cNvGraphicFramePr>
            <a:graphicFrameLocks noChangeAspect="1"/>
          </p:cNvGraphicFramePr>
          <p:nvPr/>
        </p:nvGraphicFramePr>
        <p:xfrm>
          <a:off x="1692275" y="3644900"/>
          <a:ext cx="50403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3" imgW="2361960" imgH="444240" progId="Equation.3">
                  <p:embed/>
                </p:oleObj>
              </mc:Choice>
              <mc:Fallback>
                <p:oleObj name="Формула" r:id="rId3" imgW="2361960" imgH="4442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644900"/>
                        <a:ext cx="50403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31"/>
          <p:cNvSpPr txBox="1">
            <a:spLocks noChangeArrowheads="1"/>
          </p:cNvSpPr>
          <p:nvPr/>
        </p:nvSpPr>
        <p:spPr bwMode="auto">
          <a:xfrm>
            <a:off x="1908175" y="4930775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8944" name="Object 32"/>
          <p:cNvGraphicFramePr>
            <a:graphicFrameLocks noChangeAspect="1"/>
          </p:cNvGraphicFramePr>
          <p:nvPr/>
        </p:nvGraphicFramePr>
        <p:xfrm>
          <a:off x="1692275" y="5013325"/>
          <a:ext cx="3600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Формула" r:id="rId5" imgW="1739880" imgH="457200" progId="Equation.3">
                  <p:embed/>
                </p:oleObj>
              </mc:Choice>
              <mc:Fallback>
                <p:oleObj name="Формула" r:id="rId5" imgW="1739880" imgH="457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13325"/>
                        <a:ext cx="36004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39"/>
          <p:cNvSpPr>
            <a:spLocks noChangeArrowheads="1"/>
          </p:cNvSpPr>
          <p:nvPr/>
        </p:nvSpPr>
        <p:spPr bwMode="auto">
          <a:xfrm>
            <a:off x="6877050" y="1700213"/>
            <a:ext cx="208915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Text Box 40"/>
          <p:cNvSpPr txBox="1">
            <a:spLocks noChangeArrowheads="1"/>
          </p:cNvSpPr>
          <p:nvPr/>
        </p:nvSpPr>
        <p:spPr bwMode="auto">
          <a:xfrm>
            <a:off x="7199313" y="1916113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tg 30</a:t>
            </a:r>
            <a:r>
              <a:rPr lang="en-US">
                <a:cs typeface="Times New Roman" pitchFamily="18" charset="0"/>
              </a:rPr>
              <a:t>°</a:t>
            </a:r>
            <a:r>
              <a:rPr lang="ru-RU">
                <a:cs typeface="Times New Roman" pitchFamily="18" charset="0"/>
              </a:rPr>
              <a:t> = ?</a:t>
            </a:r>
            <a:endParaRPr lang="en-US">
              <a:cs typeface="Times New Roman" pitchFamily="18" charset="0"/>
            </a:endParaRPr>
          </a:p>
        </p:txBody>
      </p:sp>
      <p:grpSp>
        <p:nvGrpSpPr>
          <p:cNvPr id="8205" name="Group 48"/>
          <p:cNvGrpSpPr>
            <a:grpSpLocks/>
          </p:cNvGrpSpPr>
          <p:nvPr/>
        </p:nvGrpSpPr>
        <p:grpSpPr bwMode="auto">
          <a:xfrm>
            <a:off x="1619250" y="333375"/>
            <a:ext cx="6192838" cy="2968625"/>
            <a:chOff x="1020" y="210"/>
            <a:chExt cx="3901" cy="1870"/>
          </a:xfrm>
        </p:grpSpPr>
        <p:grpSp>
          <p:nvGrpSpPr>
            <p:cNvPr id="8206" name="Group 47"/>
            <p:cNvGrpSpPr>
              <a:grpSpLocks/>
            </p:cNvGrpSpPr>
            <p:nvPr/>
          </p:nvGrpSpPr>
          <p:grpSpPr bwMode="auto">
            <a:xfrm>
              <a:off x="1020" y="210"/>
              <a:ext cx="3901" cy="1870"/>
              <a:chOff x="1020" y="210"/>
              <a:chExt cx="3901" cy="1870"/>
            </a:xfrm>
          </p:grpSpPr>
          <p:sp>
            <p:nvSpPr>
              <p:cNvPr id="8209" name="Text Box 4"/>
              <p:cNvSpPr txBox="1">
                <a:spLocks noChangeArrowheads="1"/>
              </p:cNvSpPr>
              <p:nvPr/>
            </p:nvSpPr>
            <p:spPr bwMode="auto">
              <a:xfrm>
                <a:off x="1111" y="301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/>
                  <a:t>А</a:t>
                </a:r>
              </a:p>
            </p:txBody>
          </p:sp>
          <p:sp>
            <p:nvSpPr>
              <p:cNvPr id="8210" name="Text Box 5"/>
              <p:cNvSpPr txBox="1">
                <a:spLocks noChangeArrowheads="1"/>
              </p:cNvSpPr>
              <p:nvPr/>
            </p:nvSpPr>
            <p:spPr bwMode="auto">
              <a:xfrm>
                <a:off x="4195" y="1617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/>
                  <a:t>В</a:t>
                </a:r>
              </a:p>
            </p:txBody>
          </p:sp>
          <p:sp>
            <p:nvSpPr>
              <p:cNvPr id="8211" name="Text Box 6"/>
              <p:cNvSpPr txBox="1">
                <a:spLocks noChangeArrowheads="1"/>
              </p:cNvSpPr>
              <p:nvPr/>
            </p:nvSpPr>
            <p:spPr bwMode="auto">
              <a:xfrm>
                <a:off x="1020" y="1753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/>
                  <a:t>С</a:t>
                </a:r>
              </a:p>
            </p:txBody>
          </p:sp>
          <p:sp>
            <p:nvSpPr>
              <p:cNvPr id="8212" name="Rectangle 35"/>
              <p:cNvSpPr>
                <a:spLocks noChangeArrowheads="1"/>
              </p:cNvSpPr>
              <p:nvPr/>
            </p:nvSpPr>
            <p:spPr bwMode="auto">
              <a:xfrm>
                <a:off x="3515" y="618"/>
                <a:ext cx="1316" cy="5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3" name="AutoShape 3"/>
              <p:cNvSpPr>
                <a:spLocks noChangeArrowheads="1"/>
              </p:cNvSpPr>
              <p:nvPr/>
            </p:nvSpPr>
            <p:spPr bwMode="auto">
              <a:xfrm>
                <a:off x="1247" y="663"/>
                <a:ext cx="2903" cy="118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214" name="Group 25"/>
              <p:cNvGrpSpPr>
                <a:grpSpLocks/>
              </p:cNvGrpSpPr>
              <p:nvPr/>
            </p:nvGrpSpPr>
            <p:grpSpPr bwMode="auto">
              <a:xfrm>
                <a:off x="2789" y="210"/>
                <a:ext cx="1316" cy="545"/>
                <a:chOff x="3016" y="164"/>
                <a:chExt cx="1316" cy="545"/>
              </a:xfrm>
            </p:grpSpPr>
            <p:sp>
              <p:nvSpPr>
                <p:cNvPr id="8218" name="Rectangle 23"/>
                <p:cNvSpPr>
                  <a:spLocks noChangeArrowheads="1"/>
                </p:cNvSpPr>
                <p:nvPr/>
              </p:nvSpPr>
              <p:spPr bwMode="auto">
                <a:xfrm>
                  <a:off x="3016" y="164"/>
                  <a:ext cx="1316" cy="54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07" y="300"/>
                  <a:ext cx="86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ru-RU"/>
                    <a:t> sin 30</a:t>
                  </a:r>
                  <a:r>
                    <a:rPr lang="en-US">
                      <a:cs typeface="Times New Roman" pitchFamily="18" charset="0"/>
                    </a:rPr>
                    <a:t>°</a:t>
                  </a:r>
                  <a:r>
                    <a:rPr lang="ru-RU">
                      <a:cs typeface="Times New Roman" pitchFamily="18" charset="0"/>
                    </a:rPr>
                    <a:t> =</a:t>
                  </a:r>
                  <a:endParaRPr lang="en-US"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8196" name="Object 20"/>
                <p:cNvGraphicFramePr>
                  <a:graphicFrameLocks noChangeAspect="1"/>
                </p:cNvGraphicFramePr>
                <p:nvPr/>
              </p:nvGraphicFramePr>
              <p:xfrm>
                <a:off x="3969" y="164"/>
                <a:ext cx="192" cy="49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28" name="Формула" r:id="rId7" imgW="152280" imgH="393480" progId="Equation.3">
                        <p:embed/>
                      </p:oleObj>
                    </mc:Choice>
                    <mc:Fallback>
                      <p:oleObj name="Формула" r:id="rId7" imgW="152280" imgH="393480" progId="Equation.3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69" y="164"/>
                              <a:ext cx="192" cy="49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215" name="Text Box 36"/>
              <p:cNvSpPr txBox="1">
                <a:spLocks noChangeArrowheads="1"/>
              </p:cNvSpPr>
              <p:nvPr/>
            </p:nvSpPr>
            <p:spPr bwMode="auto">
              <a:xfrm>
                <a:off x="3651" y="754"/>
                <a:ext cx="12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/>
                  <a:t> cos 30</a:t>
                </a:r>
                <a:r>
                  <a:rPr lang="en-US">
                    <a:cs typeface="Times New Roman" pitchFamily="18" charset="0"/>
                  </a:rPr>
                  <a:t>°</a:t>
                </a:r>
                <a:r>
                  <a:rPr lang="ru-RU">
                    <a:cs typeface="Times New Roman" pitchFamily="18" charset="0"/>
                  </a:rPr>
                  <a:t> =  ?</a:t>
                </a:r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8216" name="Line 42"/>
              <p:cNvSpPr>
                <a:spLocks noChangeShapeType="1"/>
              </p:cNvSpPr>
              <p:nvPr/>
            </p:nvSpPr>
            <p:spPr bwMode="auto">
              <a:xfrm>
                <a:off x="1247" y="170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Line 43"/>
              <p:cNvSpPr>
                <a:spLocks noChangeShapeType="1"/>
              </p:cNvSpPr>
              <p:nvPr/>
            </p:nvSpPr>
            <p:spPr bwMode="auto">
              <a:xfrm>
                <a:off x="1429" y="170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7" name="Text Box 9"/>
            <p:cNvSpPr txBox="1">
              <a:spLocks noChangeArrowheads="1"/>
            </p:cNvSpPr>
            <p:nvPr/>
          </p:nvSpPr>
          <p:spPr bwMode="auto">
            <a:xfrm>
              <a:off x="3334" y="1570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30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  <p:sp>
          <p:nvSpPr>
            <p:cNvPr id="8208" name="Text Box 10"/>
            <p:cNvSpPr txBox="1">
              <a:spLocks noChangeArrowheads="1"/>
            </p:cNvSpPr>
            <p:nvPr/>
          </p:nvSpPr>
          <p:spPr bwMode="auto">
            <a:xfrm>
              <a:off x="1247" y="754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60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116013" y="3500438"/>
            <a:ext cx="6985000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Line 3"/>
          <p:cNvSpPr>
            <a:spLocks noChangeShapeType="1"/>
          </p:cNvSpPr>
          <p:nvPr/>
        </p:nvSpPr>
        <p:spPr bwMode="auto">
          <a:xfrm>
            <a:off x="2052638" y="27098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4"/>
          <p:cNvSpPr>
            <a:spLocks noChangeShapeType="1"/>
          </p:cNvSpPr>
          <p:nvPr/>
        </p:nvSpPr>
        <p:spPr bwMode="auto">
          <a:xfrm>
            <a:off x="2197100" y="27098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7077075" y="386238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619250" y="4292600"/>
            <a:ext cx="568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1679575" y="3644900"/>
          <a:ext cx="50673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Формула" r:id="rId3" imgW="2374560" imgH="444240" progId="Equation.3">
                  <p:embed/>
                </p:oleObj>
              </mc:Choice>
              <mc:Fallback>
                <p:oleObj name="Формула" r:id="rId3" imgW="237456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644900"/>
                        <a:ext cx="50673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1908175" y="4930775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1692275" y="5078413"/>
          <a:ext cx="278606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Формула" r:id="rId5" imgW="1346040" imgH="393480" progId="Equation.3">
                  <p:embed/>
                </p:oleObj>
              </mc:Choice>
              <mc:Fallback>
                <p:oleObj name="Формула" r:id="rId5" imgW="13460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78413"/>
                        <a:ext cx="2786063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1763713" y="47783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6659563" y="25669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/>
              <a:t>В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1619250" y="2782888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9230" name="Line 24"/>
          <p:cNvSpPr>
            <a:spLocks noChangeShapeType="1"/>
          </p:cNvSpPr>
          <p:nvPr/>
        </p:nvSpPr>
        <p:spPr bwMode="auto">
          <a:xfrm>
            <a:off x="1979613" y="2709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25"/>
          <p:cNvSpPr>
            <a:spLocks noChangeShapeType="1"/>
          </p:cNvSpPr>
          <p:nvPr/>
        </p:nvSpPr>
        <p:spPr bwMode="auto">
          <a:xfrm>
            <a:off x="2268538" y="2709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232" name="Group 32"/>
          <p:cNvGrpSpPr>
            <a:grpSpLocks/>
          </p:cNvGrpSpPr>
          <p:nvPr/>
        </p:nvGrpSpPr>
        <p:grpSpPr bwMode="auto">
          <a:xfrm>
            <a:off x="1908175" y="404813"/>
            <a:ext cx="6878638" cy="2544762"/>
            <a:chOff x="1202" y="255"/>
            <a:chExt cx="4333" cy="1603"/>
          </a:xfrm>
        </p:grpSpPr>
        <p:sp>
          <p:nvSpPr>
            <p:cNvPr id="9233" name="Rectangle 10"/>
            <p:cNvSpPr>
              <a:spLocks noChangeArrowheads="1"/>
            </p:cNvSpPr>
            <p:nvPr/>
          </p:nvSpPr>
          <p:spPr bwMode="auto">
            <a:xfrm>
              <a:off x="4377" y="1207"/>
              <a:ext cx="115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Text Box 11"/>
            <p:cNvSpPr txBox="1">
              <a:spLocks noChangeArrowheads="1"/>
            </p:cNvSpPr>
            <p:nvPr/>
          </p:nvSpPr>
          <p:spPr bwMode="auto">
            <a:xfrm>
              <a:off x="4490" y="1298"/>
              <a:ext cx="10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  tg 60</a:t>
              </a:r>
              <a:r>
                <a:rPr lang="en-US">
                  <a:cs typeface="Times New Roman" pitchFamily="18" charset="0"/>
                </a:rPr>
                <a:t>°</a:t>
              </a:r>
              <a:r>
                <a:rPr lang="ru-RU">
                  <a:cs typeface="Times New Roman" pitchFamily="18" charset="0"/>
                </a:rPr>
                <a:t> = ?</a:t>
              </a:r>
              <a:endParaRPr lang="en-US">
                <a:cs typeface="Times New Roman" pitchFamily="18" charset="0"/>
              </a:endParaRPr>
            </a:p>
          </p:txBody>
        </p:sp>
        <p:sp>
          <p:nvSpPr>
            <p:cNvPr id="9235" name="Rectangle 17"/>
            <p:cNvSpPr>
              <a:spLocks noChangeArrowheads="1"/>
            </p:cNvSpPr>
            <p:nvPr/>
          </p:nvSpPr>
          <p:spPr bwMode="auto">
            <a:xfrm>
              <a:off x="3651" y="709"/>
              <a:ext cx="1134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AutoShape 18"/>
            <p:cNvSpPr>
              <a:spLocks noChangeArrowheads="1"/>
            </p:cNvSpPr>
            <p:nvPr/>
          </p:nvSpPr>
          <p:spPr bwMode="auto">
            <a:xfrm>
              <a:off x="1202" y="663"/>
              <a:ext cx="2903" cy="11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7" name="Text Box 23"/>
            <p:cNvSpPr txBox="1">
              <a:spLocks noChangeArrowheads="1"/>
            </p:cNvSpPr>
            <p:nvPr/>
          </p:nvSpPr>
          <p:spPr bwMode="auto">
            <a:xfrm>
              <a:off x="3696" y="829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 sin 60</a:t>
              </a:r>
              <a:r>
                <a:rPr lang="en-US">
                  <a:cs typeface="Times New Roman" pitchFamily="18" charset="0"/>
                </a:rPr>
                <a:t>°</a:t>
              </a:r>
              <a:r>
                <a:rPr lang="ru-RU">
                  <a:cs typeface="Times New Roman" pitchFamily="18" charset="0"/>
                </a:rPr>
                <a:t> =  ?</a:t>
              </a:r>
              <a:endParaRPr lang="en-US">
                <a:cs typeface="Times New Roman" pitchFamily="18" charset="0"/>
              </a:endParaRPr>
            </a:p>
          </p:txBody>
        </p:sp>
        <p:sp>
          <p:nvSpPr>
            <p:cNvPr id="9238" name="Text Box 26"/>
            <p:cNvSpPr txBox="1">
              <a:spLocks noChangeArrowheads="1"/>
            </p:cNvSpPr>
            <p:nvPr/>
          </p:nvSpPr>
          <p:spPr bwMode="auto">
            <a:xfrm>
              <a:off x="3289" y="1570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30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  <p:sp>
          <p:nvSpPr>
            <p:cNvPr id="9239" name="Text Box 27"/>
            <p:cNvSpPr txBox="1">
              <a:spLocks noChangeArrowheads="1"/>
            </p:cNvSpPr>
            <p:nvPr/>
          </p:nvSpPr>
          <p:spPr bwMode="auto">
            <a:xfrm>
              <a:off x="1202" y="754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60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  <p:sp>
          <p:nvSpPr>
            <p:cNvPr id="9240" name="Rectangle 20"/>
            <p:cNvSpPr>
              <a:spLocks noChangeArrowheads="1"/>
            </p:cNvSpPr>
            <p:nvPr/>
          </p:nvSpPr>
          <p:spPr bwMode="auto">
            <a:xfrm>
              <a:off x="2789" y="255"/>
              <a:ext cx="1316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1" name="Group 31"/>
            <p:cNvGrpSpPr>
              <a:grpSpLocks/>
            </p:cNvGrpSpPr>
            <p:nvPr/>
          </p:nvGrpSpPr>
          <p:grpSpPr bwMode="auto">
            <a:xfrm>
              <a:off x="2835" y="255"/>
              <a:ext cx="1099" cy="498"/>
              <a:chOff x="2835" y="210"/>
              <a:chExt cx="1099" cy="498"/>
            </a:xfrm>
          </p:grpSpPr>
          <p:sp>
            <p:nvSpPr>
              <p:cNvPr id="9242" name="Text Box 21"/>
              <p:cNvSpPr txBox="1">
                <a:spLocks noChangeArrowheads="1"/>
              </p:cNvSpPr>
              <p:nvPr/>
            </p:nvSpPr>
            <p:spPr bwMode="auto">
              <a:xfrm>
                <a:off x="2835" y="346"/>
                <a:ext cx="10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/>
                  <a:t> cos 60</a:t>
                </a:r>
                <a:r>
                  <a:rPr lang="en-US">
                    <a:cs typeface="Times New Roman" pitchFamily="18" charset="0"/>
                  </a:rPr>
                  <a:t>°</a:t>
                </a:r>
                <a:r>
                  <a:rPr lang="ru-RU">
                    <a:cs typeface="Times New Roman" pitchFamily="18" charset="0"/>
                  </a:rPr>
                  <a:t> = </a:t>
                </a:r>
                <a:endParaRPr lang="en-US">
                  <a:cs typeface="Times New Roman" pitchFamily="18" charset="0"/>
                </a:endParaRPr>
              </a:p>
            </p:txBody>
          </p:sp>
          <p:graphicFrame>
            <p:nvGraphicFramePr>
              <p:cNvPr id="9220" name="Object 22"/>
              <p:cNvGraphicFramePr>
                <a:graphicFrameLocks noChangeAspect="1"/>
              </p:cNvGraphicFramePr>
              <p:nvPr/>
            </p:nvGraphicFramePr>
            <p:xfrm>
              <a:off x="3742" y="210"/>
              <a:ext cx="192" cy="4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51" name="Формула" r:id="rId7" imgW="152280" imgH="393480" progId="Equation.3">
                      <p:embed/>
                    </p:oleObj>
                  </mc:Choice>
                  <mc:Fallback>
                    <p:oleObj name="Формула" r:id="rId7" imgW="152280" imgH="393480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2" y="210"/>
                            <a:ext cx="192" cy="4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6" name="Group 20"/>
          <p:cNvGrpSpPr>
            <a:grpSpLocks/>
          </p:cNvGrpSpPr>
          <p:nvPr/>
        </p:nvGrpSpPr>
        <p:grpSpPr bwMode="auto">
          <a:xfrm>
            <a:off x="539750" y="0"/>
            <a:ext cx="7993063" cy="3217863"/>
            <a:chOff x="340" y="0"/>
            <a:chExt cx="5035" cy="2027"/>
          </a:xfrm>
        </p:grpSpPr>
        <p:grpSp>
          <p:nvGrpSpPr>
            <p:cNvPr id="10248" name="Group 9"/>
            <p:cNvGrpSpPr>
              <a:grpSpLocks/>
            </p:cNvGrpSpPr>
            <p:nvPr/>
          </p:nvGrpSpPr>
          <p:grpSpPr bwMode="auto">
            <a:xfrm>
              <a:off x="340" y="0"/>
              <a:ext cx="2177" cy="2027"/>
              <a:chOff x="431" y="255"/>
              <a:chExt cx="2585" cy="2432"/>
            </a:xfrm>
          </p:grpSpPr>
          <p:grpSp>
            <p:nvGrpSpPr>
              <p:cNvPr id="10254" name="Group 5"/>
              <p:cNvGrpSpPr>
                <a:grpSpLocks/>
              </p:cNvGrpSpPr>
              <p:nvPr/>
            </p:nvGrpSpPr>
            <p:grpSpPr bwMode="auto">
              <a:xfrm>
                <a:off x="703" y="527"/>
                <a:ext cx="2041" cy="1905"/>
                <a:chOff x="703" y="255"/>
                <a:chExt cx="2041" cy="1905"/>
              </a:xfrm>
            </p:grpSpPr>
            <p:sp>
              <p:nvSpPr>
                <p:cNvPr id="10258" name="AutoShape 2"/>
                <p:cNvSpPr>
                  <a:spLocks noChangeArrowheads="1"/>
                </p:cNvSpPr>
                <p:nvPr/>
              </p:nvSpPr>
              <p:spPr bwMode="auto">
                <a:xfrm>
                  <a:off x="703" y="255"/>
                  <a:ext cx="2041" cy="1905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59" name="Line 3"/>
                <p:cNvSpPr>
                  <a:spLocks noChangeShapeType="1"/>
                </p:cNvSpPr>
                <p:nvPr/>
              </p:nvSpPr>
              <p:spPr bwMode="auto">
                <a:xfrm>
                  <a:off x="703" y="2024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0" name="Line 4"/>
                <p:cNvSpPr>
                  <a:spLocks noChangeShapeType="1"/>
                </p:cNvSpPr>
                <p:nvPr/>
              </p:nvSpPr>
              <p:spPr bwMode="auto">
                <a:xfrm>
                  <a:off x="839" y="2024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55" name="Text Box 6"/>
              <p:cNvSpPr txBox="1">
                <a:spLocks noChangeArrowheads="1"/>
              </p:cNvSpPr>
              <p:nvPr/>
            </p:nvSpPr>
            <p:spPr bwMode="auto">
              <a:xfrm>
                <a:off x="521" y="255"/>
                <a:ext cx="27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/>
                  <a:t>B</a:t>
                </a:r>
              </a:p>
            </p:txBody>
          </p:sp>
          <p:sp>
            <p:nvSpPr>
              <p:cNvPr id="10256" name="Text Box 7"/>
              <p:cNvSpPr txBox="1">
                <a:spLocks noChangeArrowheads="1"/>
              </p:cNvSpPr>
              <p:nvPr/>
            </p:nvSpPr>
            <p:spPr bwMode="auto">
              <a:xfrm>
                <a:off x="2744" y="2251"/>
                <a:ext cx="27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/>
                  <a:t>A</a:t>
                </a:r>
              </a:p>
            </p:txBody>
          </p:sp>
          <p:sp>
            <p:nvSpPr>
              <p:cNvPr id="10257" name="Text Box 8"/>
              <p:cNvSpPr txBox="1">
                <a:spLocks noChangeArrowheads="1"/>
              </p:cNvSpPr>
              <p:nvPr/>
            </p:nvSpPr>
            <p:spPr bwMode="auto">
              <a:xfrm>
                <a:off x="431" y="2341"/>
                <a:ext cx="27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/>
                  <a:t>C</a:t>
                </a:r>
              </a:p>
            </p:txBody>
          </p:sp>
        </p:grp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567" y="436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45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1701" y="1525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/>
                <a:t>45</a:t>
              </a:r>
              <a:r>
                <a:rPr lang="en-US">
                  <a:cs typeface="Times New Roman" pitchFamily="18" charset="0"/>
                </a:rPr>
                <a:t>°</a:t>
              </a:r>
            </a:p>
          </p:txBody>
        </p:sp>
        <p:grpSp>
          <p:nvGrpSpPr>
            <p:cNvPr id="10251" name="Group 18"/>
            <p:cNvGrpSpPr>
              <a:grpSpLocks/>
            </p:cNvGrpSpPr>
            <p:nvPr/>
          </p:nvGrpSpPr>
          <p:grpSpPr bwMode="auto">
            <a:xfrm>
              <a:off x="2880" y="210"/>
              <a:ext cx="2495" cy="1406"/>
              <a:chOff x="2925" y="663"/>
              <a:chExt cx="2495" cy="1406"/>
            </a:xfrm>
          </p:grpSpPr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925" y="663"/>
                <a:ext cx="2495" cy="14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>
                <a:off x="2925" y="799"/>
                <a:ext cx="2314" cy="1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/>
                  <a:t>AC = BC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ru-RU"/>
                  <a:t>AB</a:t>
                </a:r>
                <a:r>
                  <a:rPr lang="en-US">
                    <a:cs typeface="Times New Roman" pitchFamily="18" charset="0"/>
                  </a:rPr>
                  <a:t>²</a:t>
                </a:r>
                <a:r>
                  <a:rPr lang="ru-RU">
                    <a:cs typeface="Times New Roman" pitchFamily="18" charset="0"/>
                  </a:rPr>
                  <a:t> = AC</a:t>
                </a:r>
                <a:r>
                  <a:rPr lang="en-US">
                    <a:cs typeface="Times New Roman" pitchFamily="18" charset="0"/>
                  </a:rPr>
                  <a:t>²</a:t>
                </a:r>
                <a:r>
                  <a:rPr lang="ru-RU">
                    <a:cs typeface="Times New Roman" pitchFamily="18" charset="0"/>
                  </a:rPr>
                  <a:t> + BC</a:t>
                </a:r>
                <a:r>
                  <a:rPr lang="en-US">
                    <a:cs typeface="Times New Roman" pitchFamily="18" charset="0"/>
                  </a:rPr>
                  <a:t>²</a:t>
                </a:r>
                <a:r>
                  <a:rPr lang="ru-RU">
                    <a:cs typeface="Times New Roman" pitchFamily="18" charset="0"/>
                  </a:rPr>
                  <a:t> =2AC</a:t>
                </a:r>
                <a:r>
                  <a:rPr lang="en-US">
                    <a:cs typeface="Times New Roman" pitchFamily="18" charset="0"/>
                  </a:rPr>
                  <a:t>²</a:t>
                </a:r>
                <a:endParaRPr lang="ru-RU">
                  <a:cs typeface="Times New Roman" pitchFamily="18" charset="0"/>
                </a:endParaRPr>
              </a:p>
              <a:p>
                <a:pPr eaLnBrk="1" hangingPunct="1">
                  <a:spcBef>
                    <a:spcPct val="75000"/>
                  </a:spcBef>
                </a:pPr>
                <a:r>
                  <a:rPr lang="ru-RU"/>
                  <a:t>         AC = BC = </a:t>
                </a:r>
                <a:endParaRPr lang="en-US">
                  <a:cs typeface="Times New Roman" pitchFamily="18" charset="0"/>
                </a:endParaRPr>
              </a:p>
            </p:txBody>
          </p:sp>
          <p:graphicFrame>
            <p:nvGraphicFramePr>
              <p:cNvPr id="10245" name="Object 14"/>
              <p:cNvGraphicFramePr>
                <a:graphicFrameLocks noChangeAspect="1"/>
              </p:cNvGraphicFramePr>
              <p:nvPr/>
            </p:nvGraphicFramePr>
            <p:xfrm>
              <a:off x="4332" y="1434"/>
              <a:ext cx="363" cy="5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9" name="Формула" r:id="rId3" imgW="279360" imgH="419040" progId="Equation.3">
                      <p:embed/>
                    </p:oleObj>
                  </mc:Choice>
                  <mc:Fallback>
                    <p:oleObj name="Формула" r:id="rId3" imgW="279360" imgH="41904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2" y="1434"/>
                            <a:ext cx="363" cy="5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47" name="Rectangle 15"/>
          <p:cNvSpPr>
            <a:spLocks noChangeArrowheads="1"/>
          </p:cNvSpPr>
          <p:nvPr/>
        </p:nvSpPr>
        <p:spPr bwMode="auto">
          <a:xfrm>
            <a:off x="1116013" y="3357563"/>
            <a:ext cx="6985000" cy="331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835150" y="3429000"/>
          <a:ext cx="45370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Формула" r:id="rId5" imgW="2082600" imgH="457200" progId="Equation.3">
                  <p:embed/>
                </p:oleObj>
              </mc:Choice>
              <mc:Fallback>
                <p:oleObj name="Формула" r:id="rId5" imgW="20826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429000"/>
                        <a:ext cx="45370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822450" y="5661025"/>
          <a:ext cx="25241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Формула" r:id="rId7" imgW="1218960" imgH="393480" progId="Equation.3">
                  <p:embed/>
                </p:oleObj>
              </mc:Choice>
              <mc:Fallback>
                <p:oleObj name="Формула" r:id="rId7" imgW="12189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661025"/>
                        <a:ext cx="25241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1854200" y="4508500"/>
          <a:ext cx="45529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Формула" r:id="rId9" imgW="2133360" imgH="457200" progId="Equation.3">
                  <p:embed/>
                </p:oleObj>
              </mc:Choice>
              <mc:Fallback>
                <p:oleObj name="Формула" r:id="rId9" imgW="213336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508500"/>
                        <a:ext cx="455295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7450" y="2205038"/>
            <a:ext cx="648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002060"/>
                </a:solidFill>
              </a:rPr>
              <a:t>Теорема Пифагора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31913" y="3429000"/>
            <a:ext cx="6408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В прямоугольном треугольнике квадрат гипотенузы равен сумме квадратов катетов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138363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1116013" y="29257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260475" y="29257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755650" y="620713"/>
            <a:ext cx="5545138" cy="2824162"/>
            <a:chOff x="521" y="1162"/>
            <a:chExt cx="3493" cy="1779"/>
          </a:xfrm>
        </p:grpSpPr>
        <p:sp>
          <p:nvSpPr>
            <p:cNvPr id="14343" name="AutoShape 6"/>
            <p:cNvSpPr>
              <a:spLocks noChangeArrowheads="1"/>
            </p:cNvSpPr>
            <p:nvPr/>
          </p:nvSpPr>
          <p:spPr bwMode="auto">
            <a:xfrm>
              <a:off x="748" y="1525"/>
              <a:ext cx="2903" cy="11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612" y="1162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696" y="2478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521" y="2614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>
                  <a:solidFill>
                    <a:srgbClr val="002060"/>
                  </a:solidFill>
                </a:rPr>
                <a:t>С</a:t>
              </a:r>
            </a:p>
          </p:txBody>
        </p:sp>
      </p:grp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116013" y="39338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AB</a:t>
            </a:r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²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=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979613" y="3933825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AC</a:t>
            </a:r>
            <a:r>
              <a:rPr lang="en-US">
                <a:solidFill>
                  <a:srgbClr val="002060"/>
                </a:solidFill>
              </a:rPr>
              <a:t>²</a:t>
            </a:r>
            <a:r>
              <a:rPr lang="ru-RU">
                <a:solidFill>
                  <a:srgbClr val="002060"/>
                </a:solidFill>
              </a:rPr>
              <a:t> + BC</a:t>
            </a:r>
            <a:r>
              <a:rPr lang="en-US">
                <a:solidFill>
                  <a:srgbClr val="002060"/>
                </a:solidFill>
              </a:rPr>
              <a:t>²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76375" y="2565400"/>
            <a:ext cx="6480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002060"/>
                </a:solidFill>
              </a:rPr>
              <a:t>Синусом острого угла прямоугольного треугольника называется…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900113" y="620713"/>
            <a:ext cx="5545137" cy="2824162"/>
            <a:chOff x="521" y="1162"/>
            <a:chExt cx="3493" cy="1779"/>
          </a:xfrm>
        </p:grpSpPr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521" y="1162"/>
              <a:ext cx="3493" cy="1779"/>
              <a:chOff x="521" y="1162"/>
              <a:chExt cx="3493" cy="1779"/>
            </a:xfrm>
          </p:grpSpPr>
          <p:sp>
            <p:nvSpPr>
              <p:cNvPr id="1033" name="AutoShape 5"/>
              <p:cNvSpPr>
                <a:spLocks noChangeArrowheads="1"/>
              </p:cNvSpPr>
              <p:nvPr/>
            </p:nvSpPr>
            <p:spPr bwMode="auto">
              <a:xfrm>
                <a:off x="748" y="1525"/>
                <a:ext cx="2903" cy="118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1034" name="Text Box 6"/>
              <p:cNvSpPr txBox="1">
                <a:spLocks noChangeArrowheads="1"/>
              </p:cNvSpPr>
              <p:nvPr/>
            </p:nvSpPr>
            <p:spPr bwMode="auto">
              <a:xfrm>
                <a:off x="612" y="1162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 dirty="0">
                    <a:solidFill>
                      <a:srgbClr val="002060"/>
                    </a:solidFill>
                  </a:rPr>
                  <a:t>А</a:t>
                </a:r>
              </a:p>
            </p:txBody>
          </p:sp>
          <p:sp>
            <p:nvSpPr>
              <p:cNvPr id="1035" name="Text Box 7"/>
              <p:cNvSpPr txBox="1">
                <a:spLocks noChangeArrowheads="1"/>
              </p:cNvSpPr>
              <p:nvPr/>
            </p:nvSpPr>
            <p:spPr bwMode="auto">
              <a:xfrm>
                <a:off x="3696" y="2478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В</a:t>
                </a:r>
              </a:p>
            </p:txBody>
          </p:sp>
          <p:sp>
            <p:nvSpPr>
              <p:cNvPr id="1036" name="Text Box 8"/>
              <p:cNvSpPr txBox="1">
                <a:spLocks noChangeArrowheads="1"/>
              </p:cNvSpPr>
              <p:nvPr/>
            </p:nvSpPr>
            <p:spPr bwMode="auto">
              <a:xfrm>
                <a:off x="521" y="261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С</a:t>
                </a:r>
              </a:p>
            </p:txBody>
          </p:sp>
        </p:grpSp>
        <p:sp>
          <p:nvSpPr>
            <p:cNvPr id="1031" name="Line 9"/>
            <p:cNvSpPr>
              <a:spLocks noChangeShapeType="1"/>
            </p:cNvSpPr>
            <p:nvPr/>
          </p:nvSpPr>
          <p:spPr bwMode="auto">
            <a:xfrm>
              <a:off x="748" y="261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032" name="Line 10"/>
            <p:cNvSpPr>
              <a:spLocks noChangeShapeType="1"/>
            </p:cNvSpPr>
            <p:nvPr/>
          </p:nvSpPr>
          <p:spPr bwMode="auto">
            <a:xfrm>
              <a:off x="839" y="261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1260475" y="3933825"/>
            <a:ext cx="23034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err="1">
                <a:solidFill>
                  <a:srgbClr val="002060"/>
                </a:solidFill>
              </a:rPr>
              <a:t>sin</a:t>
            </a:r>
            <a:r>
              <a:rPr lang="ru-RU" dirty="0">
                <a:solidFill>
                  <a:srgbClr val="002060"/>
                </a:solidFill>
              </a:rPr>
              <a:t> A=</a:t>
            </a:r>
            <a:r>
              <a:rPr lang="ru-RU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ru-RU" dirty="0"/>
          </a:p>
          <a:p>
            <a:pPr eaLnBrk="1" hangingPunct="1">
              <a:spcBef>
                <a:spcPct val="50000"/>
              </a:spcBef>
            </a:pPr>
            <a:r>
              <a:rPr lang="ru-RU" dirty="0" err="1">
                <a:solidFill>
                  <a:srgbClr val="002060"/>
                </a:solidFill>
              </a:rPr>
              <a:t>sin</a:t>
            </a:r>
            <a:r>
              <a:rPr lang="ru-RU" dirty="0">
                <a:solidFill>
                  <a:srgbClr val="002060"/>
                </a:solidFill>
              </a:rPr>
              <a:t> B=</a:t>
            </a:r>
            <a:r>
              <a:rPr lang="ru-RU" dirty="0"/>
              <a:t> </a:t>
            </a: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619497"/>
              </p:ext>
            </p:extLst>
          </p:nvPr>
        </p:nvGraphicFramePr>
        <p:xfrm>
          <a:off x="2339975" y="3790950"/>
          <a:ext cx="5603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3" imgW="279360" imgH="393480" progId="Equation.3">
                  <p:embed/>
                </p:oleObj>
              </mc:Choice>
              <mc:Fallback>
                <p:oleObj name="Формула" r:id="rId3" imgW="2793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90950"/>
                        <a:ext cx="560388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293980"/>
              </p:ext>
            </p:extLst>
          </p:nvPr>
        </p:nvGraphicFramePr>
        <p:xfrm>
          <a:off x="2268538" y="4868863"/>
          <a:ext cx="560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5" imgW="279360" imgH="393480" progId="Equation.3">
                  <p:embed/>
                </p:oleObj>
              </mc:Choice>
              <mc:Fallback>
                <p:oleObj name="Формула" r:id="rId5" imgW="27936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868863"/>
                        <a:ext cx="560387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76375" y="2565400"/>
            <a:ext cx="6480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002060"/>
                </a:solidFill>
              </a:rPr>
              <a:t>Косинусом острого угла прямоугольного треугольника называется…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755650" y="620713"/>
            <a:ext cx="5545138" cy="2824162"/>
            <a:chOff x="521" y="1162"/>
            <a:chExt cx="3493" cy="1779"/>
          </a:xfrm>
        </p:grpSpPr>
        <p:grpSp>
          <p:nvGrpSpPr>
            <p:cNvPr id="2054" name="Group 4"/>
            <p:cNvGrpSpPr>
              <a:grpSpLocks/>
            </p:cNvGrpSpPr>
            <p:nvPr/>
          </p:nvGrpSpPr>
          <p:grpSpPr bwMode="auto">
            <a:xfrm>
              <a:off x="521" y="1162"/>
              <a:ext cx="3493" cy="1779"/>
              <a:chOff x="521" y="1162"/>
              <a:chExt cx="3493" cy="1779"/>
            </a:xfrm>
          </p:grpSpPr>
          <p:sp>
            <p:nvSpPr>
              <p:cNvPr id="2057" name="AutoShape 5"/>
              <p:cNvSpPr>
                <a:spLocks noChangeArrowheads="1"/>
              </p:cNvSpPr>
              <p:nvPr/>
            </p:nvSpPr>
            <p:spPr bwMode="auto">
              <a:xfrm>
                <a:off x="748" y="1525"/>
                <a:ext cx="2903" cy="118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2058" name="Text Box 6"/>
              <p:cNvSpPr txBox="1">
                <a:spLocks noChangeArrowheads="1"/>
              </p:cNvSpPr>
              <p:nvPr/>
            </p:nvSpPr>
            <p:spPr bwMode="auto">
              <a:xfrm>
                <a:off x="612" y="1162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А</a:t>
                </a:r>
              </a:p>
            </p:txBody>
          </p:sp>
          <p:sp>
            <p:nvSpPr>
              <p:cNvPr id="2059" name="Text Box 7"/>
              <p:cNvSpPr txBox="1">
                <a:spLocks noChangeArrowheads="1"/>
              </p:cNvSpPr>
              <p:nvPr/>
            </p:nvSpPr>
            <p:spPr bwMode="auto">
              <a:xfrm>
                <a:off x="3696" y="2478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В</a:t>
                </a:r>
              </a:p>
            </p:txBody>
          </p:sp>
          <p:sp>
            <p:nvSpPr>
              <p:cNvPr id="2060" name="Text Box 8"/>
              <p:cNvSpPr txBox="1">
                <a:spLocks noChangeArrowheads="1"/>
              </p:cNvSpPr>
              <p:nvPr/>
            </p:nvSpPr>
            <p:spPr bwMode="auto">
              <a:xfrm>
                <a:off x="521" y="261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С</a:t>
                </a:r>
              </a:p>
            </p:txBody>
          </p:sp>
        </p:grpSp>
        <p:sp>
          <p:nvSpPr>
            <p:cNvPr id="2055" name="Line 9"/>
            <p:cNvSpPr>
              <a:spLocks noChangeShapeType="1"/>
            </p:cNvSpPr>
            <p:nvPr/>
          </p:nvSpPr>
          <p:spPr bwMode="auto">
            <a:xfrm>
              <a:off x="748" y="261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056" name="Line 10"/>
            <p:cNvSpPr>
              <a:spLocks noChangeShapeType="1"/>
            </p:cNvSpPr>
            <p:nvPr/>
          </p:nvSpPr>
          <p:spPr bwMode="auto">
            <a:xfrm>
              <a:off x="839" y="261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116013" y="3933825"/>
            <a:ext cx="23034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err="1">
                <a:solidFill>
                  <a:srgbClr val="002060"/>
                </a:solidFill>
              </a:rPr>
              <a:t>cos</a:t>
            </a:r>
            <a:r>
              <a:rPr lang="ru-RU" dirty="0">
                <a:solidFill>
                  <a:srgbClr val="002060"/>
                </a:solidFill>
              </a:rPr>
              <a:t> A= </a:t>
            </a:r>
          </a:p>
          <a:p>
            <a:pPr eaLnBrk="1" hangingPunct="1">
              <a:spcBef>
                <a:spcPct val="50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dirty="0" err="1">
                <a:solidFill>
                  <a:srgbClr val="002060"/>
                </a:solidFill>
              </a:rPr>
              <a:t>cos</a:t>
            </a:r>
            <a:r>
              <a:rPr lang="ru-RU" dirty="0">
                <a:solidFill>
                  <a:srgbClr val="002060"/>
                </a:solidFill>
              </a:rPr>
              <a:t> B= </a:t>
            </a: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729169"/>
              </p:ext>
            </p:extLst>
          </p:nvPr>
        </p:nvGraphicFramePr>
        <p:xfrm>
          <a:off x="2195513" y="3790950"/>
          <a:ext cx="560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279360" imgH="393480" progId="Equation.3">
                  <p:embed/>
                </p:oleObj>
              </mc:Choice>
              <mc:Fallback>
                <p:oleObj name="Формула" r:id="rId3" imgW="2793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790950"/>
                        <a:ext cx="560387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253920"/>
              </p:ext>
            </p:extLst>
          </p:nvPr>
        </p:nvGraphicFramePr>
        <p:xfrm>
          <a:off x="2124075" y="4870450"/>
          <a:ext cx="5603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5" imgW="279360" imgH="393480" progId="Equation.3">
                  <p:embed/>
                </p:oleObj>
              </mc:Choice>
              <mc:Fallback>
                <p:oleObj name="Формула" r:id="rId5" imgW="27936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870450"/>
                        <a:ext cx="560388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76375" y="2565400"/>
            <a:ext cx="6480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2060"/>
                </a:solidFill>
              </a:rPr>
              <a:t>Тангенсом острого угла прямоугольного треугольника называется…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755650" y="620713"/>
            <a:ext cx="5545138" cy="2824162"/>
            <a:chOff x="521" y="1162"/>
            <a:chExt cx="3493" cy="1779"/>
          </a:xfrm>
        </p:grpSpPr>
        <p:grpSp>
          <p:nvGrpSpPr>
            <p:cNvPr id="3078" name="Group 4"/>
            <p:cNvGrpSpPr>
              <a:grpSpLocks/>
            </p:cNvGrpSpPr>
            <p:nvPr/>
          </p:nvGrpSpPr>
          <p:grpSpPr bwMode="auto">
            <a:xfrm>
              <a:off x="521" y="1162"/>
              <a:ext cx="3493" cy="1779"/>
              <a:chOff x="521" y="1162"/>
              <a:chExt cx="3493" cy="1779"/>
            </a:xfrm>
          </p:grpSpPr>
          <p:sp>
            <p:nvSpPr>
              <p:cNvPr id="3081" name="AutoShape 5"/>
              <p:cNvSpPr>
                <a:spLocks noChangeArrowheads="1"/>
              </p:cNvSpPr>
              <p:nvPr/>
            </p:nvSpPr>
            <p:spPr bwMode="auto">
              <a:xfrm>
                <a:off x="748" y="1525"/>
                <a:ext cx="2903" cy="1180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solidFill>
                    <a:srgbClr val="002060"/>
                  </a:solidFill>
                </a:endParaRPr>
              </a:p>
            </p:txBody>
          </p:sp>
          <p:sp>
            <p:nvSpPr>
              <p:cNvPr id="3082" name="Text Box 6"/>
              <p:cNvSpPr txBox="1">
                <a:spLocks noChangeArrowheads="1"/>
              </p:cNvSpPr>
              <p:nvPr/>
            </p:nvSpPr>
            <p:spPr bwMode="auto">
              <a:xfrm>
                <a:off x="612" y="1162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А</a:t>
                </a:r>
              </a:p>
            </p:txBody>
          </p:sp>
          <p:sp>
            <p:nvSpPr>
              <p:cNvPr id="3083" name="Text Box 7"/>
              <p:cNvSpPr txBox="1">
                <a:spLocks noChangeArrowheads="1"/>
              </p:cNvSpPr>
              <p:nvPr/>
            </p:nvSpPr>
            <p:spPr bwMode="auto">
              <a:xfrm>
                <a:off x="3696" y="2478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В</a:t>
                </a:r>
              </a:p>
            </p:txBody>
          </p:sp>
          <p:sp>
            <p:nvSpPr>
              <p:cNvPr id="3084" name="Text Box 8"/>
              <p:cNvSpPr txBox="1">
                <a:spLocks noChangeArrowheads="1"/>
              </p:cNvSpPr>
              <p:nvPr/>
            </p:nvSpPr>
            <p:spPr bwMode="auto">
              <a:xfrm>
                <a:off x="521" y="2614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sz="2800">
                    <a:solidFill>
                      <a:srgbClr val="002060"/>
                    </a:solidFill>
                  </a:rPr>
                  <a:t>С</a:t>
                </a:r>
              </a:p>
            </p:txBody>
          </p:sp>
        </p:grpSp>
        <p:sp>
          <p:nvSpPr>
            <p:cNvPr id="3079" name="Line 9"/>
            <p:cNvSpPr>
              <a:spLocks noChangeShapeType="1"/>
            </p:cNvSpPr>
            <p:nvPr/>
          </p:nvSpPr>
          <p:spPr bwMode="auto">
            <a:xfrm>
              <a:off x="748" y="261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3080" name="Line 10"/>
            <p:cNvSpPr>
              <a:spLocks noChangeShapeType="1"/>
            </p:cNvSpPr>
            <p:nvPr/>
          </p:nvSpPr>
          <p:spPr bwMode="auto">
            <a:xfrm>
              <a:off x="839" y="261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116013" y="3933825"/>
            <a:ext cx="23034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 tg A= </a:t>
            </a:r>
          </a:p>
          <a:p>
            <a:pPr eaLnBrk="1" hangingPunct="1">
              <a:spcBef>
                <a:spcPct val="50000"/>
              </a:spcBef>
            </a:pPr>
            <a:endParaRPr lang="ru-RU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2060"/>
                </a:solidFill>
              </a:rPr>
              <a:t> tg B= </a:t>
            </a:r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982277"/>
              </p:ext>
            </p:extLst>
          </p:nvPr>
        </p:nvGraphicFramePr>
        <p:xfrm>
          <a:off x="2195513" y="3790950"/>
          <a:ext cx="560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3" imgW="279360" imgH="393480" progId="Equation.3">
                  <p:embed/>
                </p:oleObj>
              </mc:Choice>
              <mc:Fallback>
                <p:oleObj name="Формула" r:id="rId3" imgW="2793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790950"/>
                        <a:ext cx="560387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84022"/>
              </p:ext>
            </p:extLst>
          </p:nvPr>
        </p:nvGraphicFramePr>
        <p:xfrm>
          <a:off x="2124075" y="4868863"/>
          <a:ext cx="5603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5" imgW="279360" imgH="393480" progId="Equation.3">
                  <p:embed/>
                </p:oleObj>
              </mc:Choice>
              <mc:Fallback>
                <p:oleObj name="Формула" r:id="rId5" imgW="27936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868863"/>
                        <a:ext cx="560388" cy="790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334</Words>
  <Application>Microsoft Office PowerPoint</Application>
  <PresentationFormat>Экран (4:3)</PresentationFormat>
  <Paragraphs>122</Paragraphs>
  <Slides>18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Оформление по умолчанию</vt:lpstr>
      <vt:lpstr>Microsoft Equation 3.0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Соколова</cp:lastModifiedBy>
  <cp:revision>15</cp:revision>
  <dcterms:created xsi:type="dcterms:W3CDTF">2012-01-29T19:10:04Z</dcterms:created>
  <dcterms:modified xsi:type="dcterms:W3CDTF">2013-09-03T16:58:17Z</dcterms:modified>
</cp:coreProperties>
</file>