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19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571480"/>
            <a:ext cx="8429684" cy="1653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rgbClr val="C00000"/>
                </a:solidFill>
              </a:rPr>
              <a:t>КАЗНИТЬ НЕЛЬЗЯ ПОМИЛОВАТЬ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307181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Проблемы отмены смертной казни</a:t>
            </a:r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&amp;Acy;&amp;rcy;&amp;gcy;&amp;ucy;&amp;mcy;&amp;iecy;&amp;ncy;&amp;tcy;&amp;ycy; «&amp;zcy;&amp;acy;» &amp;icy; «&amp;pcy;&amp;rcy;&amp;ocy;&amp;tcy;&amp;icy;&amp;vcy;» &amp;scy;&amp;mcy;&amp;iecy;&amp;rcy;&amp;tcy;&amp;ncy;&amp;ocy;&amp;jcy; &amp;kcy;&amp;acy;&amp;zcy;&amp;ncy;&amp;icy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72559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714356"/>
            <a:ext cx="835824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можно ли застраховаться от судебных ошибок?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можно ли исправить ошибку, если смертная казнь приведена в исполнение?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 согласны, что страшнее казнить одного невиновного, чем оправдать десять виновных?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считаете ли вы, что смертная казнь - гуманное наказание?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85728"/>
            <a:ext cx="8501122" cy="466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ru-RU" sz="2400" b="1" i="1" dirty="0" smtClean="0"/>
              <a:t>	Всякое </a:t>
            </a:r>
            <a:r>
              <a:rPr lang="ru-RU" sz="2400" b="1" i="1" dirty="0" smtClean="0"/>
              <a:t>убийство есть дело ненависти. Не может быть, чтобы человек убивал человека из любви к нему. Смертная казнь есть один из самых ужасных видов убийств, потому что она есть холодное, расчетливое, сознательное, принципиальное убийство — </a:t>
            </a:r>
            <a:r>
              <a:rPr lang="ru-RU" sz="2400" b="1" i="1" dirty="0" err="1" smtClean="0"/>
              <a:t>убийство</a:t>
            </a:r>
            <a:r>
              <a:rPr lang="ru-RU" sz="2400" b="1" i="1" dirty="0" smtClean="0"/>
              <a:t> без всякого аффекта, без всякой страсти, без всякой цели, убийство ради убийства. И в этом её главный грех и ужас. </a:t>
            </a:r>
          </a:p>
          <a:p>
            <a:pPr algn="just">
              <a:lnSpc>
                <a:spcPct val="125000"/>
              </a:lnSpc>
            </a:pPr>
            <a:r>
              <a:rPr lang="ru-RU" sz="2400" b="1" i="1" dirty="0" smtClean="0"/>
              <a:t>	Сергей </a:t>
            </a:r>
            <a:r>
              <a:rPr lang="ru-RU" sz="2400" b="1" i="1" dirty="0" smtClean="0"/>
              <a:t>Николаевич Булгаков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94833"/>
          <a:ext cx="8643998" cy="6710216"/>
        </p:xfrm>
        <a:graphic>
          <a:graphicData uri="http://schemas.openxmlformats.org/drawingml/2006/table">
            <a:tbl>
              <a:tblPr/>
              <a:tblGrid>
                <a:gridCol w="2813537"/>
                <a:gridCol w="4145613"/>
                <a:gridCol w="1684848"/>
              </a:tblGrid>
              <a:tr h="235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Линии сравнения</a:t>
                      </a: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Смертная казнь</a:t>
                      </a:r>
                    </a:p>
                  </a:txBody>
                  <a:tcPr marL="54429" marR="544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Убийство</a:t>
                      </a:r>
                    </a:p>
                  </a:txBody>
                  <a:tcPr marL="54429" marR="544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Определение </a:t>
                      </a:r>
                      <a:b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Исключительная мера наказания, которая может быть установлена за особо тяжкие преступления, посягающие на жизнь. (ст.59 УКРФ)</a:t>
                      </a:r>
                    </a:p>
                  </a:txBody>
                  <a:tcPr marL="54429" marR="544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Умышленное причинение смерти другому человеку (ст. 105 УК РФ)</a:t>
                      </a:r>
                    </a:p>
                  </a:txBody>
                  <a:tcPr marL="54429" marR="544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Кто решает вопрос жизни и смерти? </a:t>
                      </a: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9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Против кого направлено? Кто потеряет жизнь? </a:t>
                      </a:r>
                      <a:b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Наказание применяется к лицу, признанному виновным в совершении преступления. (ст. 43 УК РФ) </a:t>
                      </a: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5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Главная цель? </a:t>
                      </a:r>
                    </a:p>
                  </a:txBody>
                  <a:tcPr marL="54429" marR="544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Наказание применяется в целях восстановления социальной справедливости, а также в целях исправления осужденного и </a:t>
                      </a:r>
                      <a:b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предупреждения </a:t>
                      </a:r>
                      <a:b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совершения новых преступлений. (ст.43 УК РФ)</a:t>
                      </a:r>
                    </a:p>
                  </a:txBody>
                  <a:tcPr marL="54429" marR="544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9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Есть ли возможность избежать смерти? </a:t>
                      </a:r>
                    </a:p>
                  </a:txBody>
                  <a:tcPr marL="54429" marR="544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Не назначается женщинам, а так же лицам, совершившим преступления в возрасте до 18 лет, и мужчинам, достигшим к моменту вынесения судом приговора 65 — летнего возраста. Смертная казнь в порядке помилования может быть заменена пожизненным лишением свободы на срок 25 лет. (ст.59 УК РФ) </a:t>
                      </a: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Как совершается? </a:t>
                      </a: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429" marR="544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285728"/>
            <a:ext cx="2739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“ДИЛЕММА”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857232"/>
          <a:ext cx="7786743" cy="5286410"/>
        </p:xfrm>
        <a:graphic>
          <a:graphicData uri="http://schemas.openxmlformats.org/drawingml/2006/table">
            <a:tbl>
              <a:tblPr/>
              <a:tblGrid>
                <a:gridCol w="3099577"/>
                <a:gridCol w="2570381"/>
                <a:gridCol w="2116785"/>
              </a:tblGrid>
              <a:tr h="7333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Линии сравнения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Смертная казнь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Пожизненное лишение свободы.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1023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Нравственные, религиозные и духовные аспекты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7333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Принцип справедливости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432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Принцип гуманности.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432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Судебная ошибка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1023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Превенция (предупреждение новых преступлений)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432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Политический аспект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432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Экономический аспект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90" marR="60190" marT="60190" marB="60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Kcy;&amp;acy;&amp;rcy;&amp;tcy;&amp;icy;&amp;ncy;&amp;kcy;&amp;acy; 3 &amp;icy;&amp;zcy; 42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571612"/>
            <a:ext cx="5786478" cy="432086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	выражение </a:t>
            </a:r>
            <a:r>
              <a:rPr lang="ru-RU" b="1" dirty="0" smtClean="0"/>
              <a:t>“разрубить Гордиев узел” означает принять быстрое и смелое решение запутанного и сложного вопроса. Именно такой вопрос сегодня будет стоять перед нами. 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&amp;Kcy;&amp;acy;&amp;rcy;&amp;tcy;&amp;icy;&amp;ncy;&amp;kcy;&amp;acy; 11 &amp;icy;&amp;zcy; 27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285992"/>
            <a:ext cx="3259889" cy="3810000"/>
          </a:xfrm>
          <a:prstGeom prst="rect">
            <a:avLst/>
          </a:prstGeom>
          <a:noFill/>
        </p:spPr>
      </p:pic>
      <p:pic>
        <p:nvPicPr>
          <p:cNvPr id="16388" name="Picture 4" descr="&amp;Kcy;&amp;acy;&amp;rcy;&amp;tcy;&amp;icy;&amp;ncy;&amp;kcy;&amp;acy; 16 &amp;icy;&amp;zcy; 23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5076825" cy="17049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2571744"/>
            <a:ext cx="4572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/>
              <a:t>	Греки </a:t>
            </a:r>
            <a:r>
              <a:rPr lang="ru-RU" b="1" dirty="0" smtClean="0"/>
              <a:t>и римляне изображали богиню правосудия с весами и завязанными глазами </a:t>
            </a:r>
            <a:r>
              <a:rPr lang="ru-RU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	Одни </a:t>
            </a:r>
            <a:r>
              <a:rPr lang="ru-RU" b="1" dirty="0" smtClean="0"/>
              <a:t>называли богиню Фемида, другие – Юстиция.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428604"/>
            <a:ext cx="8643998" cy="582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вопрос о смертной казни – это простой вопрос? </a:t>
            </a:r>
            <a:endParaRPr lang="ru-RU" sz="2000" b="1" dirty="0" smtClean="0"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можно ли быть равнодушным, когда решается вопрос жизни и смерти?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преступность будет существовать вечно?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легко ли победить преступность?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 согласны, что волна преступности захлестнула страну?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 согласны, что проблема терроризма общемировая, глобальная?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если человек бессилен защитить себя от нападений, на помощь должно приходить общество, государство?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нравится ли вам формула кровной мести “око за око, зуб за зуб”?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 способны испытывать чувство сострадания к убийце?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 знаете о смертной казни достаточно много, чтобы объективно судить?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285728"/>
            <a:ext cx="7000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История применения смертной казни в России</a:t>
            </a:r>
            <a:endParaRPr lang="ru-RU" sz="2400" b="1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128586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ВЫБЕРИТЕ ПРАВИЛЬНЫЙ ОТВЕТ: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Смертная казнь как мера наказания существует: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XI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(11)века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XII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(12)века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XIII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(13)века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2. Каким видом наказания можно было заменить смертную казнь, согласно древним законам: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Пожизненным заключением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Штрафом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Принудительными работами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3.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За какое преступление можно было убивать ночного преступника прямо на месте: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Воровство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Обман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Богохульство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4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0"/>
            <a:ext cx="835824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При каком правителе смертная казнь применялась в 12 случаях:</a:t>
            </a:r>
            <a:endParaRPr lang="ru-RU" dirty="0" smtClean="0"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Пётр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Иван Грозный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Николай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II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endParaRPr 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Как влияла публичная казнь на преступность:</a:t>
            </a:r>
            <a:endParaRPr lang="ru-RU" dirty="0" smtClean="0"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Преступлений становилось меньше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Преступления совершались как и прежде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Преступлений становилось 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больше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endParaRPr 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Кто из российских монархов не подписал ни одного смертного приговора:</a:t>
            </a:r>
            <a:endParaRPr lang="ru-RU" dirty="0" smtClean="0"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Екатерина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II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Елизавета Петровна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Николай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endParaRPr 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Какой государственный преступник был публично казнен во времена Екатерины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II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:</a:t>
            </a:r>
            <a:endParaRPr lang="ru-RU" dirty="0" smtClean="0"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Разин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Пугачев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Распутин </a:t>
            </a:r>
            <a:endParaRPr 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Кто из императоров подписал смертный приговор декабристам:</a:t>
            </a:r>
            <a:endParaRPr lang="ru-RU" dirty="0" smtClean="0"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Николай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II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Николай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Александр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</a:t>
            </a:r>
            <a:endParaRPr lang="ru-RU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&amp;Kcy;&amp;acy;&amp;rcy;&amp;tcy;&amp;icy;&amp;ncy;&amp;kcy;&amp;acy; 3 &amp;icy;&amp;zcy; 3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642918"/>
            <a:ext cx="7286676" cy="418334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357290" y="5357826"/>
            <a:ext cx="6664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В. И </a:t>
            </a:r>
            <a:r>
              <a:rPr lang="ru-RU" sz="2400" b="1" dirty="0" smtClean="0"/>
              <a:t>Суриков «Утро </a:t>
            </a:r>
            <a:r>
              <a:rPr lang="ru-RU" sz="2400" b="1" dirty="0" smtClean="0"/>
              <a:t>стрелецкой </a:t>
            </a:r>
            <a:r>
              <a:rPr lang="ru-RU" sz="2400" b="1" dirty="0" smtClean="0"/>
              <a:t>казни»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85728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И.Е. </a:t>
            </a:r>
            <a:r>
              <a:rPr lang="ru-RU" sz="2000" b="1" dirty="0" smtClean="0"/>
              <a:t>Репин </a:t>
            </a:r>
            <a:r>
              <a:rPr lang="ru-RU" sz="2000" b="1" dirty="0" smtClean="0"/>
              <a:t>“Святой Николай </a:t>
            </a:r>
            <a:r>
              <a:rPr lang="ru-RU" sz="2000" b="1" dirty="0" err="1" smtClean="0"/>
              <a:t>Мирликийский</a:t>
            </a:r>
            <a:r>
              <a:rPr lang="ru-RU" sz="2000" b="1" dirty="0" smtClean="0"/>
              <a:t>, спасающий трех невинных от казни”, </a:t>
            </a:r>
            <a:endParaRPr lang="ru-RU" sz="2000" b="1" dirty="0"/>
          </a:p>
        </p:txBody>
      </p:sp>
      <p:pic>
        <p:nvPicPr>
          <p:cNvPr id="21506" name="Picture 2" descr="http://s41.radikal.ru/i094/1108/38/f4a5ab582ec8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357298"/>
            <a:ext cx="4714908" cy="5224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54" y="5500702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И.И.Бродский “Расстрел 26 </a:t>
            </a:r>
            <a:r>
              <a:rPr lang="ru-RU" sz="2400" b="1" dirty="0" err="1" smtClean="0"/>
              <a:t>бакинских</a:t>
            </a:r>
            <a:r>
              <a:rPr lang="ru-RU" sz="2400" b="1" dirty="0" smtClean="0"/>
              <a:t> комиссаров” </a:t>
            </a:r>
            <a:endParaRPr lang="ru-RU" sz="2400" b="1" dirty="0"/>
          </a:p>
        </p:txBody>
      </p:sp>
      <p:pic>
        <p:nvPicPr>
          <p:cNvPr id="22530" name="Picture 2" descr="&amp;Kcy;&amp;acy;&amp;rcy;&amp;tcy;&amp;icy;&amp;ncy;&amp;kcy;&amp;acy; 2 &amp;icy;&amp;zcy;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7858180" cy="4983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</TotalTime>
  <Words>512</Words>
  <PresentationFormat>Экран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КУДРЯШКИ</dc:creator>
  <cp:lastModifiedBy>SMART</cp:lastModifiedBy>
  <cp:revision>10</cp:revision>
  <dcterms:created xsi:type="dcterms:W3CDTF">2012-05-03T17:05:08Z</dcterms:created>
  <dcterms:modified xsi:type="dcterms:W3CDTF">2012-05-03T18:29:22Z</dcterms:modified>
</cp:coreProperties>
</file>