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69" r:id="rId2"/>
    <p:sldId id="256" r:id="rId3"/>
    <p:sldId id="257" r:id="rId4"/>
    <p:sldId id="258" r:id="rId5"/>
    <p:sldId id="270" r:id="rId6"/>
    <p:sldId id="259" r:id="rId7"/>
    <p:sldId id="260" r:id="rId8"/>
    <p:sldId id="263" r:id="rId9"/>
    <p:sldId id="261" r:id="rId10"/>
    <p:sldId id="271" r:id="rId11"/>
    <p:sldId id="272" r:id="rId12"/>
    <p:sldId id="268" r:id="rId13"/>
    <p:sldId id="265" r:id="rId14"/>
    <p:sldId id="273" r:id="rId15"/>
    <p:sldId id="266" r:id="rId16"/>
    <p:sldId id="274" r:id="rId17"/>
    <p:sldId id="275" r:id="rId18"/>
    <p:sldId id="267" r:id="rId19"/>
    <p:sldId id="276" r:id="rId20"/>
    <p:sldId id="264" r:id="rId21"/>
    <p:sldId id="262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797" autoAdjust="0"/>
    <p:restoredTop sz="94660"/>
  </p:normalViewPr>
  <p:slideViewPr>
    <p:cSldViewPr>
      <p:cViewPr varScale="1">
        <p:scale>
          <a:sx n="64" d="100"/>
          <a:sy n="64" d="100"/>
        </p:scale>
        <p:origin x="-114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09E42E-88C3-4B45-B880-E77FD6C1AB42}" type="datetimeFigureOut">
              <a:rPr lang="ru-RU" smtClean="0"/>
              <a:pPr/>
              <a:t>17.12.2009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212400-1DDB-43DB-B1E4-EC544D53BED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212400-1DDB-43DB-B1E4-EC544D53BED9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E629C-5661-456C-9A52-BFB13CC63A74}" type="datetimeFigureOut">
              <a:rPr lang="ru-RU" smtClean="0"/>
              <a:pPr/>
              <a:t>17.12.2009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CCA1B-AD05-43AC-BCA1-7A80A733DC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E629C-5661-456C-9A52-BFB13CC63A74}" type="datetimeFigureOut">
              <a:rPr lang="ru-RU" smtClean="0"/>
              <a:pPr/>
              <a:t>17.12.2009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CCA1B-AD05-43AC-BCA1-7A80A733DC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E629C-5661-456C-9A52-BFB13CC63A74}" type="datetimeFigureOut">
              <a:rPr lang="ru-RU" smtClean="0"/>
              <a:pPr/>
              <a:t>17.12.2009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CCA1B-AD05-43AC-BCA1-7A80A733DC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E629C-5661-456C-9A52-BFB13CC63A74}" type="datetimeFigureOut">
              <a:rPr lang="ru-RU" smtClean="0"/>
              <a:pPr/>
              <a:t>17.12.2009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CCA1B-AD05-43AC-BCA1-7A80A733DC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E629C-5661-456C-9A52-BFB13CC63A74}" type="datetimeFigureOut">
              <a:rPr lang="ru-RU" smtClean="0"/>
              <a:pPr/>
              <a:t>17.12.2009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CCA1B-AD05-43AC-BCA1-7A80A733DC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E629C-5661-456C-9A52-BFB13CC63A74}" type="datetimeFigureOut">
              <a:rPr lang="ru-RU" smtClean="0"/>
              <a:pPr/>
              <a:t>17.12.2009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CCA1B-AD05-43AC-BCA1-7A80A733DC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E629C-5661-456C-9A52-BFB13CC63A74}" type="datetimeFigureOut">
              <a:rPr lang="ru-RU" smtClean="0"/>
              <a:pPr/>
              <a:t>17.12.2009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CCA1B-AD05-43AC-BCA1-7A80A733DC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E629C-5661-456C-9A52-BFB13CC63A74}" type="datetimeFigureOut">
              <a:rPr lang="ru-RU" smtClean="0"/>
              <a:pPr/>
              <a:t>17.12.2009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CCA1B-AD05-43AC-BCA1-7A80A733DC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E629C-5661-456C-9A52-BFB13CC63A74}" type="datetimeFigureOut">
              <a:rPr lang="ru-RU" smtClean="0"/>
              <a:pPr/>
              <a:t>17.12.2009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CCA1B-AD05-43AC-BCA1-7A80A733DC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E629C-5661-456C-9A52-BFB13CC63A74}" type="datetimeFigureOut">
              <a:rPr lang="ru-RU" smtClean="0"/>
              <a:pPr/>
              <a:t>17.12.2009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CCA1B-AD05-43AC-BCA1-7A80A733DC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E629C-5661-456C-9A52-BFB13CC63A74}" type="datetimeFigureOut">
              <a:rPr lang="ru-RU" smtClean="0"/>
              <a:pPr/>
              <a:t>17.12.2009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CCA1B-AD05-43AC-BCA1-7A80A733DC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1E629C-5661-456C-9A52-BFB13CC63A74}" type="datetimeFigureOut">
              <a:rPr lang="ru-RU" smtClean="0"/>
              <a:pPr/>
              <a:t>17.12.2009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ACCA1B-AD05-43AC-BCA1-7A80A733DC0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13" Type="http://schemas.openxmlformats.org/officeDocument/2006/relationships/image" Target="../media/image21.png"/><Relationship Id="rId3" Type="http://schemas.openxmlformats.org/officeDocument/2006/relationships/image" Target="../media/image11.gif"/><Relationship Id="rId7" Type="http://schemas.openxmlformats.org/officeDocument/2006/relationships/image" Target="../media/image15.gif"/><Relationship Id="rId12" Type="http://schemas.openxmlformats.org/officeDocument/2006/relationships/image" Target="../media/image20.gi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14.gif"/><Relationship Id="rId11" Type="http://schemas.openxmlformats.org/officeDocument/2006/relationships/image" Target="../media/image19.gif"/><Relationship Id="rId5" Type="http://schemas.openxmlformats.org/officeDocument/2006/relationships/image" Target="../media/image13.gif"/><Relationship Id="rId10" Type="http://schemas.openxmlformats.org/officeDocument/2006/relationships/image" Target="../media/image18.gif"/><Relationship Id="rId4" Type="http://schemas.openxmlformats.org/officeDocument/2006/relationships/image" Target="../media/image12.jpeg"/><Relationship Id="rId9" Type="http://schemas.openxmlformats.org/officeDocument/2006/relationships/image" Target="../media/image1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1052;&#1054;&#1048;%20&#1044;&#1054;&#1050;&#1059;&#1052;&#1045;&#1053;&#1058;&#1067;\&#1048;&#1041;&#1062;\&#1059;&#1056;&#1054;&#1050;&#1048;\&#1059;&#1056;&#1054;&#1050;&#1048;\&#1055;&#1088;&#1077;&#1076;&#1084;&#1077;&#1090;&#1085;&#1099;&#1077;\&#1052;&#1072;&#1090;&#1077;&#1084;&#1072;&#1090;&#1080;&#1082;&#1072;\&#1052;&#1075;&#1085;&#1086;&#1074;&#1077;&#1085;&#1080;&#1103;.wma" TargetMode="Externa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857256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/>
              <a:t>Решение треугольников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4818" name="Picture 2" descr="http://xopoiiio.ru/images/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071546"/>
            <a:ext cx="3786214" cy="3472499"/>
          </a:xfrm>
          <a:prstGeom prst="rect">
            <a:avLst/>
          </a:prstGeom>
          <a:noFill/>
        </p:spPr>
      </p:pic>
      <p:pic>
        <p:nvPicPr>
          <p:cNvPr id="34822" name="Picture 6" descr="http://www.uralfishing.ru/foto/albums/userpics/11471/thumb_%F2%F0%E5%F3%E3%EE%EB%FC%ED%E8%EA%E8%20%F5%E8%F2%F0%FB%E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2643182"/>
            <a:ext cx="3500462" cy="36463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алексей михайлович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25" y="0"/>
            <a:ext cx="6000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rfgf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714356"/>
            <a:ext cx="8468005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8" descr="2fb003c55b79421f6801342f67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63" y="0"/>
            <a:ext cx="7000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600px-Naval_Ensign_of_Russia_sv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357298"/>
            <a:ext cx="8251676" cy="550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r>
              <a:rPr lang="ru-RU" sz="4000" b="1" i="1" dirty="0" smtClean="0"/>
              <a:t>Андреевский флаг.</a:t>
            </a:r>
            <a:endParaRPr lang="ru-RU" sz="4000" b="1" i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 descr="aleksandr2_185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25" y="0"/>
            <a:ext cx="72151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by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142960"/>
            <a:ext cx="8573854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725470"/>
          </a:xfrm>
        </p:spPr>
        <p:txBody>
          <a:bodyPr>
            <a:noAutofit/>
          </a:bodyPr>
          <a:lstStyle/>
          <a:p>
            <a:r>
              <a:rPr lang="ru-RU" sz="3600" b="1" i="1" dirty="0" smtClean="0"/>
              <a:t>Государственный флаг Российской империи. (1858 г)</a:t>
            </a:r>
            <a:endParaRPr lang="ru-RU" sz="3600" b="1" i="1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nikolay2-portre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63" y="0"/>
            <a:ext cx="67865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rfgf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714356"/>
            <a:ext cx="8468005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flag_cccp_600-3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71588"/>
            <a:ext cx="9144064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 fontScale="90000"/>
          </a:bodyPr>
          <a:lstStyle/>
          <a:p>
            <a:r>
              <a:rPr lang="ru-RU" sz="3600" b="1" i="1" dirty="0" smtClean="0"/>
              <a:t>Государственный флаг СССР. </a:t>
            </a:r>
            <a:br>
              <a:rPr lang="ru-RU" sz="3600" b="1" i="1" dirty="0" smtClean="0"/>
            </a:br>
            <a:r>
              <a:rPr lang="ru-RU" sz="3600" b="1" i="1" dirty="0" smtClean="0"/>
              <a:t>(Знамя Победы)</a:t>
            </a:r>
            <a:endParaRPr lang="ru-RU" sz="3600" b="1" i="1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flag_pobeda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000364" y="2357430"/>
          <a:ext cx="3129124" cy="4098541"/>
        </p:xfrm>
        <a:graphic>
          <a:graphicData uri="http://schemas.openxmlformats.org/drawingml/2006/table">
            <a:tbl>
              <a:tblPr/>
              <a:tblGrid>
                <a:gridCol w="719312"/>
                <a:gridCol w="2409812"/>
              </a:tblGrid>
              <a:tr h="497986"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ru-RU" sz="3300" b="1" kern="2000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А</a:t>
                      </a:r>
                      <a:endParaRPr lang="ru-RU" sz="1800" b="1" kern="2000" dirty="0">
                        <a:solidFill>
                          <a:srgbClr val="FF0000"/>
                        </a:solidFill>
                        <a:latin typeface="Harry P"/>
                        <a:ea typeface="Calibri"/>
                        <a:cs typeface="Times New Roman"/>
                      </a:endParaRPr>
                    </a:p>
                  </a:txBody>
                  <a:tcPr marL="62248" marR="622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en-US" sz="3300" b="1" kern="2000" dirty="0">
                          <a:latin typeface="Calibri"/>
                          <a:ea typeface="Calibri"/>
                          <a:cs typeface="Times New Roman"/>
                        </a:rPr>
                        <a:t>Cos 70˚</a:t>
                      </a:r>
                      <a:endParaRPr lang="ru-RU" sz="1800" b="1" kern="2000" dirty="0">
                        <a:latin typeface="Harry P"/>
                        <a:ea typeface="Calibri"/>
                        <a:cs typeface="Times New Roman"/>
                      </a:endParaRPr>
                    </a:p>
                  </a:txBody>
                  <a:tcPr marL="62248" marR="622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7986"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ru-RU" sz="3300" b="1" kern="2000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Б</a:t>
                      </a:r>
                      <a:endParaRPr lang="ru-RU" sz="1800" b="1" kern="2000" dirty="0">
                        <a:solidFill>
                          <a:srgbClr val="FF0000"/>
                        </a:solidFill>
                        <a:latin typeface="Harry P"/>
                        <a:ea typeface="Calibri"/>
                        <a:cs typeface="Times New Roman"/>
                      </a:endParaRPr>
                    </a:p>
                  </a:txBody>
                  <a:tcPr marL="62248" marR="622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en-US" sz="3300" b="1" kern="2000" dirty="0">
                          <a:latin typeface="Calibri"/>
                          <a:ea typeface="Calibri"/>
                          <a:cs typeface="Times New Roman"/>
                        </a:rPr>
                        <a:t>Sin 90˚</a:t>
                      </a:r>
                      <a:endParaRPr lang="ru-RU" sz="1800" b="1" kern="2000" dirty="0">
                        <a:latin typeface="Harry P"/>
                        <a:ea typeface="Calibri"/>
                        <a:cs typeface="Times New Roman"/>
                      </a:endParaRPr>
                    </a:p>
                  </a:txBody>
                  <a:tcPr marL="62248" marR="622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7986"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ru-RU" sz="3300" b="1" kern="2000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Г</a:t>
                      </a:r>
                      <a:endParaRPr lang="ru-RU" sz="1800" b="1" kern="2000" dirty="0">
                        <a:solidFill>
                          <a:srgbClr val="FF0000"/>
                        </a:solidFill>
                        <a:latin typeface="Harry P"/>
                        <a:ea typeface="Calibri"/>
                        <a:cs typeface="Times New Roman"/>
                      </a:endParaRPr>
                    </a:p>
                  </a:txBody>
                  <a:tcPr marL="62248" marR="622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en-US" sz="3300" b="1" kern="2000" dirty="0">
                          <a:latin typeface="Calibri"/>
                          <a:ea typeface="Calibri"/>
                          <a:cs typeface="Times New Roman"/>
                        </a:rPr>
                        <a:t>Cos 90˚</a:t>
                      </a:r>
                      <a:endParaRPr lang="ru-RU" sz="1800" b="1" kern="2000" dirty="0">
                        <a:latin typeface="Harry P"/>
                        <a:ea typeface="Calibri"/>
                        <a:cs typeface="Times New Roman"/>
                      </a:endParaRPr>
                    </a:p>
                  </a:txBody>
                  <a:tcPr marL="62248" marR="622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7986"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ru-RU" sz="3300" b="1" kern="2000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Г</a:t>
                      </a:r>
                      <a:endParaRPr lang="ru-RU" sz="1800" b="1" kern="2000" dirty="0">
                        <a:solidFill>
                          <a:srgbClr val="FF0000"/>
                        </a:solidFill>
                        <a:latin typeface="Harry P"/>
                        <a:ea typeface="Calibri"/>
                        <a:cs typeface="Times New Roman"/>
                      </a:endParaRPr>
                    </a:p>
                  </a:txBody>
                  <a:tcPr marL="62248" marR="622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en-US" sz="3300" b="1" kern="2000" dirty="0">
                          <a:latin typeface="Calibri"/>
                          <a:ea typeface="Calibri"/>
                          <a:cs typeface="Times New Roman"/>
                        </a:rPr>
                        <a:t>Sin 30˚</a:t>
                      </a:r>
                      <a:endParaRPr lang="ru-RU" sz="1800" b="1" kern="2000" dirty="0">
                        <a:latin typeface="Harry P"/>
                        <a:ea typeface="Calibri"/>
                        <a:cs typeface="Times New Roman"/>
                      </a:endParaRPr>
                    </a:p>
                  </a:txBody>
                  <a:tcPr marL="62248" marR="622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7986"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ru-RU" sz="3300" b="1" kern="2000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Е</a:t>
                      </a:r>
                      <a:endParaRPr lang="ru-RU" sz="1800" b="1" kern="2000" dirty="0">
                        <a:solidFill>
                          <a:srgbClr val="FF0000"/>
                        </a:solidFill>
                        <a:latin typeface="Harry P"/>
                        <a:ea typeface="Calibri"/>
                        <a:cs typeface="Times New Roman"/>
                      </a:endParaRPr>
                    </a:p>
                  </a:txBody>
                  <a:tcPr marL="62248" marR="622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en-US" sz="3300" b="1" kern="2000" dirty="0">
                          <a:latin typeface="Calibri"/>
                          <a:ea typeface="Calibri"/>
                          <a:cs typeface="Times New Roman"/>
                        </a:rPr>
                        <a:t>Sin 40˚</a:t>
                      </a:r>
                      <a:endParaRPr lang="ru-RU" sz="1800" b="1" kern="2000" dirty="0">
                        <a:latin typeface="Harry P"/>
                        <a:ea typeface="Calibri"/>
                        <a:cs typeface="Times New Roman"/>
                      </a:endParaRPr>
                    </a:p>
                  </a:txBody>
                  <a:tcPr marL="62248" marR="622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7986"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ru-RU" sz="3300" b="1" kern="2000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Л</a:t>
                      </a:r>
                      <a:endParaRPr lang="ru-RU" sz="1800" b="1" kern="2000" dirty="0">
                        <a:solidFill>
                          <a:srgbClr val="FF0000"/>
                        </a:solidFill>
                        <a:latin typeface="Harry P"/>
                        <a:ea typeface="Calibri"/>
                        <a:cs typeface="Times New Roman"/>
                      </a:endParaRPr>
                    </a:p>
                  </a:txBody>
                  <a:tcPr marL="62248" marR="622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en-US" sz="3300" b="1" kern="2000" dirty="0">
                          <a:latin typeface="Calibri"/>
                          <a:ea typeface="Calibri"/>
                          <a:cs typeface="Times New Roman"/>
                        </a:rPr>
                        <a:t>Cos 60˚</a:t>
                      </a:r>
                      <a:endParaRPr lang="ru-RU" sz="1800" b="1" kern="2000" dirty="0">
                        <a:latin typeface="Harry P"/>
                        <a:ea typeface="Calibri"/>
                        <a:cs typeface="Times New Roman"/>
                      </a:endParaRPr>
                    </a:p>
                  </a:txBody>
                  <a:tcPr marL="62248" marR="622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7986"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ru-RU" sz="3300" b="1" kern="2000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Р</a:t>
                      </a:r>
                      <a:endParaRPr lang="ru-RU" sz="1800" b="1" kern="2000" dirty="0">
                        <a:solidFill>
                          <a:srgbClr val="FF0000"/>
                        </a:solidFill>
                        <a:latin typeface="Harry P"/>
                        <a:ea typeface="Calibri"/>
                        <a:cs typeface="Times New Roman"/>
                      </a:endParaRPr>
                    </a:p>
                  </a:txBody>
                  <a:tcPr marL="62248" marR="622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en-US" sz="3300" b="1" kern="2000">
                          <a:latin typeface="Calibri"/>
                          <a:ea typeface="Calibri"/>
                          <a:cs typeface="Times New Roman"/>
                        </a:rPr>
                        <a:t>Sin 80˚</a:t>
                      </a:r>
                      <a:endParaRPr lang="ru-RU" sz="1800" b="1" kern="2000">
                        <a:latin typeface="Harry P"/>
                        <a:ea typeface="Calibri"/>
                        <a:cs typeface="Times New Roman"/>
                      </a:endParaRPr>
                    </a:p>
                  </a:txBody>
                  <a:tcPr marL="62248" marR="622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8101"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ru-RU" sz="3300" b="1" kern="2000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Ф</a:t>
                      </a:r>
                      <a:endParaRPr lang="ru-RU" sz="1800" b="1" kern="2000" dirty="0">
                        <a:solidFill>
                          <a:srgbClr val="FF0000"/>
                        </a:solidFill>
                        <a:latin typeface="Harry P"/>
                        <a:ea typeface="Calibri"/>
                        <a:cs typeface="Times New Roman"/>
                      </a:endParaRPr>
                    </a:p>
                  </a:txBody>
                  <a:tcPr marL="62248" marR="622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en-US" sz="3300" b="1" kern="2000" dirty="0">
                          <a:latin typeface="Calibri"/>
                          <a:ea typeface="Calibri"/>
                          <a:cs typeface="Times New Roman"/>
                        </a:rPr>
                        <a:t>Cos 20˚</a:t>
                      </a:r>
                      <a:endParaRPr lang="ru-RU" sz="1800" b="1" kern="2000" dirty="0">
                        <a:latin typeface="Harry P"/>
                        <a:ea typeface="Calibri"/>
                        <a:cs typeface="Times New Roman"/>
                      </a:endParaRPr>
                    </a:p>
                  </a:txBody>
                  <a:tcPr marL="62248" marR="622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0" y="142852"/>
            <a:ext cx="9148274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Девочки: Запишите значения синуса в порядке возрастания. Прочитайте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полученное слово.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Мальчики: Запишите значения косинуса в порядке убывания.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Прочитайте полученное слово.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rfgf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57298"/>
            <a:ext cx="9144000" cy="550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Государственный флаг России.</a:t>
            </a:r>
            <a:endParaRPr lang="ru-RU" b="1" i="1" dirty="0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WordArt 4"/>
          <p:cNvSpPr>
            <a:spLocks noChangeArrowheads="1" noChangeShapeType="1" noTextEdit="1"/>
          </p:cNvSpPr>
          <p:nvPr/>
        </p:nvSpPr>
        <p:spPr bwMode="auto">
          <a:xfrm>
            <a:off x="1187450" y="476250"/>
            <a:ext cx="6553200" cy="525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Спасибо</a:t>
            </a:r>
          </a:p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за</a:t>
            </a:r>
          </a:p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урок</a:t>
            </a:r>
          </a:p>
        </p:txBody>
      </p:sp>
      <p:pic>
        <p:nvPicPr>
          <p:cNvPr id="16389" name="Picture 5" descr="AN136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77050" y="3573463"/>
            <a:ext cx="1944688" cy="273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961 0.09005 C -0.10798 0.0787 -0.09618 0.06713 -0.14323 0.01806 C -0.19027 -0.03102 -0.29444 -0.19282 -0.40156 -0.20393 C -0.50868 -0.21505 -0.74166 -0.11898 -0.78628 -0.04838 C -0.8309 0.02222 -0.6802 0.27963 -0.66961 0.22014 C -0.65902 0.16042 -0.71319 -0.29907 -0.72239 -0.40579 C -0.73159 -0.5125 -0.72847 -0.46667 -0.72517 -0.4206 " pathEditMode="relative" rAng="0" ptsTypes="aaaaaaA">
                                      <p:cBhvr>
                                        <p:cTn id="6" dur="5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4" y="-2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642918"/>
            <a:ext cx="8715436" cy="607223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1800" i="1" dirty="0" smtClean="0"/>
              <a:t>№ 1   В треугольнике а=7,2 см,  </a:t>
            </a:r>
            <a:r>
              <a:rPr lang="en-US" sz="1800" i="1" dirty="0" smtClean="0"/>
              <a:t>b</a:t>
            </a:r>
            <a:r>
              <a:rPr lang="ru-RU" sz="1800" i="1" dirty="0" smtClean="0"/>
              <a:t>=3,6 см,  </a:t>
            </a:r>
            <a:r>
              <a:rPr lang="en-US" sz="1800" i="1" dirty="0"/>
              <a:t>c</a:t>
            </a:r>
            <a:r>
              <a:rPr lang="ru-RU" sz="1800" i="1" dirty="0" smtClean="0"/>
              <a:t>=4,9 см. Какой угол треугольника наибольший?             </a:t>
            </a:r>
          </a:p>
          <a:p>
            <a:pPr>
              <a:buNone/>
            </a:pPr>
            <a:r>
              <a:rPr lang="ru-RU" sz="1800" i="1" dirty="0" smtClean="0"/>
              <a:t>   </a:t>
            </a:r>
            <a:r>
              <a:rPr lang="ru-RU" sz="1800" i="1" dirty="0">
                <a:solidFill>
                  <a:srgbClr val="FF0000"/>
                </a:solidFill>
              </a:rPr>
              <a:t>Р</a:t>
            </a:r>
            <a:r>
              <a:rPr lang="ru-RU" sz="1800" i="1" dirty="0" smtClean="0"/>
              <a:t>)    С      </a:t>
            </a:r>
            <a:r>
              <a:rPr lang="ru-RU" sz="1800" i="1" dirty="0" smtClean="0">
                <a:solidFill>
                  <a:srgbClr val="FF0000"/>
                </a:solidFill>
              </a:rPr>
              <a:t>С</a:t>
            </a:r>
            <a:r>
              <a:rPr lang="ru-RU" sz="1800" i="1" dirty="0" smtClean="0"/>
              <a:t>)   В    </a:t>
            </a:r>
            <a:r>
              <a:rPr lang="ru-RU" sz="1800" i="1" dirty="0" smtClean="0">
                <a:solidFill>
                  <a:srgbClr val="FF0000"/>
                </a:solidFill>
              </a:rPr>
              <a:t>Т</a:t>
            </a:r>
            <a:r>
              <a:rPr lang="ru-RU" sz="1800" i="1" dirty="0" smtClean="0"/>
              <a:t>)   </a:t>
            </a:r>
            <a:r>
              <a:rPr lang="en-US" sz="1800" i="1" dirty="0" smtClean="0"/>
              <a:t> </a:t>
            </a:r>
            <a:r>
              <a:rPr lang="ru-RU" sz="1800" i="1" dirty="0" smtClean="0"/>
              <a:t>А</a:t>
            </a:r>
          </a:p>
          <a:p>
            <a:pPr>
              <a:buNone/>
            </a:pPr>
            <a:r>
              <a:rPr lang="ru-RU" sz="1800" i="1" dirty="0" smtClean="0"/>
              <a:t>№ 2  В треугольнике  АВС    А = 45</a:t>
            </a:r>
            <a:r>
              <a:rPr lang="en-US" sz="1800" i="1" kern="2000" dirty="0" smtClean="0">
                <a:ea typeface="Calibri"/>
                <a:cs typeface="Times New Roman"/>
              </a:rPr>
              <a:t>˚</a:t>
            </a:r>
            <a:r>
              <a:rPr lang="ru-RU" sz="1800" i="1" kern="2000" dirty="0" smtClean="0">
                <a:ea typeface="Calibri"/>
                <a:cs typeface="Times New Roman"/>
              </a:rPr>
              <a:t>,      В= 75</a:t>
            </a:r>
            <a:r>
              <a:rPr lang="en-US" sz="1800" i="1" kern="2000" dirty="0" smtClean="0">
                <a:ea typeface="Calibri"/>
                <a:cs typeface="Times New Roman"/>
              </a:rPr>
              <a:t>˚</a:t>
            </a:r>
            <a:r>
              <a:rPr lang="ru-RU" sz="1800" i="1" kern="2000" dirty="0" smtClean="0">
                <a:ea typeface="Calibri"/>
                <a:cs typeface="Times New Roman"/>
              </a:rPr>
              <a:t>. Какая сторона треугольника наименьшая?</a:t>
            </a:r>
          </a:p>
          <a:p>
            <a:pPr>
              <a:buNone/>
            </a:pPr>
            <a:r>
              <a:rPr lang="ru-RU" sz="1800" i="1" kern="2000" dirty="0">
                <a:cs typeface="Times New Roman"/>
              </a:rPr>
              <a:t> </a:t>
            </a:r>
            <a:r>
              <a:rPr lang="ru-RU" sz="1800" i="1" kern="2000" dirty="0" smtClean="0">
                <a:cs typeface="Times New Roman"/>
              </a:rPr>
              <a:t>  </a:t>
            </a:r>
            <a:r>
              <a:rPr lang="ru-RU" sz="1800" i="1" kern="2000" dirty="0" smtClean="0">
                <a:solidFill>
                  <a:srgbClr val="FF0000"/>
                </a:solidFill>
                <a:cs typeface="Times New Roman"/>
              </a:rPr>
              <a:t>П</a:t>
            </a:r>
            <a:r>
              <a:rPr lang="ru-RU" sz="1800" i="1" kern="2000" dirty="0" smtClean="0">
                <a:cs typeface="Times New Roman"/>
              </a:rPr>
              <a:t>) АВ           </a:t>
            </a:r>
            <a:r>
              <a:rPr lang="ru-RU" sz="1800" i="1" kern="2000" dirty="0" smtClean="0">
                <a:solidFill>
                  <a:srgbClr val="FF0000"/>
                </a:solidFill>
                <a:cs typeface="Times New Roman"/>
              </a:rPr>
              <a:t>Р</a:t>
            </a:r>
            <a:r>
              <a:rPr lang="ru-RU" sz="1800" i="1" kern="2000" dirty="0" smtClean="0">
                <a:cs typeface="Times New Roman"/>
              </a:rPr>
              <a:t>) ВС            </a:t>
            </a:r>
            <a:r>
              <a:rPr lang="ru-RU" sz="1800" i="1" kern="2000" dirty="0" smtClean="0">
                <a:solidFill>
                  <a:srgbClr val="FF0000"/>
                </a:solidFill>
                <a:cs typeface="Times New Roman"/>
              </a:rPr>
              <a:t>С</a:t>
            </a:r>
            <a:r>
              <a:rPr lang="ru-RU" sz="1800" i="1" kern="2000" dirty="0" smtClean="0">
                <a:cs typeface="Times New Roman"/>
              </a:rPr>
              <a:t>) СА</a:t>
            </a:r>
          </a:p>
          <a:p>
            <a:pPr>
              <a:buNone/>
            </a:pPr>
            <a:r>
              <a:rPr lang="ru-RU" sz="1800" i="1" kern="2000" dirty="0" smtClean="0">
                <a:cs typeface="Times New Roman"/>
              </a:rPr>
              <a:t>№ 3  В треугольнике ВС = а,  СА = </a:t>
            </a:r>
            <a:r>
              <a:rPr lang="en-US" sz="1800" i="1" kern="2000" dirty="0" smtClean="0">
                <a:cs typeface="Times New Roman"/>
              </a:rPr>
              <a:t>b</a:t>
            </a:r>
            <a:r>
              <a:rPr lang="ru-RU" sz="1800" i="1" kern="2000" dirty="0" smtClean="0">
                <a:cs typeface="Times New Roman"/>
              </a:rPr>
              <a:t>,  </a:t>
            </a:r>
            <a:r>
              <a:rPr lang="en-US" sz="1800" i="1" kern="2000" dirty="0" smtClean="0">
                <a:cs typeface="Times New Roman"/>
              </a:rPr>
              <a:t>S-</a:t>
            </a:r>
            <a:r>
              <a:rPr lang="ru-RU" sz="1800" i="1" kern="2000" dirty="0" smtClean="0">
                <a:cs typeface="Times New Roman"/>
              </a:rPr>
              <a:t> площадь этого треугольника. Тогда:</a:t>
            </a:r>
          </a:p>
          <a:p>
            <a:pPr>
              <a:buNone/>
            </a:pPr>
            <a:r>
              <a:rPr lang="ru-RU" sz="1800" i="1" kern="2000" dirty="0">
                <a:cs typeface="Times New Roman"/>
              </a:rPr>
              <a:t> </a:t>
            </a:r>
            <a:r>
              <a:rPr lang="ru-RU" sz="1800" i="1" kern="2000" dirty="0" smtClean="0">
                <a:cs typeface="Times New Roman"/>
              </a:rPr>
              <a:t>  </a:t>
            </a:r>
            <a:r>
              <a:rPr lang="ru-RU" sz="1800" i="1" kern="2000" dirty="0" smtClean="0">
                <a:solidFill>
                  <a:srgbClr val="FF0000"/>
                </a:solidFill>
                <a:cs typeface="Times New Roman"/>
              </a:rPr>
              <a:t>Г</a:t>
            </a:r>
            <a:r>
              <a:rPr lang="ru-RU" sz="1800" i="1" kern="2000" dirty="0" smtClean="0">
                <a:cs typeface="Times New Roman"/>
              </a:rPr>
              <a:t>) </a:t>
            </a:r>
            <a:r>
              <a:rPr lang="en-US" sz="1800" i="1" kern="2000" dirty="0" smtClean="0">
                <a:cs typeface="Times New Roman"/>
              </a:rPr>
              <a:t>S = a b  sin C          </a:t>
            </a:r>
            <a:r>
              <a:rPr lang="ru-RU" sz="1800" i="1" kern="2000" dirty="0" smtClean="0">
                <a:solidFill>
                  <a:srgbClr val="FF0000"/>
                </a:solidFill>
                <a:cs typeface="Times New Roman"/>
              </a:rPr>
              <a:t>Д</a:t>
            </a:r>
            <a:r>
              <a:rPr lang="ru-RU" sz="1800" i="1" kern="2000" dirty="0" smtClean="0">
                <a:cs typeface="Times New Roman"/>
              </a:rPr>
              <a:t>)  </a:t>
            </a:r>
            <a:r>
              <a:rPr lang="en-US" sz="1800" i="1" kern="2000" dirty="0" smtClean="0">
                <a:cs typeface="Times New Roman"/>
              </a:rPr>
              <a:t>S = ⅟</a:t>
            </a:r>
            <a:r>
              <a:rPr lang="en-US" sz="1000" i="1" kern="2000" dirty="0" smtClean="0">
                <a:cs typeface="Times New Roman"/>
              </a:rPr>
              <a:t>2</a:t>
            </a:r>
            <a:r>
              <a:rPr lang="en-US" sz="1800" i="1" kern="2000" dirty="0" smtClean="0">
                <a:cs typeface="Times New Roman"/>
              </a:rPr>
              <a:t>  a b  cos  C           </a:t>
            </a:r>
            <a:r>
              <a:rPr lang="ru-RU" sz="1800" i="1" kern="2000" dirty="0" smtClean="0">
                <a:solidFill>
                  <a:srgbClr val="FF0000"/>
                </a:solidFill>
                <a:cs typeface="Times New Roman"/>
              </a:rPr>
              <a:t>Е</a:t>
            </a:r>
            <a:r>
              <a:rPr lang="ru-RU" sz="1800" i="1" kern="2000" dirty="0" smtClean="0">
                <a:cs typeface="Times New Roman"/>
              </a:rPr>
              <a:t>)</a:t>
            </a:r>
            <a:r>
              <a:rPr lang="en-US" sz="1800" i="1" kern="2000" dirty="0" smtClean="0">
                <a:cs typeface="Times New Roman"/>
              </a:rPr>
              <a:t>  S = ⅟</a:t>
            </a:r>
            <a:r>
              <a:rPr lang="en-US" sz="1000" i="1" kern="2000" dirty="0" smtClean="0">
                <a:cs typeface="Times New Roman"/>
              </a:rPr>
              <a:t>2</a:t>
            </a:r>
            <a:r>
              <a:rPr lang="en-US" sz="1800" i="1" kern="2000" dirty="0" smtClean="0">
                <a:cs typeface="Times New Roman"/>
              </a:rPr>
              <a:t>  a b  sin  C</a:t>
            </a:r>
          </a:p>
          <a:p>
            <a:pPr>
              <a:buNone/>
            </a:pPr>
            <a:r>
              <a:rPr lang="ru-RU" sz="1800" i="1" kern="2000" dirty="0" smtClean="0">
                <a:cs typeface="Times New Roman"/>
              </a:rPr>
              <a:t>№ 4  В треугольнике КМР  КМ = 4, МР = 5, а его площадь равна 5. </a:t>
            </a:r>
          </a:p>
          <a:p>
            <a:pPr>
              <a:buNone/>
            </a:pPr>
            <a:r>
              <a:rPr lang="ru-RU" sz="1800" i="1" kern="2000" dirty="0" smtClean="0">
                <a:cs typeface="Times New Roman"/>
              </a:rPr>
              <a:t>1)  Найдите синус угла М.</a:t>
            </a:r>
          </a:p>
          <a:p>
            <a:pPr>
              <a:buNone/>
            </a:pPr>
            <a:r>
              <a:rPr lang="ru-RU" sz="1800" i="1" kern="2000" dirty="0" smtClean="0">
                <a:cs typeface="Times New Roman"/>
              </a:rPr>
              <a:t>    </a:t>
            </a:r>
            <a:r>
              <a:rPr lang="ru-RU" sz="1800" i="1" kern="2000" dirty="0" smtClean="0">
                <a:solidFill>
                  <a:srgbClr val="FF0000"/>
                </a:solidFill>
                <a:cs typeface="Times New Roman"/>
              </a:rPr>
              <a:t>З</a:t>
            </a:r>
            <a:r>
              <a:rPr lang="ru-RU" sz="1800" i="1" kern="2000" dirty="0" smtClean="0">
                <a:cs typeface="Times New Roman"/>
              </a:rPr>
              <a:t>) </a:t>
            </a:r>
            <a:r>
              <a:rPr lang="en-US" sz="1800" i="1" kern="2000" dirty="0" smtClean="0">
                <a:cs typeface="Times New Roman"/>
              </a:rPr>
              <a:t>⅟</a:t>
            </a:r>
            <a:r>
              <a:rPr lang="en-US" sz="1000" i="1" kern="2000" dirty="0" smtClean="0">
                <a:cs typeface="Times New Roman"/>
              </a:rPr>
              <a:t>2</a:t>
            </a:r>
            <a:r>
              <a:rPr lang="ru-RU" sz="1800" i="1" kern="2000" dirty="0" smtClean="0">
                <a:cs typeface="Times New Roman"/>
              </a:rPr>
              <a:t>                    </a:t>
            </a:r>
            <a:r>
              <a:rPr lang="ru-RU" sz="1800" i="1" kern="2000" dirty="0" smtClean="0">
                <a:solidFill>
                  <a:srgbClr val="FF0000"/>
                </a:solidFill>
                <a:cs typeface="Times New Roman"/>
              </a:rPr>
              <a:t>И</a:t>
            </a:r>
            <a:r>
              <a:rPr lang="ru-RU" sz="1800" i="1" kern="2000" dirty="0" smtClean="0">
                <a:cs typeface="Times New Roman"/>
              </a:rPr>
              <a:t>) 2          </a:t>
            </a:r>
            <a:r>
              <a:rPr lang="ru-RU" sz="1800" i="1" kern="2000" dirty="0" smtClean="0">
                <a:solidFill>
                  <a:srgbClr val="FF0000"/>
                </a:solidFill>
                <a:cs typeface="Times New Roman"/>
              </a:rPr>
              <a:t>К</a:t>
            </a:r>
            <a:r>
              <a:rPr lang="ru-RU" sz="1800" i="1" kern="2000" dirty="0" smtClean="0">
                <a:cs typeface="Times New Roman"/>
              </a:rPr>
              <a:t>)  </a:t>
            </a:r>
            <a:r>
              <a:rPr lang="en-US" sz="1800" i="1" kern="2000" dirty="0" smtClean="0">
                <a:cs typeface="Times New Roman"/>
              </a:rPr>
              <a:t>⅟</a:t>
            </a:r>
            <a:r>
              <a:rPr lang="ru-RU" sz="1000" i="1" kern="2000" dirty="0" smtClean="0">
                <a:cs typeface="Times New Roman"/>
              </a:rPr>
              <a:t>4</a:t>
            </a:r>
          </a:p>
          <a:p>
            <a:pPr>
              <a:buAutoNum type="arabicParenR" startAt="2"/>
            </a:pPr>
            <a:r>
              <a:rPr lang="ru-RU" sz="1800" i="1" kern="2000" dirty="0" smtClean="0">
                <a:cs typeface="Times New Roman"/>
              </a:rPr>
              <a:t>Найдите градусную меру угла М.</a:t>
            </a:r>
          </a:p>
          <a:p>
            <a:pPr>
              <a:buNone/>
            </a:pPr>
            <a:r>
              <a:rPr lang="ru-RU" sz="1800" i="1" kern="2000" dirty="0" smtClean="0">
                <a:cs typeface="Times New Roman"/>
              </a:rPr>
              <a:t>   </a:t>
            </a:r>
            <a:r>
              <a:rPr lang="ru-RU" sz="1800" i="1" kern="2000" dirty="0" smtClean="0">
                <a:solidFill>
                  <a:srgbClr val="FF0000"/>
                </a:solidFill>
                <a:cs typeface="Times New Roman"/>
              </a:rPr>
              <a:t>С</a:t>
            </a:r>
            <a:r>
              <a:rPr lang="ru-RU" sz="1800" i="1" kern="2000" dirty="0" smtClean="0">
                <a:cs typeface="Times New Roman"/>
              </a:rPr>
              <a:t>) </a:t>
            </a:r>
            <a:r>
              <a:rPr lang="ru-RU" sz="1800" i="1" kern="2000" dirty="0">
                <a:cs typeface="Times New Roman"/>
              </a:rPr>
              <a:t> </a:t>
            </a:r>
            <a:r>
              <a:rPr lang="ru-RU" sz="1800" i="1" kern="2000" dirty="0" smtClean="0">
                <a:cs typeface="Times New Roman"/>
              </a:rPr>
              <a:t>60˚       </a:t>
            </a:r>
            <a:r>
              <a:rPr lang="ru-RU" sz="1800" i="1" kern="2000" dirty="0" smtClean="0">
                <a:solidFill>
                  <a:srgbClr val="FF0000"/>
                </a:solidFill>
                <a:cs typeface="Times New Roman"/>
              </a:rPr>
              <a:t>Т</a:t>
            </a:r>
            <a:r>
              <a:rPr lang="ru-RU" sz="1800" i="1" kern="2000" dirty="0" smtClean="0">
                <a:cs typeface="Times New Roman"/>
              </a:rPr>
              <a:t>)  120</a:t>
            </a:r>
            <a:r>
              <a:rPr lang="en-US" sz="1800" i="1" kern="2000" dirty="0" smtClean="0">
                <a:cs typeface="Times New Roman"/>
              </a:rPr>
              <a:t> </a:t>
            </a:r>
            <a:r>
              <a:rPr lang="ru-RU" sz="1800" i="1" kern="2000" dirty="0" smtClean="0">
                <a:cs typeface="Times New Roman"/>
              </a:rPr>
              <a:t>˚     </a:t>
            </a:r>
            <a:r>
              <a:rPr lang="ru-RU" sz="1800" i="1" kern="2000" dirty="0" smtClean="0">
                <a:solidFill>
                  <a:srgbClr val="FF0000"/>
                </a:solidFill>
                <a:cs typeface="Times New Roman"/>
              </a:rPr>
              <a:t>У</a:t>
            </a:r>
            <a:r>
              <a:rPr lang="ru-RU" sz="1800" i="1" kern="2000" dirty="0" smtClean="0">
                <a:cs typeface="Times New Roman"/>
              </a:rPr>
              <a:t>) 30 ˚</a:t>
            </a:r>
          </a:p>
          <a:p>
            <a:pPr>
              <a:buNone/>
            </a:pPr>
            <a:r>
              <a:rPr lang="ru-RU" sz="1800" i="1" kern="2000" dirty="0" smtClean="0">
                <a:cs typeface="Times New Roman"/>
              </a:rPr>
              <a:t>№ 5  Пусть </a:t>
            </a:r>
            <a:r>
              <a:rPr lang="en-US" sz="1800" i="1" kern="2000" dirty="0" smtClean="0">
                <a:cs typeface="Times New Roman"/>
              </a:rPr>
              <a:t>R </a:t>
            </a:r>
            <a:r>
              <a:rPr lang="ru-RU" sz="1800" i="1" kern="2000" dirty="0" smtClean="0">
                <a:cs typeface="Times New Roman"/>
              </a:rPr>
              <a:t>– радиус окружности, описанной около треугольника АВС. Тогда:</a:t>
            </a:r>
          </a:p>
          <a:p>
            <a:pPr>
              <a:buNone/>
            </a:pPr>
            <a:r>
              <a:rPr lang="ru-RU" sz="1800" i="1" kern="2000" dirty="0" smtClean="0">
                <a:cs typeface="Times New Roman"/>
              </a:rPr>
              <a:t>   </a:t>
            </a:r>
            <a:r>
              <a:rPr lang="ru-RU" sz="1800" i="1" kern="2000" dirty="0" smtClean="0">
                <a:solidFill>
                  <a:srgbClr val="FF0000"/>
                </a:solidFill>
                <a:cs typeface="Times New Roman"/>
              </a:rPr>
              <a:t>А</a:t>
            </a:r>
            <a:r>
              <a:rPr lang="ru-RU" sz="1800" i="1" kern="2000" dirty="0" smtClean="0">
                <a:cs typeface="Times New Roman"/>
              </a:rPr>
              <a:t>)  ВС = 2</a:t>
            </a:r>
            <a:r>
              <a:rPr lang="en-US" sz="1800" i="1" kern="2000" dirty="0" smtClean="0">
                <a:cs typeface="Times New Roman"/>
              </a:rPr>
              <a:t>R</a:t>
            </a:r>
            <a:r>
              <a:rPr lang="ru-RU" sz="1800" i="1" kern="2000" dirty="0" smtClean="0">
                <a:cs typeface="Times New Roman"/>
              </a:rPr>
              <a:t> </a:t>
            </a:r>
            <a:r>
              <a:rPr lang="en-US" sz="1800" i="1" kern="2000" dirty="0" smtClean="0">
                <a:cs typeface="Times New Roman"/>
              </a:rPr>
              <a:t>sin </a:t>
            </a:r>
            <a:r>
              <a:rPr lang="ru-RU" sz="1800" i="1" kern="2000" dirty="0" smtClean="0">
                <a:cs typeface="Times New Roman"/>
              </a:rPr>
              <a:t>В     </a:t>
            </a:r>
            <a:r>
              <a:rPr lang="ru-RU" sz="1800" i="1" kern="2000" dirty="0" smtClean="0">
                <a:solidFill>
                  <a:srgbClr val="FF0000"/>
                </a:solidFill>
                <a:cs typeface="Times New Roman"/>
              </a:rPr>
              <a:t>Б</a:t>
            </a:r>
            <a:r>
              <a:rPr lang="ru-RU" sz="1800" i="1" kern="2000" dirty="0" smtClean="0">
                <a:cs typeface="Times New Roman"/>
              </a:rPr>
              <a:t>) ВС = 2</a:t>
            </a:r>
            <a:r>
              <a:rPr lang="en-US" sz="1800" i="1" kern="2000" dirty="0" smtClean="0">
                <a:cs typeface="Times New Roman"/>
              </a:rPr>
              <a:t>R</a:t>
            </a:r>
            <a:r>
              <a:rPr lang="ru-RU" sz="1800" i="1" kern="2000" dirty="0" smtClean="0">
                <a:cs typeface="Times New Roman"/>
              </a:rPr>
              <a:t> </a:t>
            </a:r>
            <a:r>
              <a:rPr lang="en-US" sz="1800" i="1" kern="2000" dirty="0" smtClean="0">
                <a:cs typeface="Times New Roman"/>
              </a:rPr>
              <a:t>sin </a:t>
            </a:r>
            <a:r>
              <a:rPr lang="ru-RU" sz="1800" i="1" kern="2000" dirty="0" smtClean="0">
                <a:cs typeface="Times New Roman"/>
              </a:rPr>
              <a:t>А    </a:t>
            </a:r>
            <a:r>
              <a:rPr lang="ru-RU" sz="1800" i="1" kern="2000" dirty="0" smtClean="0">
                <a:solidFill>
                  <a:srgbClr val="FF0000"/>
                </a:solidFill>
                <a:cs typeface="Times New Roman"/>
              </a:rPr>
              <a:t>В</a:t>
            </a:r>
            <a:r>
              <a:rPr lang="ru-RU" sz="1800" i="1" kern="2000" dirty="0" smtClean="0">
                <a:cs typeface="Times New Roman"/>
              </a:rPr>
              <a:t>)  ВС = </a:t>
            </a:r>
            <a:r>
              <a:rPr lang="en-US" sz="1800" i="1" kern="2000" dirty="0" smtClean="0">
                <a:cs typeface="Times New Roman"/>
              </a:rPr>
              <a:t>R</a:t>
            </a:r>
            <a:r>
              <a:rPr lang="ru-RU" sz="1800" i="1" kern="2000" dirty="0" smtClean="0">
                <a:cs typeface="Times New Roman"/>
              </a:rPr>
              <a:t> </a:t>
            </a:r>
            <a:r>
              <a:rPr lang="en-US" sz="1800" i="1" kern="2000" dirty="0" smtClean="0">
                <a:cs typeface="Times New Roman"/>
              </a:rPr>
              <a:t>sin </a:t>
            </a:r>
            <a:r>
              <a:rPr lang="ru-RU" sz="1800" i="1" kern="2000" dirty="0" smtClean="0">
                <a:cs typeface="Times New Roman"/>
              </a:rPr>
              <a:t>А </a:t>
            </a:r>
          </a:p>
          <a:p>
            <a:pPr>
              <a:buNone/>
            </a:pPr>
            <a:r>
              <a:rPr lang="ru-RU" sz="1800" i="1" kern="2000" dirty="0" smtClean="0">
                <a:cs typeface="Times New Roman"/>
              </a:rPr>
              <a:t>№ 6  Треугольник АВС вписан в окружность. Известно, что ВС = 2,     А = 30 ˚ . Определите радиус окружности.</a:t>
            </a:r>
          </a:p>
          <a:p>
            <a:pPr>
              <a:buNone/>
            </a:pPr>
            <a:r>
              <a:rPr lang="ru-RU" sz="1800" i="1" kern="2000" dirty="0" smtClean="0">
                <a:cs typeface="Times New Roman"/>
              </a:rPr>
              <a:t>    </a:t>
            </a:r>
            <a:r>
              <a:rPr lang="ru-RU" sz="1800" i="1" kern="2000" dirty="0" smtClean="0">
                <a:solidFill>
                  <a:srgbClr val="FF0000"/>
                </a:solidFill>
                <a:cs typeface="Times New Roman"/>
              </a:rPr>
              <a:t>Е</a:t>
            </a:r>
            <a:r>
              <a:rPr lang="ru-RU" sz="1800" i="1" kern="2000" dirty="0" smtClean="0">
                <a:cs typeface="Times New Roman"/>
              </a:rPr>
              <a:t>)  2        </a:t>
            </a:r>
            <a:r>
              <a:rPr lang="ru-RU" sz="1800" i="1" kern="2000" dirty="0" smtClean="0">
                <a:solidFill>
                  <a:srgbClr val="FF0000"/>
                </a:solidFill>
                <a:cs typeface="Times New Roman"/>
              </a:rPr>
              <a:t>Ж</a:t>
            </a:r>
            <a:r>
              <a:rPr lang="ru-RU" sz="1800" i="1" kern="2000" dirty="0" smtClean="0">
                <a:cs typeface="Times New Roman"/>
              </a:rPr>
              <a:t>)  ½    </a:t>
            </a:r>
            <a:r>
              <a:rPr lang="ru-RU" sz="1800" i="1" kern="2000" dirty="0" smtClean="0">
                <a:solidFill>
                  <a:srgbClr val="FF0000"/>
                </a:solidFill>
                <a:cs typeface="Times New Roman"/>
              </a:rPr>
              <a:t>З</a:t>
            </a:r>
            <a:r>
              <a:rPr lang="ru-RU" sz="1800" i="1" kern="2000" dirty="0" smtClean="0">
                <a:cs typeface="Times New Roman"/>
              </a:rPr>
              <a:t>)  4</a:t>
            </a:r>
          </a:p>
          <a:p>
            <a:pPr>
              <a:buNone/>
            </a:pPr>
            <a:r>
              <a:rPr lang="ru-RU" sz="1800" i="1" kern="2000" dirty="0" smtClean="0">
                <a:cs typeface="Times New Roman"/>
              </a:rPr>
              <a:t>№ 7  Пусть в треугольнике АВС  АВ = с, ВС = а, СА = </a:t>
            </a:r>
            <a:r>
              <a:rPr lang="en-US" sz="1800" i="1" kern="2000" dirty="0" smtClean="0">
                <a:cs typeface="Times New Roman"/>
              </a:rPr>
              <a:t>b</a:t>
            </a:r>
            <a:r>
              <a:rPr lang="ru-RU" sz="1800" i="1" kern="2000" dirty="0" smtClean="0">
                <a:cs typeface="Times New Roman"/>
              </a:rPr>
              <a:t>. Тогда:</a:t>
            </a:r>
          </a:p>
          <a:p>
            <a:pPr>
              <a:buNone/>
            </a:pPr>
            <a:r>
              <a:rPr lang="ru-RU" sz="1800" i="1" kern="2000" dirty="0" smtClean="0">
                <a:cs typeface="Times New Roman"/>
              </a:rPr>
              <a:t>    </a:t>
            </a:r>
            <a:r>
              <a:rPr lang="ru-RU" sz="1800" i="1" kern="2000" dirty="0" smtClean="0">
                <a:solidFill>
                  <a:srgbClr val="FF0000"/>
                </a:solidFill>
                <a:cs typeface="Times New Roman"/>
              </a:rPr>
              <a:t>Ф</a:t>
            </a:r>
            <a:r>
              <a:rPr lang="ru-RU" sz="1800" i="1" kern="2000" dirty="0" smtClean="0">
                <a:cs typeface="Times New Roman"/>
              </a:rPr>
              <a:t>) </a:t>
            </a:r>
            <a:r>
              <a:rPr lang="ru-RU" sz="1800" dirty="0" smtClean="0"/>
              <a:t>а</a:t>
            </a:r>
            <a:r>
              <a:rPr lang="ru-RU" sz="1800" baseline="30000" dirty="0" smtClean="0"/>
              <a:t>2</a:t>
            </a:r>
            <a:r>
              <a:rPr lang="ru-RU" sz="1800" dirty="0" smtClean="0"/>
              <a:t> = </a:t>
            </a:r>
            <a:r>
              <a:rPr lang="en-US" sz="1800" dirty="0" smtClean="0"/>
              <a:t>b</a:t>
            </a:r>
            <a:r>
              <a:rPr lang="ru-RU" sz="1800" baseline="30000" dirty="0" smtClean="0"/>
              <a:t>2</a:t>
            </a:r>
            <a:r>
              <a:rPr lang="en-US" sz="1800" baseline="30000" dirty="0" smtClean="0"/>
              <a:t> </a:t>
            </a:r>
            <a:r>
              <a:rPr lang="en-US" sz="1800" dirty="0" smtClean="0"/>
              <a:t> + c</a:t>
            </a:r>
            <a:r>
              <a:rPr lang="ru-RU" sz="1800" baseline="30000" dirty="0" smtClean="0"/>
              <a:t>2</a:t>
            </a:r>
            <a:r>
              <a:rPr lang="en-US" sz="1800" baseline="30000" dirty="0" smtClean="0"/>
              <a:t> </a:t>
            </a:r>
            <a:r>
              <a:rPr lang="en-US" sz="1800" dirty="0" smtClean="0"/>
              <a:t> -  2bc sin A</a:t>
            </a:r>
          </a:p>
          <a:p>
            <a:pPr>
              <a:buNone/>
            </a:pPr>
            <a:r>
              <a:rPr lang="en-US" sz="1800" dirty="0" smtClean="0"/>
              <a:t>    </a:t>
            </a:r>
            <a:r>
              <a:rPr lang="ru-RU" sz="1800" dirty="0" smtClean="0">
                <a:solidFill>
                  <a:srgbClr val="FF0000"/>
                </a:solidFill>
              </a:rPr>
              <a:t>Х</a:t>
            </a:r>
            <a:r>
              <a:rPr lang="ru-RU" sz="1800" dirty="0" smtClean="0"/>
              <a:t>) а</a:t>
            </a:r>
            <a:r>
              <a:rPr lang="ru-RU" sz="1800" baseline="30000" dirty="0" smtClean="0"/>
              <a:t>2</a:t>
            </a:r>
            <a:r>
              <a:rPr lang="ru-RU" sz="1800" dirty="0" smtClean="0"/>
              <a:t> = </a:t>
            </a:r>
            <a:r>
              <a:rPr lang="en-US" sz="1800" dirty="0" smtClean="0"/>
              <a:t>b</a:t>
            </a:r>
            <a:r>
              <a:rPr lang="ru-RU" sz="1800" baseline="30000" dirty="0" smtClean="0"/>
              <a:t>2</a:t>
            </a:r>
            <a:r>
              <a:rPr lang="en-US" sz="1800" baseline="30000" dirty="0" smtClean="0"/>
              <a:t> </a:t>
            </a:r>
            <a:r>
              <a:rPr lang="en-US" sz="1800" dirty="0" smtClean="0"/>
              <a:t> + c</a:t>
            </a:r>
            <a:r>
              <a:rPr lang="ru-RU" sz="1800" baseline="30000" dirty="0" smtClean="0"/>
              <a:t>2</a:t>
            </a:r>
            <a:r>
              <a:rPr lang="en-US" sz="1800" baseline="30000" dirty="0" smtClean="0"/>
              <a:t> </a:t>
            </a:r>
            <a:r>
              <a:rPr lang="en-US" sz="1800" dirty="0" smtClean="0"/>
              <a:t> </a:t>
            </a:r>
            <a:r>
              <a:rPr lang="ru-RU" sz="1800" dirty="0" smtClean="0"/>
              <a:t>+</a:t>
            </a:r>
            <a:r>
              <a:rPr lang="en-US" sz="1800" dirty="0" smtClean="0"/>
              <a:t>  2bc cos A</a:t>
            </a:r>
            <a:endParaRPr lang="ru-RU" sz="1800" dirty="0" smtClean="0"/>
          </a:p>
          <a:p>
            <a:pPr>
              <a:buNone/>
            </a:pPr>
            <a:r>
              <a:rPr lang="en-US" sz="1800" dirty="0" smtClean="0"/>
              <a:t>    </a:t>
            </a:r>
            <a:r>
              <a:rPr lang="ru-RU" sz="1800" dirty="0" smtClean="0">
                <a:solidFill>
                  <a:srgbClr val="FF0000"/>
                </a:solidFill>
              </a:rPr>
              <a:t>Ц</a:t>
            </a:r>
            <a:r>
              <a:rPr lang="ru-RU" sz="1800" dirty="0" smtClean="0"/>
              <a:t>) а</a:t>
            </a:r>
            <a:r>
              <a:rPr lang="ru-RU" sz="1800" baseline="30000" dirty="0" smtClean="0"/>
              <a:t>2</a:t>
            </a:r>
            <a:r>
              <a:rPr lang="ru-RU" sz="1800" dirty="0" smtClean="0"/>
              <a:t> = </a:t>
            </a:r>
            <a:r>
              <a:rPr lang="en-US" sz="1800" dirty="0" smtClean="0"/>
              <a:t>b</a:t>
            </a:r>
            <a:r>
              <a:rPr lang="ru-RU" sz="1800" baseline="30000" dirty="0" smtClean="0"/>
              <a:t>2</a:t>
            </a:r>
            <a:r>
              <a:rPr lang="en-US" sz="1800" baseline="30000" dirty="0" smtClean="0"/>
              <a:t> </a:t>
            </a:r>
            <a:r>
              <a:rPr lang="en-US" sz="1800" dirty="0" smtClean="0"/>
              <a:t> + c</a:t>
            </a:r>
            <a:r>
              <a:rPr lang="ru-RU" sz="1800" baseline="30000" dirty="0" smtClean="0"/>
              <a:t>2</a:t>
            </a:r>
            <a:r>
              <a:rPr lang="en-US" sz="1800" baseline="30000" dirty="0" smtClean="0"/>
              <a:t> </a:t>
            </a:r>
            <a:r>
              <a:rPr lang="en-US" sz="1800" dirty="0" smtClean="0"/>
              <a:t> -  2bc cos A</a:t>
            </a:r>
            <a:endParaRPr lang="ru-RU" sz="18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i="1" kern="2000" dirty="0" smtClean="0">
              <a:cs typeface="Times New Roman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5404"/>
          </a:xfrm>
        </p:spPr>
        <p:txBody>
          <a:bodyPr>
            <a:noAutofit/>
          </a:bodyPr>
          <a:lstStyle/>
          <a:p>
            <a:r>
              <a:rPr lang="ru-RU" sz="2400" dirty="0" smtClean="0"/>
              <a:t>Решите тесты и прочитайте слово.</a:t>
            </a:r>
            <a:endParaRPr lang="ru-RU" sz="2400" dirty="0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714348" y="1000108"/>
          <a:ext cx="165100" cy="152400"/>
        </p:xfrm>
        <a:graphic>
          <a:graphicData uri="http://schemas.openxmlformats.org/presentationml/2006/ole">
            <p:oleObj spid="_x0000_s14338" name="Формула" r:id="rId3" imgW="164880" imgH="152280" progId="Equation.3">
              <p:embed/>
            </p:oleObj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/>
        </p:nvGraphicFramePr>
        <p:xfrm>
          <a:off x="1500166" y="1000108"/>
          <a:ext cx="165100" cy="152400"/>
        </p:xfrm>
        <a:graphic>
          <a:graphicData uri="http://schemas.openxmlformats.org/presentationml/2006/ole">
            <p:oleObj spid="_x0000_s14341" name="Формула" r:id="rId4" imgW="164880" imgH="152280" progId="Equation.3">
              <p:embed/>
            </p:oleObj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/>
        </p:nvGraphicFramePr>
        <p:xfrm>
          <a:off x="2143108" y="1000108"/>
          <a:ext cx="165100" cy="152400"/>
        </p:xfrm>
        <a:graphic>
          <a:graphicData uri="http://schemas.openxmlformats.org/presentationml/2006/ole">
            <p:oleObj spid="_x0000_s14342" name="Формула" r:id="rId5" imgW="164880" imgH="152280" progId="Equation.3">
              <p:embed/>
            </p:oleObj>
          </a:graphicData>
        </a:graphic>
      </p:graphicFrame>
      <p:graphicFrame>
        <p:nvGraphicFramePr>
          <p:cNvPr id="10" name="Объект 9"/>
          <p:cNvGraphicFramePr>
            <a:graphicFrameLocks noChangeAspect="1"/>
          </p:cNvGraphicFramePr>
          <p:nvPr/>
        </p:nvGraphicFramePr>
        <p:xfrm>
          <a:off x="2786050" y="1285860"/>
          <a:ext cx="165100" cy="152400"/>
        </p:xfrm>
        <a:graphic>
          <a:graphicData uri="http://schemas.openxmlformats.org/presentationml/2006/ole">
            <p:oleObj spid="_x0000_s14343" name="Формула" r:id="rId6" imgW="164880" imgH="152280" progId="Equation.3">
              <p:embed/>
            </p:oleObj>
          </a:graphicData>
        </a:graphic>
      </p:graphicFrame>
      <p:graphicFrame>
        <p:nvGraphicFramePr>
          <p:cNvPr id="11" name="Объект 10"/>
          <p:cNvGraphicFramePr>
            <a:graphicFrameLocks noChangeAspect="1"/>
          </p:cNvGraphicFramePr>
          <p:nvPr/>
        </p:nvGraphicFramePr>
        <p:xfrm>
          <a:off x="3786182" y="1285860"/>
          <a:ext cx="165100" cy="152400"/>
        </p:xfrm>
        <a:graphic>
          <a:graphicData uri="http://schemas.openxmlformats.org/presentationml/2006/ole">
            <p:oleObj spid="_x0000_s14344" name="Формула" r:id="rId7" imgW="164880" imgH="152280" progId="Equation.3">
              <p:embed/>
            </p:oleObj>
          </a:graphicData>
        </a:graphic>
      </p:graphicFrame>
      <p:graphicFrame>
        <p:nvGraphicFramePr>
          <p:cNvPr id="12" name="Объект 11"/>
          <p:cNvGraphicFramePr>
            <a:graphicFrameLocks noChangeAspect="1"/>
          </p:cNvGraphicFramePr>
          <p:nvPr/>
        </p:nvGraphicFramePr>
        <p:xfrm>
          <a:off x="6715140" y="4429132"/>
          <a:ext cx="165100" cy="152400"/>
        </p:xfrm>
        <a:graphic>
          <a:graphicData uri="http://schemas.openxmlformats.org/presentationml/2006/ole">
            <p:oleObj spid="_x0000_s14345" name="Формула" r:id="rId8" imgW="164880" imgH="152280" progId="Equation.3">
              <p:embed/>
            </p:oleObj>
          </a:graphicData>
        </a:graphic>
      </p:graphicFrame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Autofit/>
          </a:bodyPr>
          <a:lstStyle/>
          <a:p>
            <a:r>
              <a:rPr lang="ru-RU" sz="2800" dirty="0" smtClean="0"/>
              <a:t>Лично-родовые знаки князей - Рюриковичей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5008" y="928670"/>
            <a:ext cx="2971792" cy="5572164"/>
          </a:xfrm>
        </p:spPr>
        <p:txBody>
          <a:bodyPr>
            <a:normAutofit/>
          </a:bodyPr>
          <a:lstStyle/>
          <a:p>
            <a:pPr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ü"/>
            </a:pPr>
            <a:r>
              <a:rPr lang="ru-RU" sz="2000" dirty="0" smtClean="0"/>
              <a:t>1, 6-Новгород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ü"/>
            </a:pPr>
            <a:r>
              <a:rPr lang="ru-RU" sz="2000" dirty="0" smtClean="0"/>
              <a:t>2-Рождественский могильник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ü"/>
            </a:pPr>
            <a:r>
              <a:rPr lang="ru-RU" sz="2000" dirty="0" smtClean="0"/>
              <a:t>3-Ладога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ü"/>
            </a:pPr>
            <a:r>
              <a:rPr lang="ru-RU" sz="2000" dirty="0" smtClean="0"/>
              <a:t>4-Даугмальское городище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ü"/>
            </a:pPr>
            <a:r>
              <a:rPr lang="ru-RU" sz="2000" dirty="0" smtClean="0"/>
              <a:t>5-Рюриково городище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ü"/>
            </a:pPr>
            <a:r>
              <a:rPr lang="ru-RU" sz="2000" dirty="0" smtClean="0"/>
              <a:t>7-Окрестности Киева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ü"/>
            </a:pPr>
            <a:r>
              <a:rPr lang="ru-RU" sz="2000" dirty="0" smtClean="0"/>
              <a:t>8 -Белгород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ü"/>
            </a:pPr>
            <a:endParaRPr lang="ru-RU" sz="2000" dirty="0" smtClean="0"/>
          </a:p>
          <a:p>
            <a:pPr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ü"/>
            </a:pPr>
            <a:endParaRPr lang="ru-RU" sz="2000" dirty="0" smtClean="0"/>
          </a:p>
          <a:p>
            <a:endParaRPr lang="ru-RU" sz="2000" dirty="0"/>
          </a:p>
        </p:txBody>
      </p:sp>
      <p:pic>
        <p:nvPicPr>
          <p:cNvPr id="28674" name="Picture 2" descr="C:\Documents and Settings\Данёк.MICROSOF-6DC532\Рабочий стол\борпа ш\000939-001427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714356"/>
            <a:ext cx="5429288" cy="601845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black4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572000" cy="3557588"/>
          </a:xfrm>
          <a:prstGeom prst="rect">
            <a:avLst/>
          </a:prstGeom>
          <a:noFill/>
        </p:spPr>
      </p:pic>
      <p:pic>
        <p:nvPicPr>
          <p:cNvPr id="68611" name="Picture 3" descr="black4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6100" y="0"/>
            <a:ext cx="4787900" cy="3557588"/>
          </a:xfrm>
          <a:prstGeom prst="rect">
            <a:avLst/>
          </a:prstGeom>
          <a:noFill/>
        </p:spPr>
      </p:pic>
      <p:pic>
        <p:nvPicPr>
          <p:cNvPr id="68612" name="Picture 4" descr="black4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300413"/>
            <a:ext cx="4572000" cy="3557587"/>
          </a:xfrm>
          <a:prstGeom prst="rect">
            <a:avLst/>
          </a:prstGeom>
          <a:noFill/>
        </p:spPr>
      </p:pic>
      <p:pic>
        <p:nvPicPr>
          <p:cNvPr id="68613" name="Picture 5" descr="black4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6100" y="3300413"/>
            <a:ext cx="4787900" cy="3557587"/>
          </a:xfrm>
          <a:prstGeom prst="rect">
            <a:avLst/>
          </a:prstGeom>
          <a:noFill/>
        </p:spPr>
      </p:pic>
      <p:sp>
        <p:nvSpPr>
          <p:cNvPr id="68614" name="AutoShape 6"/>
          <p:cNvSpPr>
            <a:spLocks noChangeArrowheads="1"/>
          </p:cNvSpPr>
          <p:nvPr/>
        </p:nvSpPr>
        <p:spPr bwMode="auto">
          <a:xfrm rot="-2453948">
            <a:off x="2987675" y="1989138"/>
            <a:ext cx="3384550" cy="3314700"/>
          </a:xfrm>
          <a:prstGeom prst="star4">
            <a:avLst>
              <a:gd name="adj" fmla="val 11542"/>
            </a:avLst>
          </a:prstGeom>
          <a:gradFill rotWithShape="1">
            <a:gsLst>
              <a:gs pos="0">
                <a:srgbClr val="990099"/>
              </a:gs>
              <a:gs pos="100000">
                <a:srgbClr val="FF00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8615" name="AutoShape 7"/>
          <p:cNvSpPr>
            <a:spLocks noChangeArrowheads="1"/>
          </p:cNvSpPr>
          <p:nvPr/>
        </p:nvSpPr>
        <p:spPr bwMode="auto">
          <a:xfrm>
            <a:off x="3276600" y="2060575"/>
            <a:ext cx="2736850" cy="2954338"/>
          </a:xfrm>
          <a:prstGeom prst="star4">
            <a:avLst>
              <a:gd name="adj" fmla="val 11542"/>
            </a:avLst>
          </a:prstGeom>
          <a:gradFill rotWithShape="1">
            <a:gsLst>
              <a:gs pos="0">
                <a:schemeClr val="accent1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8616" name="AutoShape 8"/>
          <p:cNvSpPr>
            <a:spLocks noChangeArrowheads="1"/>
          </p:cNvSpPr>
          <p:nvPr/>
        </p:nvSpPr>
        <p:spPr bwMode="auto">
          <a:xfrm rot="-1728264">
            <a:off x="6084888" y="765175"/>
            <a:ext cx="1795462" cy="1603375"/>
          </a:xfrm>
          <a:prstGeom prst="star5">
            <a:avLst/>
          </a:prstGeom>
          <a:gradFill rotWithShape="1">
            <a:gsLst>
              <a:gs pos="0">
                <a:schemeClr val="bg1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68617" name="Picture 9" descr="05_moon_meteorit_alh-8100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620838" y="0"/>
            <a:ext cx="1404938" cy="1038225"/>
          </a:xfrm>
          <a:prstGeom prst="rect">
            <a:avLst/>
          </a:prstGeom>
          <a:noFill/>
        </p:spPr>
      </p:pic>
      <p:pic>
        <p:nvPicPr>
          <p:cNvPr id="68618" name="Picture 10" descr="05_moon_meteorit_alh-8100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324975" y="0"/>
            <a:ext cx="1404938" cy="908050"/>
          </a:xfrm>
          <a:prstGeom prst="rect">
            <a:avLst/>
          </a:prstGeom>
          <a:noFill/>
        </p:spPr>
      </p:pic>
      <p:sp>
        <p:nvSpPr>
          <p:cNvPr id="68619" name="AutoShape 11"/>
          <p:cNvSpPr>
            <a:spLocks noChangeArrowheads="1"/>
          </p:cNvSpPr>
          <p:nvPr/>
        </p:nvSpPr>
        <p:spPr bwMode="auto">
          <a:xfrm>
            <a:off x="1042988" y="4797425"/>
            <a:ext cx="936625" cy="863600"/>
          </a:xfrm>
          <a:prstGeom prst="star5">
            <a:avLst/>
          </a:prstGeom>
          <a:gradFill rotWithShape="1">
            <a:gsLst>
              <a:gs pos="0">
                <a:srgbClr val="6699FF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8620" name="AutoShape 12"/>
          <p:cNvSpPr>
            <a:spLocks noChangeArrowheads="1"/>
          </p:cNvSpPr>
          <p:nvPr/>
        </p:nvSpPr>
        <p:spPr bwMode="auto">
          <a:xfrm>
            <a:off x="3635375" y="549275"/>
            <a:ext cx="1223963" cy="1079500"/>
          </a:xfrm>
          <a:prstGeom prst="star5">
            <a:avLst/>
          </a:prstGeom>
          <a:gradFill rotWithShape="1">
            <a:gsLst>
              <a:gs pos="0">
                <a:srgbClr val="FFFF66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8621" name="AutoShape 13"/>
          <p:cNvSpPr>
            <a:spLocks noChangeArrowheads="1"/>
          </p:cNvSpPr>
          <p:nvPr/>
        </p:nvSpPr>
        <p:spPr bwMode="auto">
          <a:xfrm rot="-1624394">
            <a:off x="6283325" y="3414713"/>
            <a:ext cx="1731963" cy="1655762"/>
          </a:xfrm>
          <a:prstGeom prst="star5">
            <a:avLst/>
          </a:prstGeom>
          <a:gradFill rotWithShape="1">
            <a:gsLst>
              <a:gs pos="0">
                <a:srgbClr val="FF0066"/>
              </a:gs>
              <a:gs pos="100000">
                <a:srgbClr val="CC99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8622" name="AutoShape 14"/>
          <p:cNvSpPr>
            <a:spLocks noChangeArrowheads="1"/>
          </p:cNvSpPr>
          <p:nvPr/>
        </p:nvSpPr>
        <p:spPr bwMode="auto">
          <a:xfrm rot="-1624394">
            <a:off x="779463" y="1011238"/>
            <a:ext cx="1587500" cy="1511300"/>
          </a:xfrm>
          <a:prstGeom prst="star5">
            <a:avLst/>
          </a:prstGeom>
          <a:gradFill rotWithShape="1">
            <a:gsLst>
              <a:gs pos="0">
                <a:srgbClr val="990099"/>
              </a:gs>
              <a:gs pos="100000">
                <a:srgbClr val="FF99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8623" name="AutoShape 15"/>
          <p:cNvSpPr>
            <a:spLocks noChangeArrowheads="1"/>
          </p:cNvSpPr>
          <p:nvPr/>
        </p:nvSpPr>
        <p:spPr bwMode="auto">
          <a:xfrm rot="-1624394">
            <a:off x="3567113" y="4805363"/>
            <a:ext cx="1873250" cy="1736725"/>
          </a:xfrm>
          <a:prstGeom prst="star5">
            <a:avLst/>
          </a:prstGeom>
          <a:gradFill rotWithShape="1">
            <a:gsLst>
              <a:gs pos="0">
                <a:srgbClr val="33CC33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pic>
        <p:nvPicPr>
          <p:cNvPr id="68624" name="Picture 16" descr="earth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71775" y="4076700"/>
            <a:ext cx="1511300" cy="1511300"/>
          </a:xfrm>
          <a:prstGeom prst="rect">
            <a:avLst/>
          </a:prstGeom>
          <a:noFill/>
        </p:spPr>
      </p:pic>
      <p:pic>
        <p:nvPicPr>
          <p:cNvPr id="68625" name="Picture 17" descr="42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87900" y="3860800"/>
            <a:ext cx="792163" cy="792163"/>
          </a:xfrm>
          <a:prstGeom prst="rect">
            <a:avLst/>
          </a:prstGeom>
          <a:noFill/>
        </p:spPr>
      </p:pic>
      <p:pic>
        <p:nvPicPr>
          <p:cNvPr id="68626" name="Picture 18" descr="mars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71775" y="2205038"/>
            <a:ext cx="863600" cy="863600"/>
          </a:xfrm>
          <a:prstGeom prst="rect">
            <a:avLst/>
          </a:prstGeom>
          <a:noFill/>
        </p:spPr>
      </p:pic>
      <p:pic>
        <p:nvPicPr>
          <p:cNvPr id="68627" name="Picture 19" descr="112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235825" y="3213100"/>
            <a:ext cx="1079500" cy="1079500"/>
          </a:xfrm>
          <a:prstGeom prst="rect">
            <a:avLst/>
          </a:prstGeom>
          <a:noFill/>
        </p:spPr>
      </p:pic>
      <p:pic>
        <p:nvPicPr>
          <p:cNvPr id="68628" name="Picture 20" descr="upiter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124075" y="708025"/>
            <a:ext cx="935038" cy="498475"/>
          </a:xfrm>
          <a:prstGeom prst="rect">
            <a:avLst/>
          </a:prstGeom>
          <a:noFill/>
        </p:spPr>
      </p:pic>
      <p:pic>
        <p:nvPicPr>
          <p:cNvPr id="68629" name="Picture 21" descr="r4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16200000">
            <a:off x="-33337" y="5857875"/>
            <a:ext cx="1428750" cy="571500"/>
          </a:xfrm>
          <a:prstGeom prst="rect">
            <a:avLst/>
          </a:prstGeom>
          <a:noFill/>
        </p:spPr>
      </p:pic>
      <p:pic>
        <p:nvPicPr>
          <p:cNvPr id="68630" name="Picture 22" descr="r4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95288" y="188913"/>
            <a:ext cx="1428750" cy="571500"/>
          </a:xfrm>
          <a:prstGeom prst="rect">
            <a:avLst/>
          </a:prstGeom>
          <a:noFill/>
        </p:spPr>
      </p:pic>
      <p:pic>
        <p:nvPicPr>
          <p:cNvPr id="68631" name="Picture 23" descr="r4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5400000">
            <a:off x="7888288" y="617538"/>
            <a:ext cx="1428750" cy="571500"/>
          </a:xfrm>
          <a:prstGeom prst="rect">
            <a:avLst/>
          </a:prstGeom>
          <a:noFill/>
        </p:spPr>
      </p:pic>
      <p:pic>
        <p:nvPicPr>
          <p:cNvPr id="68632" name="Picture 24" descr="r7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-23696382">
            <a:off x="4211638" y="1700213"/>
            <a:ext cx="1657350" cy="1104900"/>
          </a:xfrm>
          <a:prstGeom prst="rect">
            <a:avLst/>
          </a:prstGeom>
          <a:noFill/>
        </p:spPr>
      </p:pic>
      <p:pic>
        <p:nvPicPr>
          <p:cNvPr id="68633" name="Picture 25" descr="56r2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-1371600" y="0"/>
            <a:ext cx="1371600" cy="495300"/>
          </a:xfrm>
          <a:prstGeom prst="rect">
            <a:avLst/>
          </a:prstGeom>
          <a:noFill/>
        </p:spPr>
      </p:pic>
      <p:pic>
        <p:nvPicPr>
          <p:cNvPr id="68634" name="Picture 26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принц.wav"/>
          </p:nvPr>
        </p:nvPicPr>
        <p:blipFill>
          <a:blip r:embed="rId13"/>
          <a:srcRect/>
          <a:stretch>
            <a:fillRect/>
          </a:stretch>
        </p:blipFill>
        <p:spPr bwMode="auto">
          <a:xfrm>
            <a:off x="7596188" y="6237288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86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686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686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2" dur="3000" fill="hold"/>
                                        <p:tgtEl>
                                          <p:spTgt spid="686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000"/>
                            </p:stCondLst>
                            <p:childTnLst>
                              <p:par>
                                <p:cTn id="24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3000" fill="hold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000"/>
                            </p:stCondLst>
                            <p:childTnLst>
                              <p:par>
                                <p:cTn id="27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686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686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500"/>
                            </p:stCondLst>
                            <p:childTnLst>
                              <p:par>
                                <p:cTn id="34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4500"/>
                            </p:stCondLst>
                            <p:childTnLst>
                              <p:par>
                                <p:cTn id="39" presetID="10" presetClass="entr" presetSubtype="0" repeatCount="4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8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8500"/>
                            </p:stCondLst>
                            <p:childTnLst>
                              <p:par>
                                <p:cTn id="43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686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9500"/>
                            </p:stCondLst>
                            <p:childTnLst>
                              <p:par>
                                <p:cTn id="47" presetID="2" presetClass="exit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3000"/>
                                        <p:tgtEl>
                                          <p:spTgt spid="68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3000"/>
                                        <p:tgtEl>
                                          <p:spTgt spid="68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2500"/>
                            </p:stCondLst>
                            <p:childTnLst>
                              <p:par>
                                <p:cTn id="52" presetID="2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3000"/>
                                        <p:tgtEl>
                                          <p:spTgt spid="68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3000"/>
                                        <p:tgtEl>
                                          <p:spTgt spid="68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8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500"/>
                            </p:stCondLst>
                            <p:childTnLst>
                              <p:par>
                                <p:cTn id="57" presetID="2" presetClass="exit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3000"/>
                                        <p:tgtEl>
                                          <p:spTgt spid="68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3000"/>
                                        <p:tgtEl>
                                          <p:spTgt spid="68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8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8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8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9000"/>
                            </p:stCondLst>
                            <p:childTnLst>
                              <p:par>
                                <p:cTn id="6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686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9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8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0"/>
                            </p:stCondLst>
                            <p:childTnLst>
                              <p:par>
                                <p:cTn id="7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686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10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8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1500"/>
                            </p:stCondLst>
                            <p:childTnLst>
                              <p:par>
                                <p:cTn id="8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686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25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8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3000"/>
                            </p:stCondLst>
                            <p:childTnLst>
                              <p:par>
                                <p:cTn id="9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686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40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8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4500"/>
                            </p:stCondLst>
                            <p:childTnLst>
                              <p:par>
                                <p:cTn id="9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686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5500"/>
                            </p:stCondLst>
                            <p:childTnLst>
                              <p:par>
                                <p:cTn id="1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8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33333E-6 L 0.00035 -0.80532 " pathEditMode="relative" rAng="0" ptsTypes="AA">
                                      <p:cBhvr>
                                        <p:cTn id="106" dur="3000" fill="hold"/>
                                        <p:tgtEl>
                                          <p:spTgt spid="686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8500"/>
                            </p:stCondLst>
                            <p:childTnLst>
                              <p:par>
                                <p:cTn id="10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686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68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96296E-6 L 0.80382 -0.01018 " pathEditMode="relative" rAng="0" ptsTypes="AA">
                                      <p:cBhvr>
                                        <p:cTn id="115" dur="3000" fill="hold"/>
                                        <p:tgtEl>
                                          <p:spTgt spid="686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2" y="-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1500"/>
                            </p:stCondLst>
                            <p:childTnLst>
                              <p:par>
                                <p:cTn id="1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686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68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4" dur="3000"/>
                                        <p:tgtEl>
                                          <p:spTgt spid="68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3000"/>
                                        <p:tgtEl>
                                          <p:spTgt spid="68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8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4500"/>
                            </p:stCondLst>
                            <p:childTnLst>
                              <p:par>
                                <p:cTn id="1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68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45500"/>
                            </p:stCondLst>
                            <p:childTnLst>
                              <p:par>
                                <p:cTn id="1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68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" presetClass="path" presetSubtype="0" repeatCount="4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77 -0.01991 C 0.02951 0.0875 -0.01042 0.2169 -0.09566 0.26829 C -0.1809 0.32084 -0.28021 0.27384 -0.31649 0.16667 C -0.35295 0.05926 -0.31319 -0.06944 -0.2276 -0.12106 C -0.14236 -0.17245 -0.0434 -0.12731 -0.00677 -0.01991 Z " pathEditMode="relative" rAng="3942850" ptsTypes="fffff">
                                      <p:cBhvr>
                                        <p:cTn id="136" dur="3000" spd="-100000" fill="hold"/>
                                        <p:tgtEl>
                                          <p:spTgt spid="686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" y="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7500"/>
                            </p:stCondLst>
                            <p:childTnLst>
                              <p:par>
                                <p:cTn id="1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68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8500"/>
                            </p:stCondLst>
                            <p:childTnLst>
                              <p:par>
                                <p:cTn id="1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68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9500"/>
                            </p:stCondLst>
                            <p:childTnLst>
                              <p:par>
                                <p:cTn id="1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68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60500"/>
                            </p:stCondLst>
                            <p:childTnLst>
                              <p:par>
                                <p:cTn id="15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3000" fill="hold"/>
                                        <p:tgtEl>
                                          <p:spTgt spid="68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3000" fill="hold"/>
                                        <p:tgtEl>
                                          <p:spTgt spid="68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63500"/>
                            </p:stCondLst>
                            <p:childTnLst>
                              <p:par>
                                <p:cTn id="155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68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66500"/>
                            </p:stCondLst>
                            <p:childTnLst>
                              <p:par>
                                <p:cTn id="15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44444E-6 L -0.13385 0.30463 " pathEditMode="relative" rAng="0" ptsTypes="AA">
                                      <p:cBhvr>
                                        <p:cTn id="160" dur="3000" fill="hold"/>
                                        <p:tgtEl>
                                          <p:spTgt spid="686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" y="152"/>
                                    </p:animMotion>
                                  </p:childTnLst>
                                </p:cTn>
                              </p:par>
                              <p:par>
                                <p:cTn id="16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2" dur="3000" fill="hold"/>
                                        <p:tgtEl>
                                          <p:spTgt spid="6863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69500"/>
                            </p:stCondLst>
                            <p:childTnLst>
                              <p:par>
                                <p:cTn id="16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5" dur="2000" fill="hold"/>
                                        <p:tgtEl>
                                          <p:spTgt spid="686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71500"/>
                            </p:stCondLst>
                            <p:childTnLst>
                              <p:par>
                                <p:cTn id="1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1000"/>
                                        <p:tgtEl>
                                          <p:spTgt spid="686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72500"/>
                            </p:stCondLst>
                            <p:childTnLst>
                              <p:par>
                                <p:cTn id="17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1000"/>
                                        <p:tgtEl>
                                          <p:spTgt spid="686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1000"/>
                                        <p:tgtEl>
                                          <p:spTgt spid="686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1000"/>
                                        <p:tgtEl>
                                          <p:spTgt spid="686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73500"/>
                            </p:stCondLst>
                            <p:childTnLst>
                              <p:par>
                                <p:cTn id="18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686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74000"/>
                            </p:stCondLst>
                            <p:childTnLst>
                              <p:par>
                                <p:cTn id="18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2000"/>
                                        <p:tgtEl>
                                          <p:spTgt spid="686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8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8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8634"/>
                </p:tgtEl>
              </p:cMediaNode>
            </p:audio>
          </p:childTnLst>
        </p:cTn>
      </p:par>
    </p:tnLst>
    <p:bldLst>
      <p:bldP spid="68614" grpId="0" animBg="1"/>
      <p:bldP spid="68614" grpId="1" animBg="1"/>
      <p:bldP spid="68614" grpId="2" animBg="1"/>
      <p:bldP spid="68615" grpId="0" animBg="1"/>
      <p:bldP spid="68615" grpId="1" animBg="1"/>
      <p:bldP spid="68615" grpId="2" animBg="1"/>
      <p:bldP spid="68616" grpId="0" animBg="1"/>
      <p:bldP spid="68616" grpId="1" animBg="1"/>
      <p:bldP spid="68616" grpId="2" animBg="1"/>
      <p:bldP spid="68619" grpId="0" animBg="1"/>
      <p:bldP spid="68619" grpId="1" animBg="1"/>
      <p:bldP spid="68620" grpId="0" animBg="1"/>
      <p:bldP spid="68620" grpId="1" animBg="1"/>
      <p:bldP spid="68621" grpId="0" animBg="1"/>
      <p:bldP spid="68621" grpId="1" animBg="1"/>
      <p:bldP spid="68622" grpId="0" animBg="1"/>
      <p:bldP spid="68622" grpId="1" animBg="1"/>
      <p:bldP spid="68623" grpId="0" animBg="1"/>
      <p:bldP spid="6862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Печать Ивана </a:t>
            </a:r>
            <a:r>
              <a:rPr lang="en-US" b="1" i="1" dirty="0" smtClean="0"/>
              <a:t>III</a:t>
            </a:r>
            <a:endParaRPr lang="ru-RU" b="1" i="1" dirty="0"/>
          </a:p>
        </p:txBody>
      </p:sp>
      <p:pic>
        <p:nvPicPr>
          <p:cNvPr id="29699" name="Picture 3" descr="C:\Documents and Settings\Данёк.MICROSOF-6DC532\Рабочий стол\борпа ш\20090303041748-290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967" y="1500174"/>
            <a:ext cx="8898851" cy="5143536"/>
          </a:xfrm>
          <a:prstGeom prst="rect">
            <a:avLst/>
          </a:prstGeom>
          <a:noFill/>
        </p:spPr>
      </p:pic>
      <p:pic>
        <p:nvPicPr>
          <p:cNvPr id="4" name="Мгновения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1071538" y="71435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4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Герб Российской империи</a:t>
            </a:r>
            <a:endParaRPr lang="ru-RU" b="1" i="1" dirty="0"/>
          </a:p>
        </p:txBody>
      </p:sp>
      <p:pic>
        <p:nvPicPr>
          <p:cNvPr id="30722" name="Picture 2" descr="http://justac.narod.ru/GERBS/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928670"/>
            <a:ext cx="4654659" cy="571504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b="1" i="1" dirty="0" smtClean="0"/>
              <a:t>Герб СССР</a:t>
            </a:r>
            <a:endParaRPr lang="ru-RU" sz="7200" b="1" i="1" dirty="0"/>
          </a:p>
        </p:txBody>
      </p:sp>
      <p:pic>
        <p:nvPicPr>
          <p:cNvPr id="33794" name="Picture 2" descr="http://cccp.narod.ru/graph/gerb/ge_subi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643050"/>
            <a:ext cx="5097458" cy="507209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Autofit/>
          </a:bodyPr>
          <a:lstStyle/>
          <a:p>
            <a:r>
              <a:rPr lang="ru-RU" sz="3200" b="1" i="1" dirty="0" smtClean="0"/>
              <a:t>Государственный герб Российской Федерации</a:t>
            </a:r>
            <a:endParaRPr lang="ru-RU" sz="3200" b="1" i="1" dirty="0"/>
          </a:p>
        </p:txBody>
      </p:sp>
      <p:pic>
        <p:nvPicPr>
          <p:cNvPr id="31746" name="Picture 2" descr="C:\Documents and Settings\Данёк.MICROSOF-6DC532\Рабочий стол\борпа ш\b3ed9ff74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142984"/>
            <a:ext cx="5369759" cy="571501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424</Words>
  <Application>Microsoft Office PowerPoint</Application>
  <PresentationFormat>Экран (4:3)</PresentationFormat>
  <Paragraphs>63</Paragraphs>
  <Slides>21</Slides>
  <Notes>1</Notes>
  <HiddenSlides>0</HiddenSlides>
  <MMClips>2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3" baseType="lpstr">
      <vt:lpstr>Тема Office</vt:lpstr>
      <vt:lpstr>Формула</vt:lpstr>
      <vt:lpstr>Решение треугольников </vt:lpstr>
      <vt:lpstr>Слайд 2</vt:lpstr>
      <vt:lpstr>Решите тесты и прочитайте слово.</vt:lpstr>
      <vt:lpstr>Лично-родовые знаки князей - Рюриковичей</vt:lpstr>
      <vt:lpstr>Слайд 5</vt:lpstr>
      <vt:lpstr>Печать Ивана III</vt:lpstr>
      <vt:lpstr>Герб Российской империи</vt:lpstr>
      <vt:lpstr>Герб СССР</vt:lpstr>
      <vt:lpstr>Государственный герб Российской Федерации</vt:lpstr>
      <vt:lpstr>Слайд 10</vt:lpstr>
      <vt:lpstr>Слайд 11</vt:lpstr>
      <vt:lpstr>Слайд 12</vt:lpstr>
      <vt:lpstr>Андреевский флаг.</vt:lpstr>
      <vt:lpstr>Слайд 14</vt:lpstr>
      <vt:lpstr>Государственный флаг Российской империи. (1858 г)</vt:lpstr>
      <vt:lpstr>Слайд 16</vt:lpstr>
      <vt:lpstr>Слайд 17</vt:lpstr>
      <vt:lpstr>Государственный флаг СССР.  (Знамя Победы)</vt:lpstr>
      <vt:lpstr>Слайд 19</vt:lpstr>
      <vt:lpstr>Государственный флаг России.</vt:lpstr>
      <vt:lpstr>Слайд 21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Данёк</dc:creator>
  <cp:lastModifiedBy>Ирина Львовна</cp:lastModifiedBy>
  <cp:revision>27</cp:revision>
  <dcterms:created xsi:type="dcterms:W3CDTF">2009-12-13T10:04:14Z</dcterms:created>
  <dcterms:modified xsi:type="dcterms:W3CDTF">2009-12-17T10:08:30Z</dcterms:modified>
</cp:coreProperties>
</file>