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16" r:id="rId3"/>
    <p:sldId id="317" r:id="rId4"/>
    <p:sldId id="307" r:id="rId5"/>
    <p:sldId id="308" r:id="rId6"/>
    <p:sldId id="309" r:id="rId7"/>
    <p:sldId id="310" r:id="rId8"/>
    <p:sldId id="311" r:id="rId9"/>
    <p:sldId id="256" r:id="rId10"/>
    <p:sldId id="263" r:id="rId11"/>
    <p:sldId id="258" r:id="rId12"/>
    <p:sldId id="257" r:id="rId13"/>
    <p:sldId id="259" r:id="rId14"/>
    <p:sldId id="260" r:id="rId15"/>
    <p:sldId id="261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2" r:id="rId24"/>
    <p:sldId id="271" r:id="rId25"/>
    <p:sldId id="273" r:id="rId26"/>
    <p:sldId id="277" r:id="rId27"/>
    <p:sldId id="290" r:id="rId28"/>
    <p:sldId id="289" r:id="rId29"/>
    <p:sldId id="288" r:id="rId30"/>
    <p:sldId id="278" r:id="rId31"/>
    <p:sldId id="279" r:id="rId32"/>
    <p:sldId id="293" r:id="rId33"/>
    <p:sldId id="295" r:id="rId34"/>
    <p:sldId id="292" r:id="rId35"/>
    <p:sldId id="294" r:id="rId36"/>
    <p:sldId id="291" r:id="rId37"/>
    <p:sldId id="281" r:id="rId38"/>
    <p:sldId id="296" r:id="rId39"/>
    <p:sldId id="282" r:id="rId40"/>
    <p:sldId id="283" r:id="rId41"/>
    <p:sldId id="285" r:id="rId42"/>
    <p:sldId id="286" r:id="rId43"/>
    <p:sldId id="287" r:id="rId44"/>
    <p:sldId id="276" r:id="rId45"/>
    <p:sldId id="297" r:id="rId46"/>
    <p:sldId id="298" r:id="rId47"/>
    <p:sldId id="299" r:id="rId48"/>
    <p:sldId id="300" r:id="rId49"/>
    <p:sldId id="301" r:id="rId50"/>
    <p:sldId id="312" r:id="rId51"/>
    <p:sldId id="302" r:id="rId52"/>
    <p:sldId id="313" r:id="rId53"/>
    <p:sldId id="314" r:id="rId54"/>
    <p:sldId id="318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13" autoAdjust="0"/>
  </p:normalViewPr>
  <p:slideViewPr>
    <p:cSldViewPr>
      <p:cViewPr varScale="1">
        <p:scale>
          <a:sx n="66" d="100"/>
          <a:sy n="66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4CEB-8CB6-422E-BE2B-06879939C25F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014B-7D66-4B4A-9170-AC665D601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4CEB-8CB6-422E-BE2B-06879939C25F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014B-7D66-4B4A-9170-AC665D601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4CEB-8CB6-422E-BE2B-06879939C25F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014B-7D66-4B4A-9170-AC665D601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3A639-FE89-4C71-844A-2A525BCB0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5D943-BFC6-48D7-A9B9-9CCA6D806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4CEB-8CB6-422E-BE2B-06879939C25F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014B-7D66-4B4A-9170-AC665D601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4CEB-8CB6-422E-BE2B-06879939C25F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014B-7D66-4B4A-9170-AC665D601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4CEB-8CB6-422E-BE2B-06879939C25F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014B-7D66-4B4A-9170-AC665D601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4CEB-8CB6-422E-BE2B-06879939C25F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014B-7D66-4B4A-9170-AC665D601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4CEB-8CB6-422E-BE2B-06879939C25F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014B-7D66-4B4A-9170-AC665D601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4CEB-8CB6-422E-BE2B-06879939C25F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014B-7D66-4B4A-9170-AC665D601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4CEB-8CB6-422E-BE2B-06879939C25F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014B-7D66-4B4A-9170-AC665D601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4CEB-8CB6-422E-BE2B-06879939C25F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014B-7D66-4B4A-9170-AC665D601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54CEB-8CB6-422E-BE2B-06879939C25F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014B-7D66-4B4A-9170-AC665D601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4.xml"/><Relationship Id="rId18" Type="http://schemas.openxmlformats.org/officeDocument/2006/relationships/slide" Target="slide48.xml"/><Relationship Id="rId26" Type="http://schemas.openxmlformats.org/officeDocument/2006/relationships/slide" Target="slide47.xml"/><Relationship Id="rId3" Type="http://schemas.openxmlformats.org/officeDocument/2006/relationships/slide" Target="slide12.xml"/><Relationship Id="rId21" Type="http://schemas.openxmlformats.org/officeDocument/2006/relationships/slide" Target="slide51.xml"/><Relationship Id="rId7" Type="http://schemas.openxmlformats.org/officeDocument/2006/relationships/slide" Target="slide18.xml"/><Relationship Id="rId12" Type="http://schemas.openxmlformats.org/officeDocument/2006/relationships/slide" Target="slide25.xml"/><Relationship Id="rId17" Type="http://schemas.openxmlformats.org/officeDocument/2006/relationships/slide" Target="slide26.xml"/><Relationship Id="rId25" Type="http://schemas.openxmlformats.org/officeDocument/2006/relationships/slide" Target="slide46.xml"/><Relationship Id="rId2" Type="http://schemas.openxmlformats.org/officeDocument/2006/relationships/slide" Target="slide11.xml"/><Relationship Id="rId16" Type="http://schemas.openxmlformats.org/officeDocument/2006/relationships/slide" Target="slide21.xml"/><Relationship Id="rId20" Type="http://schemas.openxmlformats.org/officeDocument/2006/relationships/slide" Target="slide3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5.xml"/><Relationship Id="rId11" Type="http://schemas.openxmlformats.org/officeDocument/2006/relationships/slide" Target="slide16.xml"/><Relationship Id="rId24" Type="http://schemas.openxmlformats.org/officeDocument/2006/relationships/slide" Target="slide45.xml"/><Relationship Id="rId5" Type="http://schemas.openxmlformats.org/officeDocument/2006/relationships/slide" Target="slide13.xml"/><Relationship Id="rId15" Type="http://schemas.openxmlformats.org/officeDocument/2006/relationships/slide" Target="slide22.xml"/><Relationship Id="rId23" Type="http://schemas.openxmlformats.org/officeDocument/2006/relationships/slide" Target="slide44.xml"/><Relationship Id="rId10" Type="http://schemas.openxmlformats.org/officeDocument/2006/relationships/slide" Target="slide20.xml"/><Relationship Id="rId19" Type="http://schemas.openxmlformats.org/officeDocument/2006/relationships/slide" Target="slide53.xml"/><Relationship Id="rId4" Type="http://schemas.openxmlformats.org/officeDocument/2006/relationships/slide" Target="slide14.xml"/><Relationship Id="rId9" Type="http://schemas.openxmlformats.org/officeDocument/2006/relationships/slide" Target="slide19.xml"/><Relationship Id="rId14" Type="http://schemas.openxmlformats.org/officeDocument/2006/relationships/slide" Target="slide23.xml"/><Relationship Id="rId22" Type="http://schemas.openxmlformats.org/officeDocument/2006/relationships/slide" Target="slide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hyperlink" Target="&#1057;&#1042;&#1054;&#1071;%20&#1048;&#1043;&#1056;&#1040;.ppt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772400" cy="2357454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Обобщающий урок-игра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00438"/>
            <a:ext cx="9144000" cy="3357562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«Отечественная война 1812г.»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МБОУ РСОШ № 4 им. С.В. </a:t>
            </a:r>
            <a:r>
              <a:rPr lang="ru-RU" sz="2400" dirty="0" err="1" smtClean="0">
                <a:solidFill>
                  <a:schemeClr val="tx1"/>
                </a:solidFill>
              </a:rPr>
              <a:t>Пешеходько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r"/>
            <a:r>
              <a:rPr lang="ru-RU" sz="2400" dirty="0" err="1" smtClean="0">
                <a:solidFill>
                  <a:schemeClr val="tx1"/>
                </a:solidFill>
              </a:rPr>
              <a:t>Понкратова</a:t>
            </a:r>
            <a:r>
              <a:rPr lang="ru-RU" sz="2400" dirty="0" smtClean="0">
                <a:solidFill>
                  <a:schemeClr val="tx1"/>
                </a:solidFill>
              </a:rPr>
              <a:t> Галина Анатольевна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14 сентября 2012 года</a:t>
            </a:r>
          </a:p>
          <a:p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0" y="357167"/>
          <a:ext cx="8286810" cy="6500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135"/>
                <a:gridCol w="1381135"/>
                <a:gridCol w="1381135"/>
                <a:gridCol w="1381135"/>
                <a:gridCol w="1381135"/>
                <a:gridCol w="1381135"/>
              </a:tblGrid>
              <a:tr h="2540214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</a:tr>
              <a:tr h="988496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 события </a:t>
                      </a:r>
                      <a:r>
                        <a:rPr lang="ru-RU" baseline="0" dirty="0" smtClean="0"/>
                        <a:t>войны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" action="ppaction://hlinksldjump"/>
                        </a:rPr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3" action="ppaction://hlinksldjump"/>
                        </a:rPr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4" action="ppaction://hlinksldjump"/>
                        </a:rPr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5" action="ppaction://hlinksldjump"/>
                        </a:rPr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6" action="ppaction://hlinksldjump"/>
                        </a:rPr>
                        <a:t>50</a:t>
                      </a:r>
                      <a:endParaRPr lang="ru-RU" dirty="0"/>
                    </a:p>
                  </a:txBody>
                  <a:tcPr/>
                </a:tc>
              </a:tr>
              <a:tr h="743031">
                <a:tc>
                  <a:txBody>
                    <a:bodyPr/>
                    <a:lstStyle/>
                    <a:p>
                      <a:r>
                        <a:rPr lang="ru-RU" dirty="0" smtClean="0"/>
                        <a:t>Чей портрет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7" action="ppaction://hlinksldjump"/>
                        </a:rPr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8" action="ppaction://hlinksldjump"/>
                        </a:rPr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9" action="ppaction://hlinksldjump"/>
                        </a:rPr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0" action="ppaction://hlinksldjump"/>
                        </a:rPr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1" action="ppaction://hlinksldjump"/>
                        </a:rPr>
                        <a:t>50</a:t>
                      </a:r>
                      <a:endParaRPr lang="ru-RU" dirty="0"/>
                    </a:p>
                  </a:txBody>
                  <a:tcPr/>
                </a:tc>
              </a:tr>
              <a:tr h="743031"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Исторические термины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2" action="ppaction://hlinksldjump"/>
                        </a:rPr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3" action="ppaction://hlinksldjump"/>
                        </a:rPr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4" action="ppaction://hlinksldjump"/>
                        </a:rPr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5" action="ppaction://hlinksldjump"/>
                        </a:rPr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6" action="ppaction://hlinksldjump"/>
                        </a:rPr>
                        <a:t>50</a:t>
                      </a:r>
                      <a:endParaRPr lang="ru-RU" dirty="0"/>
                    </a:p>
                  </a:txBody>
                  <a:tcPr/>
                </a:tc>
              </a:tr>
              <a:tr h="743031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это сказал?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7" action="ppaction://hlinksldjump"/>
                        </a:rPr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8" action="ppaction://hlinksldjump"/>
                        </a:rPr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9" action="ppaction://hlinksldjump"/>
                        </a:rPr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0" action="ppaction://hlinksldjump"/>
                        </a:rPr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1" action="ppaction://hlinksldjump"/>
                        </a:rPr>
                        <a:t>50</a:t>
                      </a:r>
                      <a:endParaRPr lang="ru-RU" dirty="0"/>
                    </a:p>
                  </a:txBody>
                  <a:tcPr/>
                </a:tc>
              </a:tr>
              <a:tr h="743031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Общие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2" action="ppaction://hlinksldjump"/>
                        </a:rPr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3" action="ppaction://hlinksldjump"/>
                        </a:rPr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4" action="ppaction://hlinksldjump"/>
                        </a:rPr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5" action="ppaction://hlinksldjump"/>
                        </a:rPr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6" action="ppaction://hlinksldjump"/>
                        </a:rPr>
                        <a:t>50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154230"/>
          </a:xfrm>
        </p:spPr>
        <p:txBody>
          <a:bodyPr/>
          <a:lstStyle/>
          <a:p>
            <a:r>
              <a:rPr lang="ru-RU" dirty="0" smtClean="0"/>
              <a:t>Когда произошло Бородинское сражение 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392909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26 августа (7 сентября) 1812 года.</a:t>
            </a:r>
            <a:endParaRPr lang="ru-RU" dirty="0"/>
          </a:p>
        </p:txBody>
      </p:sp>
      <p:sp>
        <p:nvSpPr>
          <p:cNvPr id="4" name="Выгнутая вверх стрелка 3">
            <a:hlinkClick r:id="rId2" action="ppaction://hlinksldjump"/>
          </p:cNvPr>
          <p:cNvSpPr/>
          <p:nvPr/>
        </p:nvSpPr>
        <p:spPr>
          <a:xfrm>
            <a:off x="8535924" y="5929330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В каком городе произошло первое сражение между русскими и французами?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Смоленске.</a:t>
            </a:r>
            <a:endParaRPr lang="ru-RU" dirty="0">
              <a:hlinkClick r:id="rId2" action="ppaction://hlinkpres?slideindex=1&amp;slidetitle="/>
            </a:endParaRPr>
          </a:p>
        </p:txBody>
      </p:sp>
      <p:sp>
        <p:nvSpPr>
          <p:cNvPr id="4" name="Круговая стрелка 3"/>
          <p:cNvSpPr/>
          <p:nvPr/>
        </p:nvSpPr>
        <p:spPr>
          <a:xfrm>
            <a:off x="8215338" y="5929330"/>
            <a:ext cx="45719" cy="45719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>
            <a:hlinkClick r:id="rId3" action="ppaction://hlinksldjump"/>
          </p:cNvPr>
          <p:cNvSpPr/>
          <p:nvPr/>
        </p:nvSpPr>
        <p:spPr>
          <a:xfrm>
            <a:off x="7927848" y="5857892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/>
          <a:lstStyle/>
          <a:p>
            <a:r>
              <a:rPr lang="ru-RU" dirty="0" smtClean="0"/>
              <a:t>Какое сражение считают </a:t>
            </a:r>
            <a:r>
              <a:rPr lang="ru-RU" dirty="0" err="1" smtClean="0"/>
              <a:t>прилюдией</a:t>
            </a:r>
            <a:r>
              <a:rPr lang="ru-RU" dirty="0" smtClean="0"/>
              <a:t> Бородинского сражения?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40105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err="1" smtClean="0"/>
              <a:t>Шевардинское</a:t>
            </a:r>
            <a:r>
              <a:rPr lang="ru-RU" dirty="0" smtClean="0"/>
              <a:t> сражение.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Выгнутая вверх стрелка 4">
            <a:hlinkClick r:id="rId2" action="ppaction://hlinksldjump"/>
          </p:cNvPr>
          <p:cNvSpPr/>
          <p:nvPr/>
        </p:nvSpPr>
        <p:spPr>
          <a:xfrm>
            <a:off x="8072462" y="5715016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/>
          <a:lstStyle/>
          <a:p>
            <a:r>
              <a:rPr lang="ru-RU" dirty="0" smtClean="0"/>
              <a:t>С какой целью был совершён </a:t>
            </a:r>
            <a:r>
              <a:rPr lang="ru-RU" dirty="0" err="1" smtClean="0"/>
              <a:t>Тарутинский</a:t>
            </a:r>
            <a:r>
              <a:rPr lang="ru-RU" dirty="0" smtClean="0"/>
              <a:t> манёвр?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284003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 целью сохранения армии и пополнения запасов.</a:t>
            </a:r>
            <a:endParaRPr lang="ru-RU" dirty="0"/>
          </a:p>
        </p:txBody>
      </p:sp>
      <p:sp>
        <p:nvSpPr>
          <p:cNvPr id="4" name="Выгнутая вверх стрелка 3">
            <a:hlinkClick r:id="rId2" action="ppaction://hlinksldjump"/>
          </p:cNvPr>
          <p:cNvSpPr/>
          <p:nvPr/>
        </p:nvSpPr>
        <p:spPr>
          <a:xfrm>
            <a:off x="7572396" y="5857892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5.На какую дорогу отступая стремился попасть Наполеон?</a:t>
            </a:r>
            <a:br>
              <a:rPr lang="ru-RU" dirty="0" smtClean="0"/>
            </a:br>
            <a:r>
              <a:rPr lang="ru-RU" dirty="0" smtClean="0"/>
              <a:t>(почему и удалось ли)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 Калужскую. Смоленская была разграблена. Не удалось. </a:t>
            </a:r>
            <a:endParaRPr lang="ru-RU" dirty="0"/>
          </a:p>
        </p:txBody>
      </p:sp>
      <p:sp>
        <p:nvSpPr>
          <p:cNvPr id="4" name="Выгнутая вверх стрелка 3">
            <a:hlinkClick r:id="rId2" action="ppaction://hlinksldjump"/>
          </p:cNvPr>
          <p:cNvSpPr/>
          <p:nvPr/>
        </p:nvSpPr>
        <p:spPr>
          <a:xfrm>
            <a:off x="7358082" y="5786454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929282"/>
            <a:ext cx="8229600" cy="928718"/>
          </a:xfrm>
        </p:spPr>
        <p:txBody>
          <a:bodyPr/>
          <a:lstStyle/>
          <a:p>
            <a:r>
              <a:rPr lang="ru-RU" dirty="0" smtClean="0"/>
              <a:t>Барклай де Толли</a:t>
            </a:r>
            <a:endParaRPr lang="ru-RU" dirty="0"/>
          </a:p>
        </p:txBody>
      </p:sp>
      <p:pic>
        <p:nvPicPr>
          <p:cNvPr id="4" name="Picture 3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480" y="0"/>
            <a:ext cx="5357850" cy="5857892"/>
          </a:xfrm>
          <a:noFill/>
          <a:ln/>
        </p:spPr>
      </p:pic>
      <p:pic>
        <p:nvPicPr>
          <p:cNvPr id="5" name="Picture 8" descr="barclai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14290"/>
            <a:ext cx="4143404" cy="565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гнутая вверх стрелка 5">
            <a:hlinkClick r:id="rId4" action="ppaction://hlinksldjump"/>
          </p:cNvPr>
          <p:cNvSpPr/>
          <p:nvPr/>
        </p:nvSpPr>
        <p:spPr>
          <a:xfrm>
            <a:off x="7358082" y="5786454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32473"/>
            <a:ext cx="8229600" cy="1125527"/>
          </a:xfrm>
        </p:spPr>
        <p:txBody>
          <a:bodyPr/>
          <a:lstStyle/>
          <a:p>
            <a:r>
              <a:rPr lang="ru-RU" dirty="0" smtClean="0"/>
              <a:t>Кутузов М.Л.</a:t>
            </a:r>
            <a:endParaRPr lang="ru-RU" dirty="0"/>
          </a:p>
        </p:txBody>
      </p:sp>
      <p:pic>
        <p:nvPicPr>
          <p:cNvPr id="4" name="Picture 19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1736" y="357166"/>
            <a:ext cx="4751391" cy="5056317"/>
          </a:xfrm>
          <a:noFill/>
          <a:ln/>
        </p:spPr>
      </p:pic>
      <p:pic>
        <p:nvPicPr>
          <p:cNvPr id="5" name="Picture 4" descr="Kutuzov_Jash"/>
          <p:cNvPicPr>
            <a:picLocks noChangeAspect="1" noChangeArrowheads="1"/>
          </p:cNvPicPr>
          <p:nvPr/>
        </p:nvPicPr>
        <p:blipFill>
          <a:blip r:embed="rId3" cstate="print"/>
          <a:srcRect t="4988"/>
          <a:stretch>
            <a:fillRect/>
          </a:stretch>
        </p:blipFill>
        <p:spPr bwMode="auto">
          <a:xfrm>
            <a:off x="2143108" y="214290"/>
            <a:ext cx="48006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гнутая вверх стрелка 5">
            <a:hlinkClick r:id="rId4" action="ppaction://hlinksldjump"/>
          </p:cNvPr>
          <p:cNvSpPr/>
          <p:nvPr/>
        </p:nvSpPr>
        <p:spPr>
          <a:xfrm>
            <a:off x="7358082" y="5786454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86454"/>
            <a:ext cx="8229600" cy="839775"/>
          </a:xfrm>
        </p:spPr>
        <p:txBody>
          <a:bodyPr/>
          <a:lstStyle/>
          <a:p>
            <a:r>
              <a:rPr lang="ru-RU" dirty="0" smtClean="0"/>
              <a:t>Наполеон</a:t>
            </a:r>
            <a:endParaRPr lang="ru-RU" dirty="0"/>
          </a:p>
        </p:txBody>
      </p:sp>
      <p:pic>
        <p:nvPicPr>
          <p:cNvPr id="4" name="Picture 8" descr="Napoleon_Buonapa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85728"/>
            <a:ext cx="4929222" cy="529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гнутая вверх стрелка 4">
            <a:hlinkClick r:id="rId3" action="ppaction://hlinksldjump"/>
          </p:cNvPr>
          <p:cNvSpPr/>
          <p:nvPr/>
        </p:nvSpPr>
        <p:spPr>
          <a:xfrm>
            <a:off x="7927848" y="6126480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верх стрелка 5">
            <a:hlinkClick r:id="rId3" action="ppaction://hlinksldjump"/>
          </p:cNvPr>
          <p:cNvSpPr/>
          <p:nvPr/>
        </p:nvSpPr>
        <p:spPr>
          <a:xfrm>
            <a:off x="8080248" y="6278880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018225"/>
            <a:ext cx="8229600" cy="839775"/>
          </a:xfrm>
        </p:spPr>
        <p:txBody>
          <a:bodyPr/>
          <a:lstStyle/>
          <a:p>
            <a:r>
              <a:rPr lang="ru-RU" dirty="0" smtClean="0"/>
              <a:t>Александр </a:t>
            </a:r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5" name="Выгнутая вверх стрелка 4">
            <a:hlinkClick r:id="rId2" action="ppaction://hlinksldjump"/>
          </p:cNvPr>
          <p:cNvSpPr/>
          <p:nvPr/>
        </p:nvSpPr>
        <p:spPr>
          <a:xfrm>
            <a:off x="7358082" y="5786454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4" descr="Alexand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85728"/>
            <a:ext cx="482124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072494" cy="1470025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Цели и задачи: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71612"/>
            <a:ext cx="6400800" cy="4786346"/>
          </a:xfrm>
        </p:spPr>
        <p:txBody>
          <a:bodyPr>
            <a:normAutofit fontScale="85000" lnSpcReduction="20000"/>
          </a:bodyPr>
          <a:lstStyle/>
          <a:p>
            <a:pPr lvl="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рассказать о ходе Отечественной войны, героической обороне российского населения, выяснить, в чем заключался ее народный характер;</a:t>
            </a:r>
          </a:p>
          <a:p>
            <a:pPr lvl="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воспитывать чувство гордости и любви к Родине на примерах подвигов российского народа;</a:t>
            </a:r>
          </a:p>
          <a:p>
            <a:pPr lvl="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развивать навыки работы с картой, умения определять и объяснять понятия, сравнивать;</a:t>
            </a:r>
          </a:p>
          <a:p>
            <a:pPr lvl="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дальнейшее овладение учащимися художественными и выразительными свойствами языка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875349"/>
            <a:ext cx="8229600" cy="982651"/>
          </a:xfrm>
        </p:spPr>
        <p:txBody>
          <a:bodyPr/>
          <a:lstStyle/>
          <a:p>
            <a:r>
              <a:rPr lang="ru-RU" dirty="0" smtClean="0"/>
              <a:t>Давыдов</a:t>
            </a:r>
            <a:endParaRPr lang="ru-RU" dirty="0"/>
          </a:p>
        </p:txBody>
      </p:sp>
      <p:pic>
        <p:nvPicPr>
          <p:cNvPr id="4" name="Рисунок 3" descr="david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85728"/>
            <a:ext cx="4786346" cy="5143536"/>
          </a:xfrm>
          <a:prstGeom prst="rect">
            <a:avLst/>
          </a:prstGeom>
        </p:spPr>
      </p:pic>
      <p:sp>
        <p:nvSpPr>
          <p:cNvPr id="5" name="Выгнутая вверх стрелка 4">
            <a:hlinkClick r:id="rId3" action="ppaction://hlinksldjump"/>
          </p:cNvPr>
          <p:cNvSpPr/>
          <p:nvPr/>
        </p:nvSpPr>
        <p:spPr>
          <a:xfrm>
            <a:off x="7358082" y="5786454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Редут.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Земляное укрепление.</a:t>
            </a:r>
            <a:endParaRPr lang="ru-RU" dirty="0"/>
          </a:p>
        </p:txBody>
      </p:sp>
      <p:sp>
        <p:nvSpPr>
          <p:cNvPr id="4" name="Выгнутая вверх стрелка 3">
            <a:hlinkClick r:id="rId2" action="ppaction://hlinksldjump"/>
          </p:cNvPr>
          <p:cNvSpPr/>
          <p:nvPr/>
        </p:nvSpPr>
        <p:spPr>
          <a:xfrm>
            <a:off x="7358082" y="5786454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Батарея.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Артиллерийское подразделение из нескольких орудий или позиция которую занимают.</a:t>
            </a:r>
            <a:endParaRPr lang="ru-RU" dirty="0"/>
          </a:p>
        </p:txBody>
      </p:sp>
      <p:sp>
        <p:nvSpPr>
          <p:cNvPr id="4" name="Выгнутая вверх стрелка 3">
            <a:hlinkClick r:id="rId2" action="ppaction://hlinksldjump"/>
          </p:cNvPr>
          <p:cNvSpPr/>
          <p:nvPr/>
        </p:nvSpPr>
        <p:spPr>
          <a:xfrm>
            <a:off x="7358082" y="5786454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Фураж.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Корм для лошадей.</a:t>
            </a:r>
          </a:p>
          <a:p>
            <a:pPr algn="ctr"/>
            <a:endParaRPr lang="ru-RU" dirty="0"/>
          </a:p>
        </p:txBody>
      </p:sp>
      <p:sp>
        <p:nvSpPr>
          <p:cNvPr id="5" name="Выгнутая вверх стрелка 4">
            <a:hlinkClick r:id="rId2" action="ppaction://hlinksldjump"/>
          </p:cNvPr>
          <p:cNvSpPr/>
          <p:nvPr/>
        </p:nvSpPr>
        <p:spPr>
          <a:xfrm>
            <a:off x="7358082" y="5786454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Кавалерия.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Конное войско.</a:t>
            </a:r>
            <a:endParaRPr lang="ru-RU" dirty="0"/>
          </a:p>
        </p:txBody>
      </p:sp>
      <p:sp>
        <p:nvSpPr>
          <p:cNvPr id="5" name="Выгнутая вверх стрелка 4">
            <a:hlinkClick r:id="rId2" action="ppaction://hlinksldjump"/>
          </p:cNvPr>
          <p:cNvSpPr/>
          <p:nvPr/>
        </p:nvSpPr>
        <p:spPr>
          <a:xfrm>
            <a:off x="7358082" y="5786454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Пехота.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Пешее войско.</a:t>
            </a:r>
            <a:endParaRPr lang="ru-RU" dirty="0"/>
          </a:p>
        </p:txBody>
      </p:sp>
      <p:sp>
        <p:nvSpPr>
          <p:cNvPr id="5" name="Выгнутая вверх стрелка 4">
            <a:hlinkClick r:id="rId2" action="ppaction://hlinksldjump"/>
          </p:cNvPr>
          <p:cNvSpPr/>
          <p:nvPr/>
        </p:nvSpPr>
        <p:spPr>
          <a:xfrm>
            <a:off x="7358082" y="5786454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0180"/>
          </a:xfrm>
        </p:spPr>
        <p:txBody>
          <a:bodyPr/>
          <a:lstStyle/>
          <a:p>
            <a:r>
              <a:rPr lang="ru-RU" dirty="0" smtClean="0"/>
              <a:t>«Если я захвачу Петербург то схвачу Россию за голову»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554155"/>
          </a:xfrm>
        </p:spPr>
        <p:txBody>
          <a:bodyPr/>
          <a:lstStyle/>
          <a:p>
            <a:r>
              <a:rPr lang="ru-RU" dirty="0" smtClean="0"/>
              <a:t>Наполеон</a:t>
            </a:r>
            <a:endParaRPr lang="ru-RU" dirty="0"/>
          </a:p>
        </p:txBody>
      </p:sp>
      <p:sp>
        <p:nvSpPr>
          <p:cNvPr id="4" name="Выгнутая вверх стрелка 3">
            <a:hlinkClick r:id="rId2" action="ppaction://hlinksldjump"/>
          </p:cNvPr>
          <p:cNvSpPr/>
          <p:nvPr/>
        </p:nvSpPr>
        <p:spPr>
          <a:xfrm>
            <a:off x="7358082" y="5786454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4428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«Если я захвачу Петербург , я возьму Россию за голову……»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8229600" cy="1768469"/>
          </a:xfrm>
        </p:spPr>
        <p:txBody>
          <a:bodyPr/>
          <a:lstStyle/>
          <a:p>
            <a:pPr lvl="0"/>
            <a:endParaRPr lang="ru-RU" dirty="0" smtClean="0"/>
          </a:p>
          <a:p>
            <a:r>
              <a:rPr lang="ru-RU" dirty="0" smtClean="0"/>
              <a:t>Наполеон</a:t>
            </a:r>
            <a:endParaRPr lang="ru-RU" dirty="0"/>
          </a:p>
        </p:txBody>
      </p:sp>
      <p:sp>
        <p:nvSpPr>
          <p:cNvPr id="4" name="Выгнутая вверх стрелка 3">
            <a:hlinkClick r:id="rId2" action="ppaction://hlinksldjump"/>
          </p:cNvPr>
          <p:cNvSpPr/>
          <p:nvPr/>
        </p:nvSpPr>
        <p:spPr>
          <a:xfrm>
            <a:off x="7358082" y="5786454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4428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«Если я захвачу Петербург , я возьму Россию за голову……»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8229600" cy="1768469"/>
          </a:xfrm>
        </p:spPr>
        <p:txBody>
          <a:bodyPr/>
          <a:lstStyle/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4428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«Если я захвачу Петербург , я возьму Россию за голову……»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8229600" cy="1768469"/>
          </a:xfrm>
        </p:spPr>
        <p:txBody>
          <a:bodyPr/>
          <a:lstStyle/>
          <a:p>
            <a:pPr lvl="0"/>
            <a:r>
              <a:rPr lang="ru-RU" dirty="0" smtClean="0"/>
              <a:t>Наполеон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85728"/>
            <a:ext cx="7215238" cy="1470025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План урока: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71612"/>
            <a:ext cx="6400800" cy="4067188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Орг. Момент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 Работа по теме урока.</a:t>
            </a:r>
          </a:p>
          <a:p>
            <a:pPr lvl="0" algn="l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tx1"/>
                </a:solidFill>
              </a:rPr>
              <a:t>Сообщение темы и целей.</a:t>
            </a:r>
          </a:p>
          <a:p>
            <a:pPr lvl="0" algn="l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tx1"/>
                </a:solidFill>
              </a:rPr>
              <a:t>Игра.</a:t>
            </a:r>
          </a:p>
          <a:p>
            <a:pPr marL="514350" lvl="0" indent="-514350" algn="l"/>
            <a:r>
              <a:rPr lang="ru-RU" b="1" i="1" dirty="0" smtClean="0">
                <a:solidFill>
                  <a:schemeClr val="tx1"/>
                </a:solidFill>
              </a:rPr>
              <a:t>3.Подведение итогов.</a:t>
            </a:r>
          </a:p>
          <a:p>
            <a:pPr lvl="0" algn="l">
              <a:buFont typeface="Arial" pitchFamily="34" charset="0"/>
              <a:buChar char="•"/>
            </a:pPr>
            <a:endParaRPr lang="ru-RU" b="1" i="1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0246"/>
          </a:xfrm>
        </p:spPr>
        <p:txBody>
          <a:bodyPr/>
          <a:lstStyle/>
          <a:p>
            <a:r>
              <a:rPr lang="ru-RU" dirty="0" smtClean="0"/>
              <a:t>«Пока цела армия, есть надежда с честью закончить войну. С потерей армии мы потеряем страну…»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125527"/>
          </a:xfrm>
        </p:spPr>
        <p:txBody>
          <a:bodyPr/>
          <a:lstStyle/>
          <a:p>
            <a:r>
              <a:rPr lang="ru-RU" dirty="0" smtClean="0"/>
              <a:t>Кутузов</a:t>
            </a:r>
            <a:endParaRPr lang="ru-RU" dirty="0"/>
          </a:p>
        </p:txBody>
      </p:sp>
      <p:sp>
        <p:nvSpPr>
          <p:cNvPr id="4" name="Выгнутая вверх стрелка 3">
            <a:hlinkClick r:id="rId2" action="ppaction://hlinksldjump"/>
          </p:cNvPr>
          <p:cNvSpPr/>
          <p:nvPr/>
        </p:nvSpPr>
        <p:spPr>
          <a:xfrm>
            <a:off x="7358082" y="5786454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2868610"/>
          </a:xfrm>
        </p:spPr>
        <p:txBody>
          <a:bodyPr>
            <a:normAutofit/>
          </a:bodyPr>
          <a:lstStyle/>
          <a:p>
            <a:r>
              <a:rPr lang="ru-RU" dirty="0" smtClean="0"/>
              <a:t>«Пока цела армия, есть надежда с честью закончить войну. С потерей армии мы потеряем страну…»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1697031"/>
          </a:xfrm>
        </p:spPr>
        <p:txBody>
          <a:bodyPr/>
          <a:lstStyle/>
          <a:p>
            <a:r>
              <a:rPr lang="ru-RU" dirty="0" smtClean="0"/>
              <a:t>Кутузов</a:t>
            </a:r>
            <a:endParaRPr lang="ru-RU" dirty="0"/>
          </a:p>
        </p:txBody>
      </p:sp>
      <p:sp>
        <p:nvSpPr>
          <p:cNvPr id="5" name="Выгнутая вверх стрелка 4">
            <a:hlinkClick r:id="rId2" action="ppaction://hlinksldjump"/>
          </p:cNvPr>
          <p:cNvSpPr/>
          <p:nvPr/>
        </p:nvSpPr>
        <p:spPr>
          <a:xfrm>
            <a:off x="7358082" y="5786454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rmAutofit/>
          </a:bodyPr>
          <a:lstStyle/>
          <a:p>
            <a:r>
              <a:rPr lang="ru-RU" dirty="0" smtClean="0"/>
              <a:t>«Пока цела армия, есть надежда с честью закончить войну. С потерей армии мы потеряем страну…»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1697031"/>
          </a:xfrm>
        </p:spPr>
        <p:txBody>
          <a:bodyPr/>
          <a:lstStyle/>
          <a:p>
            <a:r>
              <a:rPr lang="ru-RU" dirty="0" smtClean="0"/>
              <a:t>Кутузов</a:t>
            </a:r>
            <a:endParaRPr lang="ru-RU" dirty="0"/>
          </a:p>
        </p:txBody>
      </p:sp>
      <p:sp>
        <p:nvSpPr>
          <p:cNvPr id="5" name="Выгнутая вверх стрелка 4">
            <a:hlinkClick r:id="rId2" action="ppaction://hlinksldjump"/>
          </p:cNvPr>
          <p:cNvSpPr/>
          <p:nvPr/>
        </p:nvSpPr>
        <p:spPr>
          <a:xfrm>
            <a:off x="7358082" y="5786454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rmAutofit/>
          </a:bodyPr>
          <a:lstStyle/>
          <a:p>
            <a:r>
              <a:rPr lang="ru-RU" dirty="0" smtClean="0"/>
              <a:t>«Пока цела армия, есть надежда с честью закончить войну. С потерей армии мы потеряем страну…»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1697031"/>
          </a:xfrm>
        </p:spPr>
        <p:txBody>
          <a:bodyPr/>
          <a:lstStyle/>
          <a:p>
            <a:r>
              <a:rPr lang="ru-RU" dirty="0" smtClean="0"/>
              <a:t>Кутузов</a:t>
            </a:r>
            <a:endParaRPr lang="ru-RU" dirty="0"/>
          </a:p>
        </p:txBody>
      </p:sp>
      <p:sp>
        <p:nvSpPr>
          <p:cNvPr id="5" name="Выгнутая вверх стрелка 4">
            <a:hlinkClick r:id="rId2" action="ppaction://hlinksldjump"/>
          </p:cNvPr>
          <p:cNvSpPr/>
          <p:nvPr/>
        </p:nvSpPr>
        <p:spPr>
          <a:xfrm>
            <a:off x="7358082" y="5786454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rmAutofit/>
          </a:bodyPr>
          <a:lstStyle/>
          <a:p>
            <a:r>
              <a:rPr lang="ru-RU" dirty="0" smtClean="0"/>
              <a:t>«Пока цела армия, есть надежда с честью закончить войну. С потерей армии мы потеряем страну…»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1697031"/>
          </a:xfrm>
        </p:spPr>
        <p:txBody>
          <a:bodyPr/>
          <a:lstStyle/>
          <a:p>
            <a:r>
              <a:rPr lang="ru-RU" dirty="0" smtClean="0"/>
              <a:t>Кутузов</a:t>
            </a:r>
            <a:endParaRPr lang="ru-RU" dirty="0"/>
          </a:p>
        </p:txBody>
      </p:sp>
      <p:sp>
        <p:nvSpPr>
          <p:cNvPr id="5" name="Выгнутая вверх стрелка 4">
            <a:hlinkClick r:id="rId2" action="ppaction://hlinksldjump"/>
          </p:cNvPr>
          <p:cNvSpPr/>
          <p:nvPr/>
        </p:nvSpPr>
        <p:spPr>
          <a:xfrm>
            <a:off x="7358082" y="5786454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rmAutofit/>
          </a:bodyPr>
          <a:lstStyle/>
          <a:p>
            <a:r>
              <a:rPr lang="ru-RU" dirty="0" smtClean="0"/>
              <a:t>«Пока цела армия, есть надежда с честью закончить войну. С потерей армии мы потеряем страну…»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1697031"/>
          </a:xfrm>
        </p:spPr>
        <p:txBody>
          <a:bodyPr/>
          <a:lstStyle/>
          <a:p>
            <a:r>
              <a:rPr lang="ru-RU" dirty="0" smtClean="0"/>
              <a:t>Кутузов</a:t>
            </a:r>
            <a:endParaRPr lang="ru-RU" dirty="0"/>
          </a:p>
        </p:txBody>
      </p:sp>
      <p:sp>
        <p:nvSpPr>
          <p:cNvPr id="5" name="Выгнутая вверх стрелка 4">
            <a:hlinkClick r:id="rId2" action="ppaction://hlinksldjump"/>
          </p:cNvPr>
          <p:cNvSpPr/>
          <p:nvPr/>
        </p:nvSpPr>
        <p:spPr>
          <a:xfrm>
            <a:off x="7358082" y="5786454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верх стрелка 5">
            <a:hlinkClick r:id="rId2" action="ppaction://hlinksldjump"/>
          </p:cNvPr>
          <p:cNvSpPr/>
          <p:nvPr/>
        </p:nvSpPr>
        <p:spPr>
          <a:xfrm>
            <a:off x="7510482" y="5938854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rmAutofit/>
          </a:bodyPr>
          <a:lstStyle/>
          <a:p>
            <a:r>
              <a:rPr lang="ru-RU" dirty="0" smtClean="0"/>
              <a:t>«Пока цела армия, есть надежда с честью закончить войну. С потерей армии мы потеряем страну…»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1697031"/>
          </a:xfrm>
        </p:spPr>
        <p:txBody>
          <a:bodyPr/>
          <a:lstStyle/>
          <a:p>
            <a:r>
              <a:rPr lang="ru-RU" dirty="0" smtClean="0"/>
              <a:t>Кутузов</a:t>
            </a:r>
            <a:endParaRPr lang="ru-RU" dirty="0"/>
          </a:p>
        </p:txBody>
      </p:sp>
      <p:sp>
        <p:nvSpPr>
          <p:cNvPr id="5" name="Выгнутая вверх стрелка 4">
            <a:hlinkClick r:id="rId2" action="ppaction://hlinksldjump"/>
          </p:cNvPr>
          <p:cNvSpPr/>
          <p:nvPr/>
        </p:nvSpPr>
        <p:spPr>
          <a:xfrm>
            <a:off x="7358082" y="5786454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68742"/>
          </a:xfrm>
        </p:spPr>
        <p:txBody>
          <a:bodyPr>
            <a:normAutofit/>
          </a:bodyPr>
          <a:lstStyle/>
          <a:p>
            <a:r>
              <a:rPr lang="ru-RU" dirty="0" smtClean="0"/>
              <a:t>«Народ требует его назначения ,я назначил ,но я умываю руки….»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982651"/>
          </a:xfrm>
        </p:spPr>
        <p:txBody>
          <a:bodyPr/>
          <a:lstStyle/>
          <a:p>
            <a:r>
              <a:rPr lang="ru-RU" dirty="0" smtClean="0"/>
              <a:t>Александр 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rmAutofit/>
          </a:bodyPr>
          <a:lstStyle/>
          <a:p>
            <a:r>
              <a:rPr lang="ru-RU" dirty="0" smtClean="0"/>
              <a:t>«Пока цела армия, есть надежда с честью закончить войну. С потерей армии мы потеряем страну…»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1697031"/>
          </a:xfrm>
        </p:spPr>
        <p:txBody>
          <a:bodyPr/>
          <a:lstStyle/>
          <a:p>
            <a:r>
              <a:rPr lang="ru-RU" dirty="0" smtClean="0"/>
              <a:t>Кутузов</a:t>
            </a:r>
            <a:endParaRPr lang="ru-RU" dirty="0"/>
          </a:p>
        </p:txBody>
      </p:sp>
      <p:sp>
        <p:nvSpPr>
          <p:cNvPr id="5" name="Выгнутая вверх стрелка 4">
            <a:hlinkClick r:id="rId2" action="ppaction://hlinksldjump"/>
          </p:cNvPr>
          <p:cNvSpPr/>
          <p:nvPr/>
        </p:nvSpPr>
        <p:spPr>
          <a:xfrm>
            <a:off x="7358082" y="5786454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70"/>
          </a:xfrm>
        </p:spPr>
        <p:txBody>
          <a:bodyPr/>
          <a:lstStyle/>
          <a:p>
            <a:r>
              <a:rPr lang="ru-RU" dirty="0" smtClean="0"/>
              <a:t>«Необходимо создать партизанское движение с чётким руководством…»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125527"/>
          </a:xfrm>
        </p:spPr>
        <p:txBody>
          <a:bodyPr/>
          <a:lstStyle/>
          <a:p>
            <a:r>
              <a:rPr lang="ru-RU" dirty="0" smtClean="0"/>
              <a:t>Давыдов</a:t>
            </a:r>
            <a:endParaRPr lang="ru-RU" dirty="0"/>
          </a:p>
        </p:txBody>
      </p:sp>
      <p:sp>
        <p:nvSpPr>
          <p:cNvPr id="4" name="Выгнутая вверх стрелка 3">
            <a:hlinkClick r:id="rId2" action="ppaction://hlinksldjump"/>
          </p:cNvPr>
          <p:cNvSpPr/>
          <p:nvPr/>
        </p:nvSpPr>
        <p:spPr>
          <a:xfrm>
            <a:off x="7358082" y="5786454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Отечественная война 1812 года.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" name="Picture 8" descr="D:\WINDOWS\Рабочий стол\CONV\cnvt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6000" contrast="12000"/>
          </a:blip>
          <a:srcRect/>
          <a:stretch>
            <a:fillRect/>
          </a:stretch>
        </p:blipFill>
        <p:spPr bwMode="auto">
          <a:xfrm>
            <a:off x="0" y="1643050"/>
            <a:ext cx="4786314" cy="250033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8" name="Picture 1030" descr="D:\WINDOWS\Рабочий стол\CONV\cnvt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18000" contrast="12000"/>
          </a:blip>
          <a:srcRect/>
          <a:stretch>
            <a:fillRect/>
          </a:stretch>
        </p:blipFill>
        <p:spPr bwMode="auto">
          <a:xfrm>
            <a:off x="4857752" y="1643050"/>
            <a:ext cx="4286248" cy="2481266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9" name="Picture 1062" descr="D:\WINDOWS\Рабочий стол\CONV\cnvt0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bright="12000" contrast="12000"/>
          </a:blip>
          <a:srcRect/>
          <a:stretch>
            <a:fillRect/>
          </a:stretch>
        </p:blipFill>
        <p:spPr bwMode="auto">
          <a:xfrm>
            <a:off x="0" y="4214818"/>
            <a:ext cx="4857752" cy="2643182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0" name="Picture 7" descr="D:\WINDOWS\Рабочий стол\CONV\cnvt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lum bright="12000"/>
          </a:blip>
          <a:srcRect/>
          <a:stretch>
            <a:fillRect/>
          </a:stretch>
        </p:blipFill>
        <p:spPr bwMode="auto">
          <a:xfrm>
            <a:off x="5000629" y="4245808"/>
            <a:ext cx="4143372" cy="2612192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6"/>
          </a:xfrm>
        </p:spPr>
        <p:txBody>
          <a:bodyPr/>
          <a:lstStyle/>
          <a:p>
            <a:r>
              <a:rPr lang="ru-RU" dirty="0" smtClean="0"/>
              <a:t>Пока цела армия есть надежда с честью закончить войну , потеряв армию мы потеряем всю страну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</p:spPr>
        <p:txBody>
          <a:bodyPr/>
          <a:lstStyle/>
          <a:p>
            <a:r>
              <a:rPr lang="ru-RU" dirty="0" smtClean="0"/>
              <a:t>Кутузов</a:t>
            </a:r>
            <a:endParaRPr lang="ru-RU" dirty="0"/>
          </a:p>
        </p:txBody>
      </p:sp>
      <p:sp>
        <p:nvSpPr>
          <p:cNvPr id="4" name="Выгнутая вверх стрелка 3">
            <a:hlinkClick r:id="rId2" action="ppaction://hlinksldjump"/>
          </p:cNvPr>
          <p:cNvSpPr/>
          <p:nvPr/>
        </p:nvSpPr>
        <p:spPr>
          <a:xfrm>
            <a:off x="7358082" y="5786454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68676"/>
          </a:xfrm>
        </p:spPr>
        <p:txBody>
          <a:bodyPr/>
          <a:lstStyle/>
          <a:p>
            <a:r>
              <a:rPr lang="ru-RU" dirty="0" smtClean="0"/>
              <a:t>«Пока цела армия, есть надежда с честью закончить войну. С потерей армии мы потеряем страну…»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125527"/>
          </a:xfrm>
        </p:spPr>
        <p:txBody>
          <a:bodyPr/>
          <a:lstStyle/>
          <a:p>
            <a:r>
              <a:rPr lang="ru-RU" dirty="0" smtClean="0"/>
              <a:t>Кутузов</a:t>
            </a:r>
            <a:endParaRPr lang="ru-RU" dirty="0"/>
          </a:p>
        </p:txBody>
      </p:sp>
      <p:sp>
        <p:nvSpPr>
          <p:cNvPr id="4" name="Выгнутая вверх стрелка 3">
            <a:hlinkClick r:id="rId2" action="ppaction://hlinksldjump"/>
          </p:cNvPr>
          <p:cNvSpPr/>
          <p:nvPr/>
        </p:nvSpPr>
        <p:spPr>
          <a:xfrm>
            <a:off x="7358082" y="5786454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0114"/>
          </a:xfrm>
        </p:spPr>
        <p:txBody>
          <a:bodyPr/>
          <a:lstStyle/>
          <a:p>
            <a:r>
              <a:rPr lang="ru-RU" dirty="0" smtClean="0"/>
              <a:t>"Ребята! не Москва ль за нами?</a:t>
            </a:r>
            <a:br>
              <a:rPr lang="ru-RU" dirty="0" smtClean="0"/>
            </a:br>
            <a:r>
              <a:rPr lang="ru-RU" dirty="0" smtClean="0"/>
              <a:t>	Умремте же под Москвой,</a:t>
            </a:r>
            <a:br>
              <a:rPr lang="ru-RU" dirty="0" smtClean="0"/>
            </a:br>
            <a:r>
              <a:rPr lang="ru-RU" dirty="0" smtClean="0"/>
              <a:t>Как наши братья умирали!"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1625593"/>
          </a:xfrm>
        </p:spPr>
        <p:txBody>
          <a:bodyPr/>
          <a:lstStyle/>
          <a:p>
            <a:r>
              <a:rPr lang="ru-RU" dirty="0" smtClean="0"/>
              <a:t>Багратион</a:t>
            </a:r>
            <a:endParaRPr lang="ru-RU" dirty="0"/>
          </a:p>
        </p:txBody>
      </p:sp>
      <p:sp>
        <p:nvSpPr>
          <p:cNvPr id="4" name="Выгнутая вверх стрелка 3">
            <a:hlinkClick r:id="rId2" action="ppaction://hlinksldjump"/>
          </p:cNvPr>
          <p:cNvSpPr/>
          <p:nvPr/>
        </p:nvSpPr>
        <p:spPr>
          <a:xfrm>
            <a:off x="7358082" y="5786454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0114"/>
          </a:xfrm>
        </p:spPr>
        <p:txBody>
          <a:bodyPr/>
          <a:lstStyle/>
          <a:p>
            <a:r>
              <a:rPr lang="ru-RU" dirty="0" smtClean="0"/>
              <a:t>Причина отечественной войны 1812 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2911477"/>
          </a:xfrm>
        </p:spPr>
        <p:txBody>
          <a:bodyPr/>
          <a:lstStyle/>
          <a:p>
            <a:r>
              <a:rPr lang="ru-RU" dirty="0" smtClean="0"/>
              <a:t>Наполеон стремился к мировому господству ,а Россия ей мешала.</a:t>
            </a:r>
            <a:endParaRPr lang="ru-RU" dirty="0"/>
          </a:p>
        </p:txBody>
      </p:sp>
      <p:sp>
        <p:nvSpPr>
          <p:cNvPr id="4" name="Выгнутая вверх стрелка 3">
            <a:hlinkClick r:id="rId2" action="ppaction://hlinksldjump"/>
          </p:cNvPr>
          <p:cNvSpPr/>
          <p:nvPr/>
        </p:nvSpPr>
        <p:spPr>
          <a:xfrm>
            <a:off x="7358082" y="5786454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ru-RU" dirty="0" smtClean="0"/>
              <a:t>Почему война 1812 г. называется «отечественная»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14818"/>
            <a:ext cx="8229600" cy="1911345"/>
          </a:xfrm>
        </p:spPr>
        <p:txBody>
          <a:bodyPr/>
          <a:lstStyle/>
          <a:p>
            <a:r>
              <a:rPr lang="ru-RU" dirty="0" smtClean="0"/>
              <a:t>Весь народ встал на защиту Родины.</a:t>
            </a:r>
            <a:endParaRPr lang="ru-RU" dirty="0"/>
          </a:p>
        </p:txBody>
      </p:sp>
      <p:sp>
        <p:nvSpPr>
          <p:cNvPr id="4" name="Выгнутая вверх стрелка 3">
            <a:hlinkClick r:id="rId2" action="ppaction://hlinksldjump"/>
          </p:cNvPr>
          <p:cNvSpPr/>
          <p:nvPr/>
        </p:nvSpPr>
        <p:spPr>
          <a:xfrm>
            <a:off x="7358082" y="5786454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1552"/>
          </a:xfrm>
        </p:spPr>
        <p:txBody>
          <a:bodyPr/>
          <a:lstStyle/>
          <a:p>
            <a:r>
              <a:rPr lang="ru-RU" dirty="0" smtClean="0"/>
              <a:t>Почему было решено оставить Москву?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1697031"/>
          </a:xfrm>
        </p:spPr>
        <p:txBody>
          <a:bodyPr/>
          <a:lstStyle/>
          <a:p>
            <a:r>
              <a:rPr lang="ru-RU" dirty="0" smtClean="0"/>
              <a:t>Армию необходимо было сохранить ,а в городе трудно вести бой.</a:t>
            </a:r>
            <a:endParaRPr lang="ru-RU" dirty="0"/>
          </a:p>
        </p:txBody>
      </p:sp>
      <p:sp>
        <p:nvSpPr>
          <p:cNvPr id="4" name="Выгнутая вверх стрелка 3">
            <a:hlinkClick r:id="rId2" action="ppaction://hlinksldjump"/>
          </p:cNvPr>
          <p:cNvSpPr/>
          <p:nvPr/>
        </p:nvSpPr>
        <p:spPr>
          <a:xfrm>
            <a:off x="7358082" y="5786454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/>
          <a:lstStyle/>
          <a:p>
            <a:r>
              <a:rPr lang="ru-RU" dirty="0" smtClean="0"/>
              <a:t>Где произошло последнее сражение на территории России.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125659"/>
          </a:xfrm>
        </p:spPr>
        <p:txBody>
          <a:bodyPr/>
          <a:lstStyle/>
          <a:p>
            <a:r>
              <a:rPr lang="ru-RU" dirty="0" smtClean="0"/>
              <a:t>У реки Березина</a:t>
            </a:r>
            <a:endParaRPr lang="ru-RU" dirty="0"/>
          </a:p>
        </p:txBody>
      </p:sp>
      <p:sp>
        <p:nvSpPr>
          <p:cNvPr id="4" name="Выгнутая вверх стрелка 3">
            <a:hlinkClick r:id="rId2" action="ppaction://hlinksldjump"/>
          </p:cNvPr>
          <p:cNvSpPr/>
          <p:nvPr/>
        </p:nvSpPr>
        <p:spPr>
          <a:xfrm>
            <a:off x="7358082" y="5786454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сколько частей была разделена русская армия в начале войны и почему? Кто руководил.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339973"/>
          </a:xfrm>
        </p:spPr>
        <p:txBody>
          <a:bodyPr/>
          <a:lstStyle/>
          <a:p>
            <a:r>
              <a:rPr lang="ru-RU" dirty="0" smtClean="0"/>
              <a:t>На 3 части . Не знали где именно нападёт Наполеон.</a:t>
            </a:r>
          </a:p>
          <a:p>
            <a:r>
              <a:rPr lang="ru-RU" dirty="0" smtClean="0"/>
              <a:t>Багратион , Барклай де Толли ,</a:t>
            </a:r>
            <a:r>
              <a:rPr lang="ru-RU" dirty="0" err="1" smtClean="0"/>
              <a:t>Тормасов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Выгнутая вверх стрелка 3">
            <a:hlinkClick r:id="rId2" action="ppaction://hlinksldjump"/>
          </p:cNvPr>
          <p:cNvSpPr/>
          <p:nvPr/>
        </p:nvSpPr>
        <p:spPr>
          <a:xfrm>
            <a:off x="7358082" y="5786454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7238"/>
          </a:xfrm>
        </p:spPr>
        <p:txBody>
          <a:bodyPr>
            <a:normAutofit/>
          </a:bodyPr>
          <a:lstStyle/>
          <a:p>
            <a:r>
              <a:rPr lang="ru-RU" dirty="0" smtClean="0"/>
              <a:t>Пока цела армия есть надежда с честью закончить войну…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1339841"/>
          </a:xfrm>
        </p:spPr>
        <p:txBody>
          <a:bodyPr/>
          <a:lstStyle/>
          <a:p>
            <a:r>
              <a:rPr lang="ru-RU" dirty="0" smtClean="0"/>
              <a:t>Кутузов</a:t>
            </a:r>
            <a:endParaRPr lang="ru-RU" dirty="0"/>
          </a:p>
        </p:txBody>
      </p:sp>
      <p:sp>
        <p:nvSpPr>
          <p:cNvPr id="4" name="Выгнутая вверх стрелка 3">
            <a:hlinkClick r:id="rId2" action="ppaction://hlinksldjump"/>
          </p:cNvPr>
          <p:cNvSpPr/>
          <p:nvPr/>
        </p:nvSpPr>
        <p:spPr>
          <a:xfrm>
            <a:off x="7358082" y="5786454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rmAutofit/>
          </a:bodyPr>
          <a:lstStyle/>
          <a:p>
            <a:r>
              <a:rPr lang="ru-RU" dirty="0" smtClean="0"/>
              <a:t>Народ требует его назначения ,я назначил ,но я умываю руки….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554287"/>
          </a:xfrm>
        </p:spPr>
        <p:txBody>
          <a:bodyPr/>
          <a:lstStyle/>
          <a:p>
            <a:r>
              <a:rPr lang="ru-RU" dirty="0" smtClean="0"/>
              <a:t>Александр 1</a:t>
            </a:r>
            <a:endParaRPr lang="ru-RU" dirty="0"/>
          </a:p>
        </p:txBody>
      </p:sp>
      <p:sp>
        <p:nvSpPr>
          <p:cNvPr id="5" name="Выгнутая вверх стрелка 4">
            <a:hlinkClick r:id="rId2" action="ppaction://hlinksldjump"/>
          </p:cNvPr>
          <p:cNvSpPr/>
          <p:nvPr/>
        </p:nvSpPr>
        <p:spPr>
          <a:xfrm>
            <a:off x="7358082" y="5786454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81000"/>
            <a:ext cx="8229600" cy="6000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Благодарная Россия героям 1812г.</a:t>
            </a:r>
          </a:p>
        </p:txBody>
      </p:sp>
      <p:sp>
        <p:nvSpPr>
          <p:cNvPr id="80907" name="Rectangle 11"/>
          <p:cNvSpPr>
            <a:spLocks noGrp="1" noChangeArrowheads="1"/>
          </p:cNvSpPr>
          <p:nvPr>
            <p:ph sz="quarter" idx="3"/>
          </p:nvPr>
        </p:nvSpPr>
        <p:spPr>
          <a:xfrm>
            <a:off x="395288" y="5229225"/>
            <a:ext cx="8353425" cy="1368425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1829—1834 г. триумфальную арку в память победы России в войне с Наполеоном построили в Москве у Тверской заставы по проекту архитектора О. И. Бове. </a:t>
            </a:r>
          </a:p>
          <a:p>
            <a:pPr marL="457200" indent="-457200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Кафедральный Соборный храм Христа Спасителя в Москве . Заложен в 1839.</a:t>
            </a:r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На стенах храма были начертаны имена офицеров Русской армии, павших в войне 1812 года </a:t>
            </a:r>
          </a:p>
        </p:txBody>
      </p:sp>
      <p:pic>
        <p:nvPicPr>
          <p:cNvPr id="18436" name="Picture 18" descr="триумфальная арка в Москве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628775"/>
            <a:ext cx="2990850" cy="2736850"/>
          </a:xfrm>
          <a:noFill/>
        </p:spPr>
      </p:pic>
      <p:pic>
        <p:nvPicPr>
          <p:cNvPr id="18437" name="Picture 22" descr="Собор христа спасителя цвет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1628775"/>
            <a:ext cx="2967037" cy="2736850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84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ru-RU" dirty="0" smtClean="0"/>
              <a:t>Его желало общество, я назначил, но умываю руки….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554155"/>
          </a:xfrm>
        </p:spPr>
        <p:txBody>
          <a:bodyPr/>
          <a:lstStyle/>
          <a:p>
            <a:r>
              <a:rPr lang="ru-RU" dirty="0" smtClean="0"/>
              <a:t>Александр1</a:t>
            </a:r>
            <a:endParaRPr lang="ru-RU" dirty="0"/>
          </a:p>
        </p:txBody>
      </p:sp>
      <p:sp>
        <p:nvSpPr>
          <p:cNvPr id="4" name="Выгнутая вверх стрелка 3">
            <a:hlinkClick r:id="rId2" action="ppaction://hlinksldjump"/>
          </p:cNvPr>
          <p:cNvSpPr/>
          <p:nvPr/>
        </p:nvSpPr>
        <p:spPr>
          <a:xfrm>
            <a:off x="7358082" y="5786454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Москва за нами! Умрёмте же под Москвой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43446"/>
            <a:ext cx="8229600" cy="1482717"/>
          </a:xfrm>
        </p:spPr>
        <p:txBody>
          <a:bodyPr/>
          <a:lstStyle/>
          <a:p>
            <a:r>
              <a:rPr lang="ru-RU" dirty="0" smtClean="0"/>
              <a:t>Багратион</a:t>
            </a:r>
            <a:endParaRPr lang="ru-RU" dirty="0"/>
          </a:p>
        </p:txBody>
      </p:sp>
      <p:sp>
        <p:nvSpPr>
          <p:cNvPr id="4" name="Выгнутая вверх стрелка 3">
            <a:hlinkClick r:id="rId2" action="ppaction://hlinksldjump"/>
          </p:cNvPr>
          <p:cNvSpPr/>
          <p:nvPr/>
        </p:nvSpPr>
        <p:spPr>
          <a:xfrm>
            <a:off x="7358082" y="5786454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3082924"/>
          </a:xfrm>
        </p:spPr>
        <p:txBody>
          <a:bodyPr/>
          <a:lstStyle/>
          <a:p>
            <a:r>
              <a:rPr lang="ru-RU" dirty="0" smtClean="0"/>
              <a:t>Народ его </a:t>
            </a:r>
            <a:r>
              <a:rPr lang="ru-RU" dirty="0" err="1" smtClean="0"/>
              <a:t>желал,я</a:t>
            </a:r>
            <a:r>
              <a:rPr lang="ru-RU" dirty="0" smtClean="0"/>
              <a:t> </a:t>
            </a:r>
            <a:r>
              <a:rPr lang="ru-RU" dirty="0" err="1" smtClean="0"/>
              <a:t>назначил,но</a:t>
            </a:r>
            <a:r>
              <a:rPr lang="ru-RU" dirty="0" smtClean="0"/>
              <a:t> умываю руки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125659"/>
          </a:xfrm>
        </p:spPr>
        <p:txBody>
          <a:bodyPr/>
          <a:lstStyle/>
          <a:p>
            <a:r>
              <a:rPr lang="ru-RU" dirty="0" smtClean="0"/>
              <a:t>Александр 1</a:t>
            </a:r>
            <a:endParaRPr lang="ru-RU" dirty="0"/>
          </a:p>
        </p:txBody>
      </p:sp>
      <p:sp>
        <p:nvSpPr>
          <p:cNvPr id="4" name="Выгнутая вверх стрелка 3">
            <a:hlinkClick r:id="rId2" action="ppaction://hlinksldjump"/>
          </p:cNvPr>
          <p:cNvSpPr/>
          <p:nvPr/>
        </p:nvSpPr>
        <p:spPr>
          <a:xfrm>
            <a:off x="7927848" y="6126480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Народ его хотел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Александр 1</a:t>
            </a:r>
            <a:endParaRPr lang="ru-RU" dirty="0"/>
          </a:p>
        </p:txBody>
      </p:sp>
      <p:sp>
        <p:nvSpPr>
          <p:cNvPr id="4" name="Выгнутая вверх стрелка 3">
            <a:hlinkClick r:id="rId2" action="ppaction://hlinksldjump"/>
          </p:cNvPr>
          <p:cNvSpPr/>
          <p:nvPr/>
        </p:nvSpPr>
        <p:spPr>
          <a:xfrm>
            <a:off x="7358082" y="5786454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Подведение итогов: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643050"/>
            <a:ext cx="7486680" cy="399575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ru-RU" sz="4000" smtClean="0">
                <a:solidFill>
                  <a:schemeClr val="tx1"/>
                </a:solidFill>
              </a:rPr>
              <a:t>Заключительное </a:t>
            </a:r>
            <a:r>
              <a:rPr lang="ru-RU" sz="4000" dirty="0" smtClean="0">
                <a:solidFill>
                  <a:schemeClr val="tx1"/>
                </a:solidFill>
              </a:rPr>
              <a:t>слово учителя.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4000" dirty="0" smtClean="0">
                <a:solidFill>
                  <a:schemeClr val="tx1"/>
                </a:solidFill>
              </a:rPr>
              <a:t>Выступление жюри.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4000" dirty="0" smtClean="0">
                <a:solidFill>
                  <a:schemeClr val="tx1"/>
                </a:solidFill>
              </a:rPr>
              <a:t>Награждение победителей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81000"/>
            <a:ext cx="8229600" cy="96043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Благодарный Дон героям 1812 г.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sz="quarter" idx="3"/>
          </p:nvPr>
        </p:nvSpPr>
        <p:spPr>
          <a:xfrm>
            <a:off x="468313" y="5157788"/>
            <a:ext cx="4032250" cy="15843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</a:rPr>
              <a:t>Памятник  Платову М.И. герою отечественной войны, основателю Новочеркасска.</a:t>
            </a:r>
          </a:p>
        </p:txBody>
      </p:sp>
      <p:sp>
        <p:nvSpPr>
          <p:cNvPr id="100359" name="Rectangle 7"/>
          <p:cNvSpPr>
            <a:spLocks noGrp="1" noChangeArrowheads="1"/>
          </p:cNvSpPr>
          <p:nvPr>
            <p:ph sz="quarter" idx="4"/>
          </p:nvPr>
        </p:nvSpPr>
        <p:spPr>
          <a:xfrm>
            <a:off x="4787900" y="5084763"/>
            <a:ext cx="3898900" cy="15843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</a:rPr>
              <a:t>Триумфальная арка в Новочеркасске в честь участия донских  казаков в войне 1812 г.</a:t>
            </a:r>
            <a:r>
              <a:rPr lang="ru-RU" sz="2400" dirty="0" smtClean="0"/>
              <a:t> </a:t>
            </a:r>
          </a:p>
        </p:txBody>
      </p:sp>
      <p:pic>
        <p:nvPicPr>
          <p:cNvPr id="19461" name="Picture 8" descr="памятник Платову в Старочеркасске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844675"/>
            <a:ext cx="3455987" cy="2592388"/>
          </a:xfrm>
          <a:noFill/>
        </p:spPr>
      </p:pic>
      <p:pic>
        <p:nvPicPr>
          <p:cNvPr id="19462" name="Picture 9" descr="Novoch_Triump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1844675"/>
            <a:ext cx="3600450" cy="2592388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4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94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Благодарная Россия героям 1812 г.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2954" name="Rectangle 10"/>
          <p:cNvSpPr>
            <a:spLocks noGrp="1" noChangeArrowheads="1"/>
          </p:cNvSpPr>
          <p:nvPr>
            <p:ph sz="quarter" idx="3"/>
          </p:nvPr>
        </p:nvSpPr>
        <p:spPr>
          <a:xfrm>
            <a:off x="179388" y="5516563"/>
            <a:ext cx="8353425" cy="122555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latin typeface="Times New Roman" pitchFamily="18" charset="0"/>
              </a:rPr>
              <a:t>«Бородино» стихотворение  М. Ю. Лермонтова (1837 г.)</a:t>
            </a:r>
          </a:p>
          <a:p>
            <a:pPr eaLnBrk="1" hangingPunct="1">
              <a:defRPr/>
            </a:pPr>
            <a:r>
              <a:rPr lang="ru-RU" sz="2000" b="1" dirty="0" smtClean="0">
                <a:latin typeface="Times New Roman" pitchFamily="18" charset="0"/>
              </a:rPr>
              <a:t>«Война и мир» роман-эпопея Л. Н. Толстого, описывающий события войн против Наполеона: 1805 года и отечественной 1812.</a:t>
            </a:r>
          </a:p>
          <a:p>
            <a:pPr algn="ctr" eaLnBrk="1" hangingPunct="1">
              <a:defRPr/>
            </a:pP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20484" name="Picture 19" descr="Бородино Обложка книги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700213"/>
            <a:ext cx="2520950" cy="3097212"/>
          </a:xfrm>
          <a:noFill/>
        </p:spPr>
      </p:pic>
      <p:pic>
        <p:nvPicPr>
          <p:cNvPr id="20485" name="Picture 21" descr="Война и мир многотомник белый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638" y="1700213"/>
            <a:ext cx="3743325" cy="3097212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8 сентября</a:t>
            </a:r>
            <a:r>
              <a:rPr lang="ru-RU" sz="4000" b="1" dirty="0" smtClean="0">
                <a:solidFill>
                  <a:srgbClr val="FF0000"/>
                </a:solidFill>
              </a:rPr>
              <a:t> 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День воинской славы России</a:t>
            </a:r>
            <a:r>
              <a:rPr lang="ru-RU" sz="4000" b="1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2531" name="Picture 6" descr="ребенок и солдатики фото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1989138"/>
            <a:ext cx="3887788" cy="4176712"/>
          </a:xfrm>
          <a:noFill/>
        </p:spPr>
      </p:pic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395288" y="1876425"/>
            <a:ext cx="374491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Бородино является яркой страницей в истории нашей Родины, показавшей сплоченность, мужество, самоотверженность нашего народа.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Историческая игра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143116"/>
            <a:ext cx="6400800" cy="3000396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rgbClr val="0070C0"/>
                </a:solidFill>
              </a:rPr>
              <a:t>«Недаром помнит вся Россия про день Бородина…»</a:t>
            </a:r>
            <a:endParaRPr lang="ru-RU" sz="54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886</Words>
  <Application>Microsoft Office PowerPoint</Application>
  <PresentationFormat>Экран (4:3)</PresentationFormat>
  <Paragraphs>187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Обобщающий урок-игра</vt:lpstr>
      <vt:lpstr>Цели и задачи:</vt:lpstr>
      <vt:lpstr>План урока:</vt:lpstr>
      <vt:lpstr>Отечественная война 1812 года.</vt:lpstr>
      <vt:lpstr>Благодарная Россия героям 1812г.</vt:lpstr>
      <vt:lpstr>Благодарный Дон героям 1812 г. </vt:lpstr>
      <vt:lpstr>Благодарная Россия героям 1812 г. </vt:lpstr>
      <vt:lpstr> 8 сентября   День воинской славы России.</vt:lpstr>
      <vt:lpstr>Историческая игра</vt:lpstr>
      <vt:lpstr>Слайд 10</vt:lpstr>
      <vt:lpstr>Когда произошло Бородинское сражение ? </vt:lpstr>
      <vt:lpstr> В каком городе произошло первое сражение между русскими и французами?</vt:lpstr>
      <vt:lpstr>Какое сражение считают прилюдией Бородинского сражения?</vt:lpstr>
      <vt:lpstr>С какой целью был совершён Тарутинский манёвр? </vt:lpstr>
      <vt:lpstr>5.На какую дорогу отступая стремился попасть Наполеон? (почему и удалось ли)</vt:lpstr>
      <vt:lpstr>Слайд 16</vt:lpstr>
      <vt:lpstr>Слайд 17</vt:lpstr>
      <vt:lpstr>Слайд 18</vt:lpstr>
      <vt:lpstr>Слайд 19</vt:lpstr>
      <vt:lpstr>Слайд 20</vt:lpstr>
      <vt:lpstr>Редут.</vt:lpstr>
      <vt:lpstr>Батарея.</vt:lpstr>
      <vt:lpstr>Фураж.</vt:lpstr>
      <vt:lpstr>Кавалерия.</vt:lpstr>
      <vt:lpstr>Пехота.</vt:lpstr>
      <vt:lpstr>«Если я захвачу Петербург то схвачу Россию за голову» </vt:lpstr>
      <vt:lpstr>«Если я захвачу Петербург , я возьму Россию за голову……» </vt:lpstr>
      <vt:lpstr>«Если я захвачу Петербург , я возьму Россию за голову……» </vt:lpstr>
      <vt:lpstr>«Если я захвачу Петербург , я возьму Россию за голову……» </vt:lpstr>
      <vt:lpstr>«Пока цела армия, есть надежда с честью закончить войну. С потерей армии мы потеряем страну…»</vt:lpstr>
      <vt:lpstr>«Пока цела армия, есть надежда с честью закончить войну. С потерей армии мы потеряем страну…»</vt:lpstr>
      <vt:lpstr>«Пока цела армия, есть надежда с честью закончить войну. С потерей армии мы потеряем страну…»</vt:lpstr>
      <vt:lpstr>«Пока цела армия, есть надежда с честью закончить войну. С потерей армии мы потеряем страну…»</vt:lpstr>
      <vt:lpstr>«Пока цела армия, есть надежда с честью закончить войну. С потерей армии мы потеряем страну…»</vt:lpstr>
      <vt:lpstr>«Пока цела армия, есть надежда с честью закончить войну. С потерей армии мы потеряем страну…»</vt:lpstr>
      <vt:lpstr>«Пока цела армия, есть надежда с честью закончить войну. С потерей армии мы потеряем страну…»</vt:lpstr>
      <vt:lpstr>«Народ требует его назначения ,я назначил ,но я умываю руки….»</vt:lpstr>
      <vt:lpstr>«Пока цела армия, есть надежда с честью закончить войну. С потерей армии мы потеряем страну…»</vt:lpstr>
      <vt:lpstr>«Необходимо создать партизанское движение с чётким руководством…»</vt:lpstr>
      <vt:lpstr>Пока цела армия есть надежда с честью закончить войну , потеряв армию мы потеряем всю страну </vt:lpstr>
      <vt:lpstr>«Пока цела армия, есть надежда с честью закончить войну. С потерей армии мы потеряем страну…»</vt:lpstr>
      <vt:lpstr>"Ребята! не Москва ль за нами?  Умремте же под Москвой, Как наши братья умирали!" </vt:lpstr>
      <vt:lpstr>Причина отечественной войны 1812 г</vt:lpstr>
      <vt:lpstr>Почему война 1812 г. называется «отечественная» </vt:lpstr>
      <vt:lpstr>Почему было решено оставить Москву?</vt:lpstr>
      <vt:lpstr>Где произошло последнее сражение на территории России.</vt:lpstr>
      <vt:lpstr>На сколько частей была разделена русская армия в начале войны и почему? Кто руководил.</vt:lpstr>
      <vt:lpstr>Пока цела армия есть надежда с честью закончить войну…</vt:lpstr>
      <vt:lpstr>Народ требует его назначения ,я назначил ,но я умываю руки….</vt:lpstr>
      <vt:lpstr>Его желало общество, я назначил, но умываю руки….</vt:lpstr>
      <vt:lpstr>Москва за нами! Умрёмте же под Москвой</vt:lpstr>
      <vt:lpstr>Народ его желал,я назначил,но умываю руки</vt:lpstr>
      <vt:lpstr>Народ его хотел  </vt:lpstr>
      <vt:lpstr>Подведение итогов: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UserXP</dc:creator>
  <cp:lastModifiedBy>UserXP</cp:lastModifiedBy>
  <cp:revision>33</cp:revision>
  <dcterms:created xsi:type="dcterms:W3CDTF">2012-09-12T15:32:32Z</dcterms:created>
  <dcterms:modified xsi:type="dcterms:W3CDTF">2012-12-12T19:04:52Z</dcterms:modified>
</cp:coreProperties>
</file>