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4" r:id="rId4"/>
    <p:sldId id="258" r:id="rId5"/>
    <p:sldId id="271" r:id="rId6"/>
    <p:sldId id="281" r:id="rId7"/>
    <p:sldId id="262" r:id="rId8"/>
    <p:sldId id="277" r:id="rId9"/>
    <p:sldId id="273" r:id="rId10"/>
    <p:sldId id="264" r:id="rId11"/>
    <p:sldId id="265" r:id="rId12"/>
    <p:sldId id="266" r:id="rId13"/>
    <p:sldId id="263" r:id="rId14"/>
    <p:sldId id="267" r:id="rId15"/>
    <p:sldId id="269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CC33"/>
    <a:srgbClr val="FF33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E3AF4-D256-4EC5-893C-AA3B1C1ADC9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32F0E-6DEA-431F-B032-E3806199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DE309B-E5D9-4C09-A474-2C5E721B67A6}" type="slidenum">
              <a:rPr lang="ru-RU"/>
              <a:pPr/>
              <a:t>4</a:t>
            </a:fld>
            <a:endParaRPr lang="ru-RU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Определение пропорции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30000">
              <a:srgbClr val="C7AC4C"/>
            </a:gs>
            <a:gs pos="45000">
              <a:schemeClr val="bg1"/>
            </a:gs>
            <a:gs pos="100000">
              <a:srgbClr val="E6DCAC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5;&#1080;&#1088;&#1072;&#1084;&#1080;&#1076;&#1072;_&#1061;&#1077;&#1086;&#1087;&#1089;&#1072;" TargetMode="External"/><Relationship Id="rId2" Type="http://schemas.openxmlformats.org/officeDocument/2006/relationships/hyperlink" Target="http://goldsech.narod.ru/bot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etnotes.narod.ru/math/gold2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571744"/>
            <a:ext cx="8029604" cy="1470025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Отношения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«золотое сечение»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28728" y="428604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МОУ «Гимназия №22 г.Белгорода»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6852" y="5263234"/>
            <a:ext cx="3890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Зуева Т.М., </a:t>
            </a:r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Лузан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 .Ю.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4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5473005"/>
            <a:ext cx="6929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Картина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Сандро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Ботичелли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«Рождение Венеры» (около 1485 г.)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venera-b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5072098" cy="4214842"/>
          </a:xfrm>
          <a:prstGeom prst="rect">
            <a:avLst/>
          </a:prstGeom>
          <a:noFill/>
          <a:ln w="9525">
            <a:solidFill>
              <a:srgbClr val="B97247"/>
            </a:solidFill>
            <a:miter lim="800000"/>
            <a:headEnd/>
            <a:tailEnd/>
          </a:ln>
          <a:effectLst/>
        </p:spPr>
      </p:pic>
      <p:pic>
        <p:nvPicPr>
          <p:cNvPr id="15" name="Рисунок 14"/>
          <p:cNvPicPr/>
          <p:nvPr/>
        </p:nvPicPr>
        <p:blipFill>
          <a:blip r:embed="rId3" cstate="print"/>
          <a:srcRect r="60606"/>
          <a:stretch>
            <a:fillRect/>
          </a:stretch>
        </p:blipFill>
        <p:spPr bwMode="auto">
          <a:xfrm>
            <a:off x="6286512" y="1000108"/>
            <a:ext cx="250033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285728"/>
            <a:ext cx="44458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АС≈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142984"/>
            <a:ext cx="3929090" cy="407196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357422" y="5475289"/>
            <a:ext cx="17892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Ящерица.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yash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814899" y="2328874"/>
            <a:ext cx="4000500" cy="1628775"/>
          </a:xfrm>
          <a:prstGeom prst="rect">
            <a:avLst/>
          </a:prstGeom>
          <a:noFill/>
          <a:ln w="9525">
            <a:solidFill>
              <a:srgbClr val="B97247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214290"/>
            <a:ext cx="44458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АС≈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-10-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71546"/>
            <a:ext cx="3429024" cy="485778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4348" y="6046793"/>
            <a:ext cx="81499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Церковь Покрова Богородицы на Нерли 1165 год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ok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142984"/>
            <a:ext cx="3214710" cy="4786346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214290"/>
            <a:ext cx="44458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АС≈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Арка 21"/>
          <p:cNvSpPr/>
          <p:nvPr/>
        </p:nvSpPr>
        <p:spPr>
          <a:xfrm rot="15762262">
            <a:off x="2668249" y="3527012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Арка 23"/>
          <p:cNvSpPr/>
          <p:nvPr/>
        </p:nvSpPr>
        <p:spPr>
          <a:xfrm rot="15762262">
            <a:off x="3882694" y="238400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 rot="15762262">
            <a:off x="1395740" y="476690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42926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421481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300037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Гармония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0" y="5286388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142976" y="4071942"/>
            <a:ext cx="3357554" cy="985838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285984" y="2928934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2857488" y="1571612"/>
            <a:ext cx="6286512" cy="1128714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rot="5955102">
            <a:off x="1431535" y="480288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Арка 22"/>
          <p:cNvSpPr/>
          <p:nvPr/>
        </p:nvSpPr>
        <p:spPr>
          <a:xfrm rot="5955102">
            <a:off x="2704044" y="3562987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Арка 24"/>
          <p:cNvSpPr/>
          <p:nvPr/>
        </p:nvSpPr>
        <p:spPr>
          <a:xfrm rot="5955102">
            <a:off x="3918489" y="241997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214414" y="5000636"/>
            <a:ext cx="678661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3071802" y="4929198"/>
            <a:ext cx="214314" cy="21431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142976" y="4929198"/>
            <a:ext cx="214314" cy="21431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858148" y="4929198"/>
            <a:ext cx="214314" cy="21431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85786" y="1071546"/>
            <a:ext cx="79296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Золотое сечение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– это такое пропорциональное деление отрезка на неравные части, при котором длина всего отрезка относится к  большей части, как самая большая  часть относится к меньшей.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hape 8"/>
          <p:cNvCxnSpPr>
            <a:stCxn id="5" idx="7"/>
            <a:endCxn id="6" idx="1"/>
          </p:cNvCxnSpPr>
          <p:nvPr/>
        </p:nvCxnSpPr>
        <p:spPr>
          <a:xfrm rot="5400000" flipH="1" flipV="1">
            <a:off x="4607719" y="1678769"/>
            <a:ext cx="1588" cy="6563630"/>
          </a:xfrm>
          <a:prstGeom prst="curvedConnector3">
            <a:avLst>
              <a:gd name="adj1" fmla="val 16371914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>
            <a:stCxn id="5" idx="4"/>
            <a:endCxn id="4" idx="4"/>
          </p:cNvCxnSpPr>
          <p:nvPr/>
        </p:nvCxnSpPr>
        <p:spPr>
          <a:xfrm rot="16200000" flipH="1">
            <a:off x="2214546" y="4179099"/>
            <a:ext cx="1588" cy="1928826"/>
          </a:xfrm>
          <a:prstGeom prst="curvedConnector3">
            <a:avLst>
              <a:gd name="adj1" fmla="val 14395466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>
            <a:stCxn id="4" idx="5"/>
            <a:endCxn id="6" idx="3"/>
          </p:cNvCxnSpPr>
          <p:nvPr/>
        </p:nvCxnSpPr>
        <p:spPr>
          <a:xfrm rot="16200000" flipH="1">
            <a:off x="5572132" y="2794724"/>
            <a:ext cx="1588" cy="4634804"/>
          </a:xfrm>
          <a:prstGeom prst="curvedConnector3">
            <a:avLst>
              <a:gd name="adj1" fmla="val 16371914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4348" y="4929198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68146" y="3577240"/>
            <a:ext cx="375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:</a:t>
            </a:r>
            <a:endParaRPr lang="ru-RU" sz="5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071934" y="3648678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=</a:t>
            </a:r>
            <a:endParaRPr lang="ru-RU" sz="5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4348" y="4929198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9254" y="3577240"/>
            <a:ext cx="375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:</a:t>
            </a:r>
            <a:endParaRPr lang="ru-RU" sz="5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14348" y="4929198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86710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96842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86710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28926" y="5088451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28926" y="5072074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28926" y="5088451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96842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86710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4348" y="4929198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4348" y="4929198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28926" y="5088451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28926" y="5088451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71802" y="5648942"/>
            <a:ext cx="375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:</a:t>
            </a:r>
            <a:endParaRPr lang="ru-RU" sz="5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071934" y="5643578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=</a:t>
            </a:r>
            <a:endParaRPr lang="ru-RU" sz="5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429256" y="5577504"/>
            <a:ext cx="375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:</a:t>
            </a:r>
            <a:endParaRPr lang="ru-RU" sz="5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714348" y="4929198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28926" y="5072074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86710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28926" y="5072074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86710" y="5143512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-32" y="428604"/>
            <a:ext cx="2095445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71736" y="428604"/>
            <a:ext cx="2037737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Прямая со стрелкой 50"/>
          <p:cNvCxnSpPr>
            <a:stCxn id="49" idx="3"/>
          </p:cNvCxnSpPr>
          <p:nvPr/>
        </p:nvCxnSpPr>
        <p:spPr>
          <a:xfrm>
            <a:off x="2095413" y="690214"/>
            <a:ext cx="404885" cy="241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000628" y="428604"/>
            <a:ext cx="178439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Гармония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4572000" y="714356"/>
            <a:ext cx="404885" cy="241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786578" y="690214"/>
            <a:ext cx="404885" cy="241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215206" y="117439"/>
            <a:ext cx="1928793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Золотое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сечение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12968 -0.1803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1042 L -0.60382 -0.2115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8 -0.02269 L -0.50937 -0.21158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9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34 -0.06713 L 0.07657 -0.20348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95 -0.04352 L -0.36666 -0.2115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8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-0.02268 L 0.20261 -0.2011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4 -0.02292 L 0.52343 -0.18033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-7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-0.01459 L 0.32066 -0.20348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4 0.06134 L 0.16892 0.124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5 0.06134 L -0.03368 0.1034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4 0.03009 L -0.48472 0.09305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3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38 0.04051 L 0.08438 0.1034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0.00903 L -0.36649 0.08264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3819 L 0.21042 0.0905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4 0.02963 L 0.55503 0.11366 " pathEditMode="relative" ptsTypes="AA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0.04051 L -0.16962 0.0824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8" grpId="0"/>
      <p:bldP spid="29" grpId="0"/>
      <p:bldP spid="31" grpId="0"/>
      <p:bldP spid="32" grpId="0"/>
      <p:bldP spid="34" grpId="0"/>
      <p:bldP spid="35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  <p:bldP spid="52" grpId="0" animBg="1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Арка 21"/>
          <p:cNvSpPr/>
          <p:nvPr/>
        </p:nvSpPr>
        <p:spPr>
          <a:xfrm rot="15762262">
            <a:off x="2668249" y="3527012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Арка 23"/>
          <p:cNvSpPr/>
          <p:nvPr/>
        </p:nvSpPr>
        <p:spPr>
          <a:xfrm rot="15762262">
            <a:off x="3882694" y="238400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 rot="15762262">
            <a:off x="1395740" y="476690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42926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421481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300037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Гармония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48" y="1785926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Золотое сечение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0" y="5286388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142976" y="4071942"/>
            <a:ext cx="3357554" cy="985838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285984" y="2928934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2857488" y="1571612"/>
            <a:ext cx="6286512" cy="1128714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rot="5955102">
            <a:off x="1431535" y="480288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Арка 22"/>
          <p:cNvSpPr/>
          <p:nvPr/>
        </p:nvSpPr>
        <p:spPr>
          <a:xfrm rot="5955102">
            <a:off x="2704044" y="3562987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Арка 24"/>
          <p:cNvSpPr/>
          <p:nvPr/>
        </p:nvSpPr>
        <p:spPr>
          <a:xfrm rot="5955102">
            <a:off x="3918489" y="241997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задание:  п.22, 23 № 835, №839.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Найти в окружающем мире примеры «золотой пропорции»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сайты: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http://goldsech.narod.ru/bot.html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http://ru.wikipedia.org/wiki/Пирамида_Хеопса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http://netnotes.narod.ru/math/gold2.html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Арка 21"/>
          <p:cNvSpPr/>
          <p:nvPr/>
        </p:nvSpPr>
        <p:spPr>
          <a:xfrm rot="15762262">
            <a:off x="2668249" y="3527012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Арка 23"/>
          <p:cNvSpPr/>
          <p:nvPr/>
        </p:nvSpPr>
        <p:spPr>
          <a:xfrm rot="15762262">
            <a:off x="3882694" y="238400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 rot="15762262">
            <a:off x="1395740" y="476690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42926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0" y="5286388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142976" y="4071942"/>
            <a:ext cx="3357554" cy="985838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285984" y="2928934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2857488" y="1571612"/>
            <a:ext cx="6286512" cy="1128714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rot="5955102">
            <a:off x="1431535" y="480288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Арка 22"/>
          <p:cNvSpPr/>
          <p:nvPr/>
        </p:nvSpPr>
        <p:spPr>
          <a:xfrm rot="5955102">
            <a:off x="2704044" y="3562987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Арка 24"/>
          <p:cNvSpPr/>
          <p:nvPr/>
        </p:nvSpPr>
        <p:spPr>
          <a:xfrm rot="5955102">
            <a:off x="3918489" y="241997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1785926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Золотое сечение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1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3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0298" y="500042"/>
            <a:ext cx="4071966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857364"/>
            <a:ext cx="2228495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Личностные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4071942"/>
            <a:ext cx="183883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Правовые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4857760"/>
            <a:ext cx="2649636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Общественные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3570" y="1785926"/>
            <a:ext cx="3269421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Товарно-денежные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80" y="3000372"/>
            <a:ext cx="174733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Трудовые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2928934"/>
            <a:ext cx="2894895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Имущественные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rot="10800000" flipV="1">
            <a:off x="1928794" y="1214422"/>
            <a:ext cx="1000132" cy="642942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2393141" y="1893083"/>
            <a:ext cx="1643074" cy="285752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2393141" y="2464587"/>
            <a:ext cx="2857520" cy="35719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2786050" y="2928934"/>
            <a:ext cx="3643338" cy="214314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4286248" y="1785926"/>
            <a:ext cx="1785950" cy="642942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5572132" y="1214422"/>
            <a:ext cx="714380" cy="571504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14348" y="642918"/>
            <a:ext cx="3671888" cy="1114425"/>
            <a:chOff x="1610" y="1207"/>
            <a:chExt cx="2313" cy="702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10" y="1207"/>
              <a:ext cx="952" cy="702"/>
              <a:chOff x="612" y="1253"/>
              <a:chExt cx="952" cy="702"/>
            </a:xfrm>
          </p:grpSpPr>
          <p:sp>
            <p:nvSpPr>
              <p:cNvPr id="5126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612" y="1388"/>
                <a:ext cx="454" cy="3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b="1" kern="10" dirty="0" err="1" smtClean="0">
                    <a:ln w="19050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х</a:t>
                </a:r>
                <a:r>
                  <a:rPr lang="ru-RU" sz="2800" b="1" kern="10" dirty="0" smtClean="0">
                    <a:ln w="19050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 </a:t>
                </a:r>
                <a:r>
                  <a:rPr lang="ru-RU" sz="2800" b="1" kern="10" dirty="0">
                    <a:ln w="19050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:</a:t>
                </a:r>
              </a:p>
            </p:txBody>
          </p:sp>
          <p:sp>
            <p:nvSpPr>
              <p:cNvPr id="5127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253"/>
                <a:ext cx="136" cy="2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b="1" kern="10">
                    <a:ln w="19050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1</a:t>
                </a:r>
              </a:p>
            </p:txBody>
          </p:sp>
          <p:sp>
            <p:nvSpPr>
              <p:cNvPr id="5128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661"/>
                <a:ext cx="181" cy="2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200" b="1" kern="10" dirty="0">
                    <a:ln w="19050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2</a:t>
                </a:r>
              </a:p>
            </p:txBody>
          </p:sp>
          <p:sp>
            <p:nvSpPr>
              <p:cNvPr id="5129" name="WordArt 9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1247" y="1570"/>
                <a:ext cx="317" cy="4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9050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_</a:t>
                </a:r>
              </a:p>
            </p:txBody>
          </p:sp>
        </p:grpSp>
        <p:sp>
          <p:nvSpPr>
            <p:cNvPr id="513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3152" y="1344"/>
              <a:ext cx="771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>
                  <a:ln w="19050">
                    <a:solidFill>
                      <a:srgbClr val="CC99FF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6 : 1</a:t>
              </a:r>
            </a:p>
          </p:txBody>
        </p:sp>
        <p:sp>
          <p:nvSpPr>
            <p:cNvPr id="5131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2653" y="1435"/>
              <a:ext cx="317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  <a:endPara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6143636" y="3857628"/>
            <a:ext cx="2196702" cy="1114431"/>
            <a:chOff x="2608" y="1979"/>
            <a:chExt cx="1496" cy="702"/>
          </a:xfrm>
        </p:grpSpPr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3061" y="1979"/>
              <a:ext cx="1043" cy="702"/>
              <a:chOff x="1383" y="3204"/>
              <a:chExt cx="1043" cy="702"/>
            </a:xfrm>
          </p:grpSpPr>
          <p:sp>
            <p:nvSpPr>
              <p:cNvPr id="5135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474" y="3204"/>
                <a:ext cx="136" cy="2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b="1" kern="1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1</a:t>
                </a:r>
              </a:p>
            </p:txBody>
          </p:sp>
          <p:sp>
            <p:nvSpPr>
              <p:cNvPr id="5136" name="WordArt 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474" y="3612"/>
                <a:ext cx="181" cy="2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200" b="1" kern="10" dirty="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8</a:t>
                </a:r>
              </a:p>
            </p:txBody>
          </p:sp>
          <p:sp>
            <p:nvSpPr>
              <p:cNvPr id="5137" name="WordArt 17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1383" y="3521"/>
                <a:ext cx="317" cy="4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 dirty="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_</a:t>
                </a:r>
              </a:p>
            </p:txBody>
          </p:sp>
          <p:sp>
            <p:nvSpPr>
              <p:cNvPr id="5138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55" y="3204"/>
                <a:ext cx="136" cy="2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b="1" kern="1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1</a:t>
                </a:r>
              </a:p>
            </p:txBody>
          </p:sp>
          <p:sp>
            <p:nvSpPr>
              <p:cNvPr id="5139" name="WordArt 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064" y="3612"/>
                <a:ext cx="362" cy="2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200" b="1" kern="10" dirty="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32</a:t>
                </a:r>
              </a:p>
            </p:txBody>
          </p:sp>
          <p:sp>
            <p:nvSpPr>
              <p:cNvPr id="5140" name="WordArt 20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2064" y="3521"/>
                <a:ext cx="317" cy="4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_</a:t>
                </a:r>
              </a:p>
            </p:txBody>
          </p:sp>
          <p:sp>
            <p:nvSpPr>
              <p:cNvPr id="5141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37" y="3475"/>
                <a:ext cx="45" cy="22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2800" b="1" kern="10"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CC00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:</a:t>
                </a:r>
              </a:p>
            </p:txBody>
          </p:sp>
        </p:grpSp>
        <p:sp>
          <p:nvSpPr>
            <p:cNvPr id="5142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2608" y="2251"/>
              <a:ext cx="317" cy="2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</a:p>
          </p:txBody>
        </p:sp>
      </p:grpSp>
      <p:grpSp>
        <p:nvGrpSpPr>
          <p:cNvPr id="33" name="Group 47"/>
          <p:cNvGrpSpPr>
            <a:grpSpLocks/>
          </p:cNvGrpSpPr>
          <p:nvPr/>
        </p:nvGrpSpPr>
        <p:grpSpPr bwMode="auto">
          <a:xfrm>
            <a:off x="6786578" y="2143116"/>
            <a:ext cx="1943100" cy="1330325"/>
            <a:chOff x="521" y="1072"/>
            <a:chExt cx="1224" cy="838"/>
          </a:xfrm>
        </p:grpSpPr>
        <p:sp>
          <p:nvSpPr>
            <p:cNvPr id="3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12" y="1072"/>
              <a:ext cx="181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8</a:t>
              </a:r>
            </a:p>
          </p:txBody>
        </p:sp>
        <p:sp>
          <p:nvSpPr>
            <p:cNvPr id="35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521" y="1571"/>
              <a:ext cx="363" cy="2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kern="10" dirty="0" smtClean="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32</a:t>
              </a:r>
              <a:endParaRPr lang="ru-RU" sz="3200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36" name="WordArt 20"/>
            <p:cNvSpPr>
              <a:spLocks noChangeArrowheads="1" noChangeShapeType="1" noTextEdit="1"/>
            </p:cNvSpPr>
            <p:nvPr/>
          </p:nvSpPr>
          <p:spPr bwMode="auto">
            <a:xfrm flipV="1">
              <a:off x="521" y="1480"/>
              <a:ext cx="317" cy="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_</a:t>
              </a:r>
            </a:p>
          </p:txBody>
        </p:sp>
        <p:sp>
          <p:nvSpPr>
            <p:cNvPr id="37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382" y="1072"/>
              <a:ext cx="363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 smtClean="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2</a:t>
              </a:r>
              <a:endParaRPr lang="ru-RU" sz="2800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38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473" y="1571"/>
              <a:ext cx="181" cy="33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kern="1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8</a:t>
              </a:r>
            </a:p>
          </p:txBody>
        </p:sp>
        <p:sp>
          <p:nvSpPr>
            <p:cNvPr id="39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1428" y="1480"/>
              <a:ext cx="317" cy="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_</a:t>
              </a:r>
            </a:p>
          </p:txBody>
        </p:sp>
        <p:sp>
          <p:nvSpPr>
            <p:cNvPr id="40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975" y="1480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</a:p>
          </p:txBody>
        </p:sp>
      </p:grpSp>
      <p:sp>
        <p:nvSpPr>
          <p:cNvPr id="41" name="WordArt 13"/>
          <p:cNvSpPr>
            <a:spLocks noChangeArrowheads="1" noChangeShapeType="1" noTextEdit="1"/>
          </p:cNvSpPr>
          <p:nvPr/>
        </p:nvSpPr>
        <p:spPr bwMode="auto">
          <a:xfrm>
            <a:off x="6500826" y="571480"/>
            <a:ext cx="2129157" cy="10715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 : 0,5 </a:t>
            </a:r>
          </a:p>
        </p:txBody>
      </p:sp>
      <p:sp>
        <p:nvSpPr>
          <p:cNvPr id="42" name="WordArt 23"/>
          <p:cNvSpPr>
            <a:spLocks noChangeArrowheads="1" noChangeShapeType="1" noTextEdit="1"/>
          </p:cNvSpPr>
          <p:nvPr/>
        </p:nvSpPr>
        <p:spPr bwMode="auto">
          <a:xfrm>
            <a:off x="500034" y="2214554"/>
            <a:ext cx="2357454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2,4 : 8 </a:t>
            </a:r>
          </a:p>
        </p:txBody>
      </p:sp>
      <p:grpSp>
        <p:nvGrpSpPr>
          <p:cNvPr id="43" name="Group 48"/>
          <p:cNvGrpSpPr>
            <a:grpSpLocks/>
          </p:cNvGrpSpPr>
          <p:nvPr/>
        </p:nvGrpSpPr>
        <p:grpSpPr bwMode="auto">
          <a:xfrm>
            <a:off x="500034" y="3714752"/>
            <a:ext cx="2087563" cy="1368425"/>
            <a:chOff x="2834" y="1388"/>
            <a:chExt cx="1315" cy="862"/>
          </a:xfrm>
        </p:grpSpPr>
        <p:sp>
          <p:nvSpPr>
            <p:cNvPr id="44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2925" y="1389"/>
              <a:ext cx="181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5</a:t>
              </a:r>
            </a:p>
          </p:txBody>
        </p:sp>
        <p:sp>
          <p:nvSpPr>
            <p:cNvPr id="45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2924" y="1887"/>
              <a:ext cx="18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kern="1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3</a:t>
              </a:r>
            </a:p>
          </p:txBody>
        </p:sp>
        <p:sp>
          <p:nvSpPr>
            <p:cNvPr id="46" name="WordArt 27"/>
            <p:cNvSpPr>
              <a:spLocks noChangeArrowheads="1" noChangeShapeType="1" noTextEdit="1"/>
            </p:cNvSpPr>
            <p:nvPr/>
          </p:nvSpPr>
          <p:spPr bwMode="auto">
            <a:xfrm flipV="1">
              <a:off x="2834" y="1797"/>
              <a:ext cx="317" cy="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_</a:t>
              </a:r>
            </a:p>
          </p:txBody>
        </p:sp>
        <p:sp>
          <p:nvSpPr>
            <p:cNvPr id="47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3650" y="1388"/>
              <a:ext cx="499" cy="3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0,5</a:t>
              </a:r>
            </a:p>
          </p:txBody>
        </p:sp>
        <p:sp>
          <p:nvSpPr>
            <p:cNvPr id="48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650" y="1887"/>
              <a:ext cx="499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200" b="1" kern="10" dirty="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0,3</a:t>
              </a:r>
            </a:p>
          </p:txBody>
        </p:sp>
        <p:sp>
          <p:nvSpPr>
            <p:cNvPr id="49" name="WordArt 30"/>
            <p:cNvSpPr>
              <a:spLocks noChangeArrowheads="1" noChangeShapeType="1" noTextEdit="1"/>
            </p:cNvSpPr>
            <p:nvPr/>
          </p:nvSpPr>
          <p:spPr bwMode="auto">
            <a:xfrm flipV="1">
              <a:off x="3696" y="1797"/>
              <a:ext cx="407" cy="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_</a:t>
              </a:r>
            </a:p>
          </p:txBody>
        </p:sp>
        <p:sp>
          <p:nvSpPr>
            <p:cNvPr id="50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3288" y="1797"/>
              <a:ext cx="272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>
                  <a:ln w="19050">
                    <a:solidFill>
                      <a:srgbClr val="00FF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</a:p>
          </p:txBody>
        </p: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38 0.01597 L 0.38438 0.0159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3219437" y="2895607"/>
            <a:ext cx="2735263" cy="1604963"/>
            <a:chOff x="2064" y="2523"/>
            <a:chExt cx="1723" cy="1011"/>
          </a:xfrm>
        </p:grpSpPr>
        <p:grpSp>
          <p:nvGrpSpPr>
            <p:cNvPr id="10" name="Group 21"/>
            <p:cNvGrpSpPr>
              <a:grpSpLocks/>
            </p:cNvGrpSpPr>
            <p:nvPr/>
          </p:nvGrpSpPr>
          <p:grpSpPr bwMode="auto">
            <a:xfrm>
              <a:off x="2064" y="2523"/>
              <a:ext cx="499" cy="1011"/>
              <a:chOff x="1701" y="2704"/>
              <a:chExt cx="499" cy="1011"/>
            </a:xfrm>
          </p:grpSpPr>
          <p:sp>
            <p:nvSpPr>
              <p:cNvPr id="16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2704"/>
                <a:ext cx="408" cy="3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a</a:t>
                </a:r>
                <a:endParaRPr lang="ru-RU" sz="3600" b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endParaRPr>
              </a:p>
            </p:txBody>
          </p:sp>
          <p:sp>
            <p:nvSpPr>
              <p:cNvPr id="17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3294"/>
                <a:ext cx="409" cy="42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 dirty="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b</a:t>
                </a:r>
                <a:endParaRPr lang="ru-RU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endParaRPr>
              </a:p>
            </p:txBody>
          </p:sp>
          <p:sp>
            <p:nvSpPr>
              <p:cNvPr id="18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158"/>
                <a:ext cx="499" cy="4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_</a:t>
                </a:r>
              </a:p>
            </p:txBody>
          </p: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3288" y="2523"/>
              <a:ext cx="499" cy="1011"/>
              <a:chOff x="1701" y="2704"/>
              <a:chExt cx="499" cy="1011"/>
            </a:xfrm>
          </p:grpSpPr>
          <p:sp>
            <p:nvSpPr>
              <p:cNvPr id="13" name="WordArt 2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2704"/>
                <a:ext cx="408" cy="3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с</a:t>
                </a:r>
              </a:p>
            </p:txBody>
          </p:sp>
          <p:sp>
            <p:nvSpPr>
              <p:cNvPr id="14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3294"/>
                <a:ext cx="409" cy="42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b="1" kern="10" dirty="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d</a:t>
                </a:r>
                <a:endParaRPr lang="ru-RU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endParaRPr>
              </a:p>
            </p:txBody>
          </p:sp>
          <p:sp>
            <p:nvSpPr>
              <p:cNvPr id="15" name="WordArt 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701" y="3158"/>
                <a:ext cx="499" cy="4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Times New Roman"/>
                    <a:cs typeface="Times New Roman"/>
                  </a:rPr>
                  <a:t>_</a:t>
                </a:r>
              </a:p>
            </p:txBody>
          </p:sp>
        </p:grpSp>
        <p:sp>
          <p:nvSpPr>
            <p:cNvPr id="12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608" y="2656"/>
              <a:ext cx="498" cy="6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=</a:t>
              </a:r>
            </a:p>
          </p:txBody>
        </p: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928661" y="4571398"/>
            <a:ext cx="3699859" cy="1451909"/>
            <a:chOff x="2019" y="2545"/>
            <a:chExt cx="1304" cy="451"/>
          </a:xfrm>
        </p:grpSpPr>
        <p:sp>
          <p:nvSpPr>
            <p:cNvPr id="26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2019" y="2545"/>
              <a:ext cx="504" cy="4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</a:t>
              </a:r>
              <a:r>
                <a:rPr lang="ru-RU" sz="36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endPara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22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825" y="2590"/>
              <a:ext cx="498" cy="4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r>
                <a:rPr lang="en-US" sz="28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  <a:endPara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sp>
        <p:nvSpPr>
          <p:cNvPr id="25" name="WordArt 23"/>
          <p:cNvSpPr>
            <a:spLocks noChangeArrowheads="1" noChangeShapeType="1" noTextEdit="1"/>
          </p:cNvSpPr>
          <p:nvPr/>
        </p:nvSpPr>
        <p:spPr bwMode="auto">
          <a:xfrm>
            <a:off x="2000232" y="5143512"/>
            <a:ext cx="453925" cy="4905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·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" name="WordArt 22"/>
          <p:cNvSpPr>
            <a:spLocks noChangeArrowheads="1" noChangeShapeType="1" noTextEdit="1"/>
          </p:cNvSpPr>
          <p:nvPr/>
        </p:nvSpPr>
        <p:spPr bwMode="auto">
          <a:xfrm>
            <a:off x="2643174" y="4714884"/>
            <a:ext cx="142876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9" name="WordArt 22"/>
          <p:cNvSpPr>
            <a:spLocks noChangeArrowheads="1" noChangeShapeType="1" noTextEdit="1"/>
          </p:cNvSpPr>
          <p:nvPr/>
        </p:nvSpPr>
        <p:spPr bwMode="auto">
          <a:xfrm>
            <a:off x="6357950" y="4572008"/>
            <a:ext cx="142876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d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" name="WordArt 22"/>
          <p:cNvSpPr>
            <a:spLocks noChangeArrowheads="1" noChangeShapeType="1" noTextEdit="1"/>
          </p:cNvSpPr>
          <p:nvPr/>
        </p:nvSpPr>
        <p:spPr bwMode="auto">
          <a:xfrm>
            <a:off x="4786314" y="4500570"/>
            <a:ext cx="142876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1" name="WordArt 23"/>
          <p:cNvSpPr>
            <a:spLocks noChangeArrowheads="1" noChangeShapeType="1" noTextEdit="1"/>
          </p:cNvSpPr>
          <p:nvPr/>
        </p:nvSpPr>
        <p:spPr bwMode="auto">
          <a:xfrm>
            <a:off x="5715008" y="5143512"/>
            <a:ext cx="453925" cy="4905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·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45" name="Group 20"/>
          <p:cNvGrpSpPr>
            <a:grpSpLocks/>
          </p:cNvGrpSpPr>
          <p:nvPr/>
        </p:nvGrpSpPr>
        <p:grpSpPr bwMode="auto">
          <a:xfrm>
            <a:off x="1000100" y="1212891"/>
            <a:ext cx="3699859" cy="1522734"/>
            <a:chOff x="2019" y="2833"/>
            <a:chExt cx="1304" cy="473"/>
          </a:xfrm>
        </p:grpSpPr>
        <p:sp>
          <p:nvSpPr>
            <p:cNvPr id="46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2019" y="2833"/>
              <a:ext cx="504" cy="4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a</a:t>
              </a:r>
              <a:r>
                <a:rPr lang="ru-RU" sz="36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endPara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4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825" y="2900"/>
              <a:ext cx="498" cy="4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8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 </a:t>
              </a:r>
              <a:r>
                <a:rPr lang="en-US" sz="2800" b="1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Times New Roman"/>
                  <a:cs typeface="Times New Roman"/>
                </a:rPr>
                <a:t>=</a:t>
              </a:r>
              <a:endPara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sp>
        <p:nvSpPr>
          <p:cNvPr id="51" name="WordArt 22"/>
          <p:cNvSpPr>
            <a:spLocks noChangeArrowheads="1" noChangeShapeType="1" noTextEdit="1"/>
          </p:cNvSpPr>
          <p:nvPr/>
        </p:nvSpPr>
        <p:spPr bwMode="auto">
          <a:xfrm>
            <a:off x="2571736" y="1285860"/>
            <a:ext cx="142876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2" name="WordArt 22"/>
          <p:cNvSpPr>
            <a:spLocks noChangeArrowheads="1" noChangeShapeType="1" noTextEdit="1"/>
          </p:cNvSpPr>
          <p:nvPr/>
        </p:nvSpPr>
        <p:spPr bwMode="auto">
          <a:xfrm>
            <a:off x="4929190" y="1142984"/>
            <a:ext cx="142876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3" name="WordArt 22"/>
          <p:cNvSpPr>
            <a:spLocks noChangeArrowheads="1" noChangeShapeType="1" noTextEdit="1"/>
          </p:cNvSpPr>
          <p:nvPr/>
        </p:nvSpPr>
        <p:spPr bwMode="auto">
          <a:xfrm>
            <a:off x="6357950" y="1142984"/>
            <a:ext cx="1428760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d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5" name="WordArt 23"/>
          <p:cNvSpPr>
            <a:spLocks noChangeArrowheads="1" noChangeShapeType="1" noTextEdit="1"/>
          </p:cNvSpPr>
          <p:nvPr/>
        </p:nvSpPr>
        <p:spPr bwMode="auto">
          <a:xfrm>
            <a:off x="1928794" y="1714488"/>
            <a:ext cx="453925" cy="6334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: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7" name="WordArt 23"/>
          <p:cNvSpPr>
            <a:spLocks noChangeArrowheads="1" noChangeShapeType="1" noTextEdit="1"/>
          </p:cNvSpPr>
          <p:nvPr/>
        </p:nvSpPr>
        <p:spPr bwMode="auto">
          <a:xfrm>
            <a:off x="5857884" y="1714488"/>
            <a:ext cx="453925" cy="6334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: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57158" y="428604"/>
            <a:ext cx="2095445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500430" y="428604"/>
            <a:ext cx="2037737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0" name="Прямая со стрелкой 89"/>
          <p:cNvCxnSpPr>
            <a:stCxn id="75" idx="3"/>
            <a:endCxn id="87" idx="1"/>
          </p:cNvCxnSpPr>
          <p:nvPr/>
        </p:nvCxnSpPr>
        <p:spPr>
          <a:xfrm>
            <a:off x="2452603" y="690214"/>
            <a:ext cx="1047827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571472" y="1945179"/>
            <a:ext cx="63579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Скорость автомобиля и его пройденный путь обратно пропорциональны.</a:t>
            </a:r>
            <a:endParaRPr lang="ru-RU" sz="2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730733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Зависимость между количеством товара и стоимостью покупки является прямой пропорциональностью.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730733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2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Зависимость между количеством товара и стоимостью покупки является прямой пропорциональностью.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497915"/>
            <a:ext cx="76438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Рост ребенка и его возраст прямо пропорциональны.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97915"/>
            <a:ext cx="76438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ru-RU" sz="22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Рост ребенка и его возраст прямо пропорциональны.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142852"/>
            <a:ext cx="2095445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142852"/>
            <a:ext cx="2037737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>
            <a:stCxn id="11" idx="3"/>
            <a:endCxn id="12" idx="1"/>
          </p:cNvCxnSpPr>
          <p:nvPr/>
        </p:nvCxnSpPr>
        <p:spPr>
          <a:xfrm>
            <a:off x="2452603" y="404462"/>
            <a:ext cx="1047827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00050" y="5885426"/>
            <a:ext cx="6643718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Font typeface="+mj-lt"/>
              <a:buAutoNum type="arabicPeriod" startAt="8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постоянной ширине прямоугольника его длина и площадь прямо пропорциональны.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050" y="5885426"/>
            <a:ext cx="6643718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Font typeface="+mj-lt"/>
              <a:buAutoNum type="arabicPeriod" startAt="8"/>
            </a:pPr>
            <a:r>
              <a:rPr lang="ru-RU" sz="22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При постоянной ширине прямоугольника его длина и площадь прямо пропорциональны.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1488" y="2643182"/>
            <a:ext cx="6500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Скорость автомобиля и время его движения обратно пропорциональны.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2643182"/>
            <a:ext cx="6500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ru-RU" sz="22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Скорость автомобиля и время его движения обратно пропорциональны.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488" y="1945179"/>
            <a:ext cx="6500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Скорость автомобиля и его пройденный путь обратно пропорциональны.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4786322"/>
            <a:ext cx="814393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Font typeface="+mj-lt"/>
              <a:buAutoNum type="arabicPeriod" startAt="7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Две величины называются обратно пропорциональными, если при увеличении одной из них в два раза другая в два раза уменьшается.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0034" y="4786322"/>
            <a:ext cx="814393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80000"/>
              </a:lnSpc>
              <a:spcBef>
                <a:spcPct val="20000"/>
              </a:spcBef>
              <a:buFont typeface="+mj-lt"/>
              <a:buAutoNum type="arabicPeriod" startAt="7"/>
            </a:pPr>
            <a:r>
              <a:rPr lang="ru-RU" sz="22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Две величины называются обратно пропорциональными, если при увеличении одной из них в два раза другая в два раза уменьшается.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71472" y="3286124"/>
            <a:ext cx="6286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Грузоподъемность машин и их количество прямо пропорциональны.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1472" y="3286124"/>
            <a:ext cx="6286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Грузоподъемность машин и их количество прямо пропорциональны.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1472" y="4000504"/>
            <a:ext cx="6572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Периметр квадрата и длина его стороны обратно пропорциональны.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71472" y="4000504"/>
            <a:ext cx="6572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Периметр квадрата и длина его стороны обратно пропорциональны.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Арка 21"/>
          <p:cNvSpPr/>
          <p:nvPr/>
        </p:nvSpPr>
        <p:spPr>
          <a:xfrm rot="15762262">
            <a:off x="2668249" y="3527012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Арка 23"/>
          <p:cNvSpPr/>
          <p:nvPr/>
        </p:nvSpPr>
        <p:spPr>
          <a:xfrm rot="15762262">
            <a:off x="3882694" y="238400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 rot="15762262">
            <a:off x="1395740" y="476690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42926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421481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0" y="5286388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142976" y="4071942"/>
            <a:ext cx="3357554" cy="985838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285984" y="2928934"/>
            <a:ext cx="3214678" cy="914400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2857488" y="1571612"/>
            <a:ext cx="6286512" cy="1128714"/>
          </a:xfrm>
          <a:prstGeom prst="donut">
            <a:avLst>
              <a:gd name="adj" fmla="val 14385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rot="5955102">
            <a:off x="1431535" y="4802883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Арка 22"/>
          <p:cNvSpPr/>
          <p:nvPr/>
        </p:nvSpPr>
        <p:spPr>
          <a:xfrm rot="5955102">
            <a:off x="2704044" y="3562987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Арка 24"/>
          <p:cNvSpPr/>
          <p:nvPr/>
        </p:nvSpPr>
        <p:spPr>
          <a:xfrm rot="5955102">
            <a:off x="3918489" y="2419978"/>
            <a:ext cx="914400" cy="756090"/>
          </a:xfrm>
          <a:prstGeom prst="blockArc">
            <a:avLst>
              <a:gd name="adj1" fmla="val 10494846"/>
              <a:gd name="adj2" fmla="val 1637996"/>
              <a:gd name="adj3" fmla="val 13458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42885" y="1714488"/>
          <a:ext cx="4186239" cy="1328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5413"/>
                <a:gridCol w="1395413"/>
                <a:gridCol w="1395413"/>
              </a:tblGrid>
              <a:tr h="66436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436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4743479" y="1714488"/>
          <a:ext cx="4186239" cy="1328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5413"/>
                <a:gridCol w="1395413"/>
                <a:gridCol w="1395413"/>
              </a:tblGrid>
              <a:tr h="66436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№3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436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785794"/>
            <a:ext cx="2217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Вариант -1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857232"/>
            <a:ext cx="2217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Вариант -2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392359" y="2178847"/>
            <a:ext cx="4357694" cy="1588"/>
          </a:xfrm>
          <a:prstGeom prst="line">
            <a:avLst/>
          </a:prstGeom>
          <a:ln w="57150">
            <a:solidFill>
              <a:srgbClr val="C00000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AB=_______см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BC=_______см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АС=_______см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Найти отношение длин следующих отрезков: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=_______см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=____см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Запишите вывод.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123" y="48260"/>
            <a:ext cx="2095445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Отношения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4395" y="48260"/>
            <a:ext cx="2037737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>
            <a:stCxn id="4" idx="3"/>
            <a:endCxn id="5" idx="1"/>
          </p:cNvCxnSpPr>
          <p:nvPr/>
        </p:nvCxnSpPr>
        <p:spPr>
          <a:xfrm>
            <a:off x="2486568" y="309870"/>
            <a:ext cx="1047827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455</Words>
  <Application>Microsoft Office PowerPoint</Application>
  <PresentationFormat>Экран (4:3)</PresentationFormat>
  <Paragraphs>163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Отношения  и  «золотое сечение»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Отношения  и  «золотое сечение»</dc:title>
  <cp:lastModifiedBy>Zuevy</cp:lastModifiedBy>
  <cp:revision>95</cp:revision>
  <dcterms:modified xsi:type="dcterms:W3CDTF">2011-12-08T17:09:01Z</dcterms:modified>
</cp:coreProperties>
</file>