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  <p:sldId id="265" r:id="rId11"/>
    <p:sldId id="267" r:id="rId12"/>
    <p:sldId id="273" r:id="rId13"/>
    <p:sldId id="268" r:id="rId14"/>
    <p:sldId id="269" r:id="rId15"/>
    <p:sldId id="270" r:id="rId16"/>
    <p:sldId id="271" r:id="rId17"/>
    <p:sldId id="272" r:id="rId18"/>
    <p:sldId id="274" r:id="rId19"/>
    <p:sldId id="275" r:id="rId20"/>
    <p:sldId id="276" r:id="rId21"/>
    <p:sldId id="278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000066"/>
  </p:clrMru>
</p:presentationPr>
</file>

<file path=ppt/tableStyles.xml><?xml version="1.0" encoding="utf-8"?>
<a:tblStyleLst xmlns:a="http://schemas.openxmlformats.org/drawingml/2006/main" def="{5C22544A-7EE6-4342-B048-85BDC9FD1C3A}"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246" autoAdjust="0"/>
    <p:restoredTop sz="86201" autoAdjust="0"/>
  </p:normalViewPr>
  <p:slideViewPr>
    <p:cSldViewPr>
      <p:cViewPr varScale="1">
        <p:scale>
          <a:sx n="62" d="100"/>
          <a:sy n="62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1FA60-DD5A-4C75-AC18-838072512F71}" type="datetimeFigureOut">
              <a:rPr lang="ru-RU" smtClean="0"/>
              <a:t>26.04.2012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92DD38-59AB-4836-8A24-D93F2023541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85800" y="1143000"/>
            <a:ext cx="7772400" cy="4572000"/>
            <a:chOff x="1371600" y="1143000"/>
            <a:chExt cx="7772400" cy="5715000"/>
          </a:xfrm>
          <a:effectLst>
            <a:reflection blurRad="6350" stA="50000" endA="300" endPos="15500" dist="50800" dir="5400000" sy="-100000" algn="bl" rotWithShape="0"/>
          </a:effectLst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1"/>
            <a:ext cx="6400800" cy="192405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8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9737"/>
            <a:ext cx="6400800" cy="1522862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 algn="ctr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  <a:defRPr sz="20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2286000" y="3794763"/>
            <a:ext cx="45720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143000"/>
            <a:ext cx="7772400" cy="5715000"/>
            <a:chOff x="1371600" y="1143000"/>
            <a:chExt cx="7772400" cy="5715000"/>
          </a:xfrm>
        </p:grpSpPr>
        <p:sp>
          <p:nvSpPr>
            <p:cNvPr id="8" name="Rectangle 7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828801"/>
            <a:ext cx="6553200" cy="454470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81600" y="6574536"/>
            <a:ext cx="2133600" cy="274320"/>
          </a:xfrm>
        </p:spPr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74536"/>
            <a:ext cx="2895600" cy="274320"/>
          </a:xfrm>
        </p:spPr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sp>
        <p:nvSpPr>
          <p:cNvPr id="11" name="Rectangle 10"/>
          <p:cNvSpPr/>
          <p:nvPr/>
        </p:nvSpPr>
        <p:spPr>
          <a:xfrm flipV="1">
            <a:off x="836676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4940146" y="3428206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9296" y="152400"/>
            <a:ext cx="734704" cy="5851525"/>
          </a:xfrm>
        </p:spPr>
        <p:txBody>
          <a:bodyPr vert="eaVert" anchor="t" anchorCtr="0"/>
          <a:lstStyle/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1143000"/>
            <a:ext cx="7772400" cy="2743200"/>
            <a:chOff x="0" y="1143000"/>
            <a:chExt cx="7772400" cy="2743200"/>
          </a:xfrm>
        </p:grpSpPr>
        <p:sp>
          <p:nvSpPr>
            <p:cNvPr id="9" name="Rectangle 8"/>
            <p:cNvSpPr/>
            <p:nvPr/>
          </p:nvSpPr>
          <p:spPr>
            <a:xfrm>
              <a:off x="0" y="1143000"/>
              <a:ext cx="7772400" cy="2743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1371600"/>
              <a:ext cx="7543800" cy="2286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1600200"/>
              <a:ext cx="7315200" cy="1828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600200"/>
            <a:ext cx="68580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b="0" kern="1200" cap="none" baseline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635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756848"/>
            <a:ext cx="6858000" cy="640080"/>
          </a:xfr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>
            <a:lvl1pPr marL="0" indent="0">
              <a:buNone/>
              <a:defRPr sz="1600" b="0" kern="120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53000" y="6574536"/>
            <a:ext cx="2133600" cy="274320"/>
          </a:xfrm>
        </p:spPr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574536"/>
            <a:ext cx="2895600" cy="274320"/>
          </a:xfrm>
        </p:spPr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78240" y="6574536"/>
            <a:ext cx="365760" cy="274320"/>
          </a:xfrm>
        </p:spPr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536" y="1828800"/>
            <a:ext cx="3108960" cy="454470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6288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6288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92103" y="1825934"/>
            <a:ext cx="3108960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92103" y="2667000"/>
            <a:ext cx="3108960" cy="372015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cxnSp>
        <p:nvCxnSpPr>
          <p:cNvPr id="10" name="Straight Connector 9"/>
          <p:cNvCxnSpPr/>
          <p:nvPr/>
        </p:nvCxnSpPr>
        <p:spPr>
          <a:xfrm rot="10800000">
            <a:off x="2071048" y="2548267"/>
            <a:ext cx="6400800" cy="1588"/>
          </a:xfrm>
          <a:prstGeom prst="line">
            <a:avLst/>
          </a:prstGeom>
          <a:ln w="28575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1"/>
          <p:cNvGrpSpPr/>
          <p:nvPr/>
        </p:nvGrpSpPr>
        <p:grpSpPr>
          <a:xfrm>
            <a:off x="0" y="0"/>
            <a:ext cx="9144000" cy="6400800"/>
            <a:chOff x="0" y="457200"/>
            <a:chExt cx="9144000" cy="64008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1" name="Rectangle 10"/>
            <p:cNvSpPr/>
            <p:nvPr/>
          </p:nvSpPr>
          <p:spPr>
            <a:xfrm>
              <a:off x="0" y="457200"/>
              <a:ext cx="9144000" cy="6400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28600" y="685800"/>
              <a:ext cx="8686800" cy="61722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914400"/>
              <a:ext cx="8229600" cy="59436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6858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9144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1430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867400" y="6574536"/>
            <a:ext cx="2133600" cy="274320"/>
          </a:xfrm>
        </p:spPr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143000" y="6574536"/>
            <a:ext cx="2895600" cy="274320"/>
          </a:xfrm>
        </p:spPr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9" name="Rectangle 8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828800"/>
            <a:ext cx="4926013" cy="4343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3600"/>
            <a:ext cx="1371600" cy="38862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sp>
        <p:nvSpPr>
          <p:cNvPr id="13" name="Rectangle 12"/>
          <p:cNvSpPr/>
          <p:nvPr/>
        </p:nvSpPr>
        <p:spPr>
          <a:xfrm rot="5400000">
            <a:off x="3268981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cxnSp>
        <p:nvCxnSpPr>
          <p:cNvPr id="14" name="Straight Connector 13"/>
          <p:cNvCxnSpPr/>
          <p:nvPr/>
        </p:nvCxnSpPr>
        <p:spPr>
          <a:xfrm rot="10800000">
            <a:off x="1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94678"/>
            <a:ext cx="7315200" cy="778778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5400000">
            <a:off x="3268980" y="-3268981"/>
            <a:ext cx="777240" cy="73152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rot="10800000">
            <a:off x="0" y="789296"/>
            <a:ext cx="73152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3"/>
          <p:cNvGrpSpPr/>
          <p:nvPr/>
        </p:nvGrpSpPr>
        <p:grpSpPr>
          <a:xfrm>
            <a:off x="1371600" y="1143000"/>
            <a:ext cx="7772400" cy="5257800"/>
            <a:chOff x="1371600" y="1143000"/>
            <a:chExt cx="7772400" cy="5715000"/>
          </a:xfrm>
          <a:effectLst>
            <a:reflection blurRad="6350" stA="50000" endA="300" endPos="6000" dist="50800" dir="5400000" sy="-100000" algn="bl" rotWithShape="0"/>
          </a:effectLst>
        </p:grpSpPr>
        <p:sp>
          <p:nvSpPr>
            <p:cNvPr id="15" name="Rectangle 14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7315200" cy="77724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1">
                    <a:lumMod val="75000"/>
                    <a:lumOff val="25000"/>
                  </a:schemeClr>
                </a:solidFill>
                <a:effectLst>
                  <a:innerShdw blurRad="114300">
                    <a:srgbClr val="F1F1F1"/>
                  </a:inn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75304" y="1828800"/>
            <a:ext cx="4928616" cy="4562856"/>
          </a:xfrm>
          <a:effectLst>
            <a:reflection blurRad="6350" stA="50000" endA="300" endPos="6000" dist="50800" dir="5400000" sy="-100000" algn="bl" rotWithShape="0"/>
            <a:softEdge rad="317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2130552"/>
            <a:ext cx="1371600" cy="3886200"/>
          </a:xfr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57150" prstMaterial="metal">
              <a:bevelT w="25400" h="12700" prst="softRound"/>
            </a:sp3d>
          </a:bodyPr>
          <a:lstStyle>
            <a:lvl1pPr marL="0" indent="0">
              <a:buNone/>
              <a:defRPr sz="1400" b="0" kern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1500"/>
              </a:spcBef>
              <a:buClr>
                <a:schemeClr val="bg1">
                  <a:lumMod val="65000"/>
                </a:schemeClr>
              </a:buClr>
              <a:buSzPct val="80000"/>
              <a:buFont typeface="Wingdings 2" pitchFamily="18" charset="2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ru-RU" smtClean="0"/>
              <a:t>1/28/2008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/>
          <p:nvPr/>
        </p:nvGrpSpPr>
        <p:grpSpPr>
          <a:xfrm>
            <a:off x="1371600" y="1143000"/>
            <a:ext cx="7772400" cy="5715000"/>
            <a:chOff x="1371600" y="1143000"/>
            <a:chExt cx="7772400" cy="5715000"/>
          </a:xfrm>
        </p:grpSpPr>
        <p:sp>
          <p:nvSpPr>
            <p:cNvPr id="11" name="Rectangle 10"/>
            <p:cNvSpPr/>
            <p:nvPr/>
          </p:nvSpPr>
          <p:spPr>
            <a:xfrm>
              <a:off x="1371600" y="1143000"/>
              <a:ext cx="7772400" cy="57150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600200" y="1371600"/>
              <a:ext cx="7315200" cy="54864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828800" y="1600200"/>
              <a:ext cx="6858000" cy="5257800"/>
            </a:xfrm>
            <a:prstGeom prst="rect">
              <a:avLst/>
            </a:pr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0" y="0"/>
            <a:ext cx="777240" cy="6858000"/>
          </a:xfrm>
          <a:prstGeom prst="rect">
            <a:avLst/>
          </a:prstGeom>
          <a:gradFill>
            <a:gsLst>
              <a:gs pos="0">
                <a:schemeClr val="bg1"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1828800"/>
            <a:ext cx="6400800" cy="4544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  <a:scene3d>
              <a:camera prst="orthographicFront"/>
              <a:lightRig rig="balanced" dir="t">
                <a:rot lat="0" lon="0" rev="4200000"/>
              </a:lightRig>
            </a:scene3d>
            <a:sp3d extrusionH="31750" prstMaterial="metal">
              <a:bevelT w="25400" h="12700" prst="softRound"/>
            </a:sp3d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78240" y="6574536"/>
            <a:ext cx="365760" cy="274320"/>
          </a:xfrm>
          <a:prstGeom prst="rect">
            <a:avLst/>
          </a:prstGeom>
        </p:spPr>
        <p:txBody>
          <a:bodyPr vert="horz" lIns="45720" tIns="45720" rIns="4572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F28FB93-0A08-4E7D-8E63-9EFA29F1E093}" type="slidenum">
              <a:rPr/>
              <a:pPr/>
              <a:t>‹#›</a:t>
            </a:fld>
            <a:endParaRPr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2667000" y="3429000"/>
            <a:ext cx="6858000" cy="1588"/>
          </a:xfrm>
          <a:prstGeom prst="line">
            <a:avLst/>
          </a:prstGeom>
          <a:ln w="57150">
            <a:gradFill>
              <a:gsLst>
                <a:gs pos="0">
                  <a:srgbClr val="BEBFBF"/>
                </a:gs>
                <a:gs pos="100000">
                  <a:srgbClr val="F1F1F1"/>
                </a:gs>
              </a:gsLst>
              <a:lin ang="5400000" scaled="0"/>
            </a:gradFill>
          </a:ln>
          <a:effectLst>
            <a:outerShdw blurRad="63500" algn="ctr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2"/>
          </p:nvPr>
        </p:nvSpPr>
        <p:spPr>
          <a:xfrm>
            <a:off x="6553200" y="6574536"/>
            <a:ext cx="2133600" cy="27432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/>
              <a:t>1/28/2008</a:t>
            </a:r>
            <a:endParaRPr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1828800" y="6574536"/>
            <a:ext cx="2895600" cy="27432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ru-RU" smtClean="0"/>
              <a:t>учитель нем. яз. Сорокина С.С.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16200000">
            <a:off x="-2660177" y="3005919"/>
            <a:ext cx="6248400" cy="8461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>
              <a:lumMod val="75000"/>
              <a:lumOff val="25000"/>
            </a:schemeClr>
          </a:solidFill>
          <a:effectLst>
            <a:innerShdw blurRad="63500">
              <a:srgbClr val="F1F1F1"/>
            </a:inn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20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1pPr>
      <a:lvl2pPr marL="682625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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2pPr>
      <a:lvl3pPr marL="1023938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3pPr>
      <a:lvl4pPr marL="1377950" indent="-3540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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4pPr>
      <a:lvl5pPr marL="1719263" indent="-341313" algn="l" defTabSz="914400" rtl="0" eaLnBrk="1" latinLnBrk="0" hangingPunct="1">
        <a:spcBef>
          <a:spcPts val="1500"/>
        </a:spcBef>
        <a:buClr>
          <a:schemeClr val="tx1">
            <a:lumMod val="50000"/>
            <a:lumOff val="50000"/>
          </a:schemeClr>
        </a:buClr>
        <a:buSzPct val="80000"/>
        <a:buFont typeface="Wingdings 2" pitchFamily="18" charset="2"/>
        <a:buChar char=""/>
        <a:defRPr sz="1800" b="0" kern="1200">
          <a:solidFill>
            <a:schemeClr val="tx1">
              <a:lumMod val="65000"/>
              <a:lumOff val="3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de.ru/exercises/Ex7-3-1.htm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de.ru/grammar/satzgefuge.shtml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de.ru/grammar/futurum.shtml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1412776"/>
            <a:ext cx="6400800" cy="2520280"/>
          </a:xfrm>
        </p:spPr>
        <p:txBody>
          <a:bodyPr/>
          <a:lstStyle/>
          <a:p>
            <a:r>
              <a:rPr lang="en-US" b="1" dirty="0" err="1" smtClean="0">
                <a:solidFill>
                  <a:schemeClr val="accent3"/>
                </a:solidFill>
              </a:rPr>
              <a:t>Temporalsätze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Придаточные предложения времени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Презентация подготовлена </a:t>
            </a:r>
          </a:p>
          <a:p>
            <a:r>
              <a:rPr lang="ru-RU" dirty="0" smtClean="0"/>
              <a:t>учителем нем. яз. ГБОУ СОШ №493</a:t>
            </a:r>
          </a:p>
          <a:p>
            <a:r>
              <a:rPr lang="ru-RU" dirty="0" smtClean="0"/>
              <a:t>Сорокиной С.С.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28800"/>
            <a:ext cx="6858000" cy="720080"/>
          </a:xfrm>
        </p:spPr>
        <p:txBody>
          <a:bodyPr/>
          <a:lstStyle/>
          <a:p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ru-RU" dirty="0" smtClean="0">
                <a:solidFill>
                  <a:srgbClr val="7030A0"/>
                </a:solidFill>
                <a:hlinkClick r:id="rId2"/>
              </a:rPr>
              <a:t/>
            </a:r>
            <a:br>
              <a:rPr lang="ru-RU" dirty="0" smtClean="0">
                <a:solidFill>
                  <a:srgbClr val="7030A0"/>
                </a:solidFill>
                <a:hlinkClick r:id="rId2"/>
              </a:rPr>
            </a:br>
            <a:r>
              <a:rPr lang="en-US" dirty="0" smtClean="0">
                <a:solidFill>
                  <a:schemeClr val="accent3"/>
                </a:solidFill>
                <a:hlinkClick r:id="rId2"/>
              </a:rPr>
              <a:t>http://grammade.ru/exercises/Ex7-3-1.htm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005064"/>
            <a:ext cx="68407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 smtClean="0"/>
              <a:t>Sie essen zu Mittag. Dann setzen Sie den Stadtrundgang fort.(bevor)</a:t>
            </a:r>
            <a:endParaRPr lang="ru-RU" sz="2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5301208"/>
            <a:ext cx="7200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 smtClean="0">
                <a:solidFill>
                  <a:schemeClr val="accent3"/>
                </a:solidFill>
              </a:rPr>
              <a:t>Bevor sie den Stadtrundgang fortsetzen, essen sie zu Mittag.</a:t>
            </a:r>
            <a:endParaRPr lang="ru-RU" sz="2800" b="1" dirty="0">
              <a:solidFill>
                <a:schemeClr val="accent3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628800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 smtClean="0">
                <a:solidFill>
                  <a:schemeClr val="accent3"/>
                </a:solidFill>
              </a:rPr>
              <a:t>Richtige Lösungen: </a:t>
            </a:r>
            <a:r>
              <a:rPr lang="de-DE" b="1" dirty="0" smtClean="0">
                <a:solidFill>
                  <a:srgbClr val="C00000"/>
                </a:solidFill>
              </a:rPr>
              <a:t/>
            </a:r>
            <a:br>
              <a:rPr lang="de-DE" b="1" dirty="0" smtClean="0">
                <a:solidFill>
                  <a:srgbClr val="C00000"/>
                </a:solidFill>
              </a:rPr>
            </a:br>
            <a:r>
              <a:rPr lang="de-DE" sz="2400" b="1" dirty="0" smtClean="0">
                <a:solidFill>
                  <a:srgbClr val="C00000"/>
                </a:solidFill>
              </a:rPr>
              <a:t>Solange Anton in Köln lebte, war er mit dem Studium beschäftigt.</a:t>
            </a:r>
            <a:br>
              <a:rPr lang="de-DE" sz="2400" b="1" dirty="0" smtClean="0">
                <a:solidFill>
                  <a:srgbClr val="C00000"/>
                </a:solidFill>
              </a:rPr>
            </a:b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de-DE" sz="2400" b="1" dirty="0" smtClean="0">
                <a:solidFill>
                  <a:srgbClr val="C00000"/>
                </a:solidFill>
              </a:rPr>
              <a:t>Solange Anton mit dem Studium beschäftigt war, lebte er in Köln.</a:t>
            </a:r>
            <a:br>
              <a:rPr lang="de-DE" sz="2400" b="1" dirty="0" smtClean="0">
                <a:solidFill>
                  <a:srgbClr val="C00000"/>
                </a:solidFill>
              </a:rPr>
            </a:br>
            <a:endParaRPr lang="ru-RU" sz="2400" b="1" dirty="0" smtClean="0">
              <a:solidFill>
                <a:srgbClr val="C00000"/>
              </a:solidFill>
            </a:endParaRPr>
          </a:p>
          <a:p>
            <a:r>
              <a:rPr lang="de-DE" sz="2400" b="1" dirty="0" smtClean="0">
                <a:solidFill>
                  <a:srgbClr val="C00000"/>
                </a:solidFill>
              </a:rPr>
              <a:t>Anton lebte in Köln, solange er mit dem Studium beschäftigt war.</a:t>
            </a:r>
            <a:br>
              <a:rPr lang="de-DE" sz="2400" b="1" dirty="0" smtClean="0">
                <a:solidFill>
                  <a:srgbClr val="C00000"/>
                </a:solidFill>
              </a:rPr>
            </a:br>
            <a:r>
              <a:rPr lang="de-DE" sz="2400" b="1" dirty="0" smtClean="0">
                <a:solidFill>
                  <a:srgbClr val="C00000"/>
                </a:solidFill>
              </a:rPr>
              <a:t/>
            </a:r>
            <a:br>
              <a:rPr lang="de-DE" sz="2400" b="1" dirty="0" smtClean="0">
                <a:solidFill>
                  <a:srgbClr val="C00000"/>
                </a:solidFill>
              </a:rPr>
            </a:br>
            <a:r>
              <a:rPr lang="de-DE" sz="2400" b="1" dirty="0" smtClean="0">
                <a:solidFill>
                  <a:srgbClr val="C00000"/>
                </a:solidFill>
              </a:rPr>
              <a:t>Anton war mit dem Studium beschäftigt, solange er in Köln lebte.</a:t>
            </a:r>
            <a:r>
              <a:rPr lang="de-DE" sz="2400" dirty="0" smtClean="0">
                <a:solidFill>
                  <a:srgbClr val="C00000"/>
                </a:solidFill>
              </a:rPr>
              <a:t/>
            </a:r>
            <a:br>
              <a:rPr lang="de-DE" sz="2400" dirty="0" smtClean="0">
                <a:solidFill>
                  <a:srgbClr val="C00000"/>
                </a:solidFill>
              </a:rPr>
            </a:b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476672"/>
            <a:ext cx="77048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Anton lebte in Köln. Er war mit dem Studium beschäftigt.(solange)</a:t>
            </a:r>
            <a:endParaRPr lang="ru-RU" sz="3200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64704"/>
            <a:ext cx="73448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Die Freunde kamen in die Altstadt. Sie sahen dort ein altes Restaurant. (als)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348880"/>
            <a:ext cx="83529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chemeClr val="accent3"/>
                </a:solidFill>
              </a:rPr>
              <a:t>Richtige Lösungen: </a:t>
            </a:r>
            <a:r>
              <a:rPr lang="de-DE" sz="3200" dirty="0" smtClean="0">
                <a:solidFill>
                  <a:srgbClr val="C00000"/>
                </a:solidFill>
              </a:rPr>
              <a:t/>
            </a:r>
            <a:br>
              <a:rPr lang="de-DE" sz="3200" dirty="0" smtClean="0">
                <a:solidFill>
                  <a:srgbClr val="C00000"/>
                </a:solidFill>
              </a:rPr>
            </a:br>
            <a:r>
              <a:rPr lang="de-DE" sz="3200" b="1" dirty="0" smtClean="0">
                <a:solidFill>
                  <a:srgbClr val="C00000"/>
                </a:solidFill>
              </a:rPr>
              <a:t>Als die Freunde in die Altstadt kamen, sahen sie dort ein altes Restaurant.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r>
              <a:rPr lang="de-DE" sz="3200" b="1" dirty="0" smtClean="0">
                <a:solidFill>
                  <a:srgbClr val="C00000"/>
                </a:solidFill>
              </a:rPr>
              <a:t/>
            </a:r>
            <a:br>
              <a:rPr lang="de-DE" sz="3200" b="1" dirty="0" smtClean="0">
                <a:solidFill>
                  <a:srgbClr val="C00000"/>
                </a:solidFill>
              </a:rPr>
            </a:br>
            <a:r>
              <a:rPr lang="de-DE" sz="3200" b="1" dirty="0" smtClean="0">
                <a:solidFill>
                  <a:srgbClr val="C00000"/>
                </a:solidFill>
              </a:rPr>
              <a:t>Als die Freunde in die Altstadt gekommen waren, sahen sie dort ein altes Restaurant.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Sie sind auf den </a:t>
            </a:r>
            <a:r>
              <a:rPr lang="de-DE" sz="3200" b="1" dirty="0" err="1" smtClean="0"/>
              <a:t>Domturm</a:t>
            </a:r>
            <a:r>
              <a:rPr lang="de-DE" sz="3200" b="1" dirty="0" smtClean="0"/>
              <a:t> gestiegen. Sie waren schon ganz müde.(als)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348880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>
                <a:solidFill>
                  <a:schemeClr val="accent3"/>
                </a:solidFill>
              </a:rPr>
              <a:t>Richtige Lösungen:</a:t>
            </a:r>
            <a:endParaRPr lang="ru-RU" sz="2800" dirty="0" smtClean="0">
              <a:solidFill>
                <a:schemeClr val="accent3"/>
              </a:solidFill>
            </a:endParaRPr>
          </a:p>
          <a:p>
            <a:r>
              <a:rPr lang="de-DE" sz="2800" dirty="0" smtClean="0">
                <a:solidFill>
                  <a:schemeClr val="accent3"/>
                </a:solidFill>
              </a:rPr>
              <a:t> </a:t>
            </a:r>
            <a:r>
              <a:rPr lang="de-DE" sz="2800" dirty="0" smtClean="0">
                <a:solidFill>
                  <a:srgbClr val="C00000"/>
                </a:solidFill>
              </a:rPr>
              <a:t/>
            </a:r>
            <a:br>
              <a:rPr lang="de-DE" sz="2800" dirty="0" smtClean="0">
                <a:solidFill>
                  <a:srgbClr val="C00000"/>
                </a:solidFill>
              </a:rPr>
            </a:br>
            <a:r>
              <a:rPr lang="de-DE" sz="2800" b="1" dirty="0" smtClean="0">
                <a:solidFill>
                  <a:srgbClr val="C00000"/>
                </a:solidFill>
              </a:rPr>
              <a:t>Als sie auf den </a:t>
            </a:r>
            <a:r>
              <a:rPr lang="de-DE" sz="2800" b="1" dirty="0" err="1" smtClean="0">
                <a:solidFill>
                  <a:srgbClr val="C00000"/>
                </a:solidFill>
              </a:rPr>
              <a:t>Domturm</a:t>
            </a:r>
            <a:r>
              <a:rPr lang="de-DE" sz="2800" b="1" dirty="0" smtClean="0">
                <a:solidFill>
                  <a:srgbClr val="C00000"/>
                </a:solidFill>
              </a:rPr>
              <a:t> gestiegen sind, waren sie schon ganz müde.</a:t>
            </a:r>
            <a:br>
              <a:rPr lang="de-DE" sz="2800" b="1" dirty="0" smtClean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6712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 smtClean="0"/>
              <a:t>Ich besuche dieses Museum. Ich nehme meine Schwester mit. (wenn)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068960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chemeClr val="accent3"/>
                </a:solidFill>
              </a:rPr>
              <a:t>Richtige Lösungen: </a:t>
            </a:r>
            <a:r>
              <a:rPr lang="de-DE" sz="3200" dirty="0" smtClean="0">
                <a:solidFill>
                  <a:srgbClr val="C00000"/>
                </a:solidFill>
              </a:rPr>
              <a:t/>
            </a:r>
            <a:br>
              <a:rPr lang="de-DE" sz="3200" dirty="0" smtClean="0">
                <a:solidFill>
                  <a:srgbClr val="C00000"/>
                </a:solidFill>
              </a:rPr>
            </a:br>
            <a:r>
              <a:rPr lang="de-DE" sz="3200" dirty="0" smtClean="0">
                <a:solidFill>
                  <a:srgbClr val="C00000"/>
                </a:solidFill>
              </a:rPr>
              <a:t>Wenn ich dieses Museum besuche, nehme ich meine Schwester mit.</a:t>
            </a:r>
            <a:br>
              <a:rPr lang="de-DE" sz="3200" dirty="0" smtClean="0">
                <a:solidFill>
                  <a:srgbClr val="C00000"/>
                </a:solidFill>
              </a:rPr>
            </a:br>
            <a:r>
              <a:rPr lang="de-DE" sz="3200" dirty="0" smtClean="0">
                <a:solidFill>
                  <a:srgbClr val="C00000"/>
                </a:solidFill>
              </a:rPr>
              <a:t>Ich nehme meine Schwester mit, wenn ich dieses Museum besuche.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13690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600" b="1" dirty="0" smtClean="0"/>
              <a:t>Sie saßen auf der Aussichts-Plattform. Sie bewunderten einen schönen Ausblick. (als)</a:t>
            </a:r>
            <a:endParaRPr lang="ru-RU" sz="36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2420888"/>
            <a:ext cx="835292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solidFill>
                  <a:schemeClr val="accent3"/>
                </a:solidFill>
              </a:rPr>
              <a:t>Richtige Lösungen: </a:t>
            </a:r>
            <a:endParaRPr lang="ru-RU" sz="2400" dirty="0" smtClean="0">
              <a:solidFill>
                <a:schemeClr val="accent3"/>
              </a:solidFill>
            </a:endParaRPr>
          </a:p>
          <a:p>
            <a:r>
              <a:rPr lang="de-DE" sz="2400" dirty="0" smtClean="0"/>
              <a:t/>
            </a:r>
            <a:br>
              <a:rPr lang="de-DE" sz="2400" dirty="0" smtClean="0"/>
            </a:br>
            <a:r>
              <a:rPr lang="de-DE" sz="2400" dirty="0" smtClean="0">
                <a:solidFill>
                  <a:srgbClr val="C00000"/>
                </a:solidFill>
              </a:rPr>
              <a:t>Als sie auf der Aussichts-Plattform saßen, bewunderten sie einen schönen Ausblick.</a:t>
            </a:r>
            <a:br>
              <a:rPr lang="de-DE" sz="2400" dirty="0" smtClean="0">
                <a:solidFill>
                  <a:srgbClr val="C00000"/>
                </a:solidFill>
              </a:rPr>
            </a:br>
            <a:r>
              <a:rPr lang="de-DE" sz="2400" dirty="0" smtClean="0">
                <a:solidFill>
                  <a:srgbClr val="C00000"/>
                </a:solidFill>
              </a:rPr>
              <a:t>Als sie auf der Aussichts-Plattform </a:t>
            </a:r>
            <a:r>
              <a:rPr lang="de-DE" sz="2400" dirty="0" err="1" smtClean="0">
                <a:solidFill>
                  <a:srgbClr val="C00000"/>
                </a:solidFill>
              </a:rPr>
              <a:t>sassen</a:t>
            </a:r>
            <a:r>
              <a:rPr lang="de-DE" sz="2400" dirty="0" smtClean="0">
                <a:solidFill>
                  <a:srgbClr val="C00000"/>
                </a:solidFill>
              </a:rPr>
              <a:t>, bewunderten sie einen </a:t>
            </a:r>
            <a:r>
              <a:rPr lang="de-DE" sz="2400" dirty="0" err="1" smtClean="0">
                <a:solidFill>
                  <a:srgbClr val="C00000"/>
                </a:solidFill>
              </a:rPr>
              <a:t>schoenen</a:t>
            </a:r>
            <a:r>
              <a:rPr lang="de-DE" sz="2400" dirty="0" smtClean="0">
                <a:solidFill>
                  <a:srgbClr val="C00000"/>
                </a:solidFill>
              </a:rPr>
              <a:t> Ausblick.</a:t>
            </a:r>
            <a:br>
              <a:rPr lang="de-DE" sz="2400" dirty="0" smtClean="0">
                <a:solidFill>
                  <a:srgbClr val="C00000"/>
                </a:solidFill>
              </a:rPr>
            </a:br>
            <a:r>
              <a:rPr lang="de-DE" sz="2400" dirty="0" smtClean="0">
                <a:solidFill>
                  <a:srgbClr val="C00000"/>
                </a:solidFill>
              </a:rPr>
              <a:t>Sie bewunderten einen </a:t>
            </a:r>
            <a:r>
              <a:rPr lang="de-DE" sz="2400" dirty="0" err="1" smtClean="0">
                <a:solidFill>
                  <a:srgbClr val="C00000"/>
                </a:solidFill>
              </a:rPr>
              <a:t>schoenen</a:t>
            </a:r>
            <a:r>
              <a:rPr lang="de-DE" sz="2400" dirty="0" smtClean="0">
                <a:solidFill>
                  <a:srgbClr val="C00000"/>
                </a:solidFill>
              </a:rPr>
              <a:t> Ausblick, als sie auf der Aussichts-Plattform </a:t>
            </a:r>
            <a:r>
              <a:rPr lang="de-DE" sz="2400" dirty="0" err="1" smtClean="0">
                <a:solidFill>
                  <a:srgbClr val="C00000"/>
                </a:solidFill>
              </a:rPr>
              <a:t>sassen</a:t>
            </a:r>
            <a:r>
              <a:rPr lang="de-DE" sz="2400" dirty="0" smtClean="0">
                <a:solidFill>
                  <a:srgbClr val="C00000"/>
                </a:solidFill>
              </a:rPr>
              <a:t>.</a:t>
            </a:r>
            <a:br>
              <a:rPr lang="de-DE" sz="2400" dirty="0" smtClean="0">
                <a:solidFill>
                  <a:srgbClr val="C00000"/>
                </a:solidFill>
              </a:rPr>
            </a:br>
            <a:r>
              <a:rPr lang="de-DE" sz="2400" dirty="0" smtClean="0">
                <a:solidFill>
                  <a:srgbClr val="C00000"/>
                </a:solidFill>
              </a:rPr>
              <a:t>Sie bewunderten einen schönen Ausblick, als sie auf der Aussichts-Plattform saßen</a:t>
            </a:r>
            <a:r>
              <a:rPr lang="ru-RU" sz="2400" dirty="0" smtClean="0">
                <a:solidFill>
                  <a:srgbClr val="C00000"/>
                </a:solidFill>
              </a:rPr>
              <a:t>.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692696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Sie bewunderten weiße Schiffe auf dem Rhein. Es wurde dunkel.(bis)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420888"/>
            <a:ext cx="80648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chemeClr val="accent3"/>
                </a:solidFill>
              </a:rPr>
              <a:t>Richtige Lösungen:</a:t>
            </a:r>
            <a:endParaRPr lang="ru-RU" sz="3200" dirty="0" smtClean="0">
              <a:solidFill>
                <a:schemeClr val="accent3"/>
              </a:solidFill>
            </a:endParaRPr>
          </a:p>
          <a:p>
            <a:r>
              <a:rPr lang="de-DE" sz="3200" dirty="0" smtClean="0"/>
              <a:t> </a:t>
            </a:r>
            <a:br>
              <a:rPr lang="de-DE" sz="3200" dirty="0" smtClean="0"/>
            </a:br>
            <a:r>
              <a:rPr lang="de-DE" sz="3200" b="1" dirty="0" smtClean="0">
                <a:solidFill>
                  <a:srgbClr val="C00000"/>
                </a:solidFill>
              </a:rPr>
              <a:t>Sie bewunderten weiße Schiffe auf dem Rhein, bis es dunkel wurde.</a:t>
            </a:r>
            <a:r>
              <a:rPr lang="de-DE" sz="3200" dirty="0" smtClean="0">
                <a:solidFill>
                  <a:srgbClr val="C00000"/>
                </a:solidFill>
              </a:rPr>
              <a:t/>
            </a:r>
            <a:br>
              <a:rPr lang="de-DE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548680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Die Freunde machten einen Stadtrundgang. Sie sahen viel Interessantes. (während).</a:t>
            </a:r>
            <a:endParaRPr lang="ru-RU" sz="32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204864"/>
            <a:ext cx="8208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chemeClr val="accent3"/>
                </a:solidFill>
              </a:rPr>
              <a:t>Richtige Lösungen:</a:t>
            </a:r>
            <a:endParaRPr lang="ru-RU" sz="3200" dirty="0" smtClean="0">
              <a:solidFill>
                <a:schemeClr val="accent3"/>
              </a:solidFill>
            </a:endParaRPr>
          </a:p>
          <a:p>
            <a:r>
              <a:rPr lang="de-DE" sz="3200" dirty="0" smtClean="0">
                <a:solidFill>
                  <a:schemeClr val="accent3"/>
                </a:solidFill>
              </a:rPr>
              <a:t> </a:t>
            </a:r>
            <a:br>
              <a:rPr lang="de-DE" sz="3200" dirty="0" smtClean="0">
                <a:solidFill>
                  <a:schemeClr val="accent3"/>
                </a:solidFill>
              </a:rPr>
            </a:br>
            <a:r>
              <a:rPr lang="de-DE" sz="3200" b="1" dirty="0" smtClean="0">
                <a:solidFill>
                  <a:srgbClr val="C00000"/>
                </a:solidFill>
              </a:rPr>
              <a:t>Während die Freunde einen Stadtrundgang machten, sahen sie viel Interessantes.</a:t>
            </a:r>
            <a:r>
              <a:rPr lang="de-DE" sz="3200" dirty="0" smtClean="0">
                <a:solidFill>
                  <a:srgbClr val="C00000"/>
                </a:solidFill>
              </a:rPr>
              <a:t/>
            </a:r>
            <a:br>
              <a:rPr lang="de-DE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Ich gehe an dem Museumsgebäude vorbei. Ich bewundere seine Architektur. (sooft)</a:t>
            </a:r>
            <a:endParaRPr lang="ru-RU" sz="32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132856"/>
            <a:ext cx="83529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chemeClr val="accent3"/>
                </a:solidFill>
              </a:rPr>
              <a:t>Richtige Lösungen: </a:t>
            </a:r>
            <a:endParaRPr lang="ru-RU" sz="3200" dirty="0" smtClean="0">
              <a:solidFill>
                <a:schemeClr val="accent3"/>
              </a:solidFill>
            </a:endParaRPr>
          </a:p>
          <a:p>
            <a:r>
              <a:rPr lang="de-DE" sz="3200" dirty="0" smtClean="0"/>
              <a:t/>
            </a:r>
            <a:br>
              <a:rPr lang="de-DE" sz="3200" dirty="0" smtClean="0"/>
            </a:br>
            <a:r>
              <a:rPr lang="de-DE" sz="3200" b="1" dirty="0" smtClean="0">
                <a:solidFill>
                  <a:srgbClr val="C00000"/>
                </a:solidFill>
              </a:rPr>
              <a:t>Sooft ich an dem Museumsgebäude vorbeigehe, bewundere ich seine Architektur.</a:t>
            </a:r>
            <a:r>
              <a:rPr lang="de-DE" sz="3200" dirty="0" smtClean="0">
                <a:solidFill>
                  <a:srgbClr val="C00000"/>
                </a:solidFill>
              </a:rPr>
              <a:t/>
            </a:r>
            <a:br>
              <a:rPr lang="de-DE" sz="3200" dirty="0" smtClean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9208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b="1" dirty="0" smtClean="0"/>
              <a:t>Sie erblickten die </a:t>
            </a:r>
            <a:r>
              <a:rPr lang="de-DE" sz="3200" b="1" dirty="0" err="1" smtClean="0"/>
              <a:t>Domtürme</a:t>
            </a:r>
            <a:r>
              <a:rPr lang="de-DE" sz="3200" b="1" dirty="0" smtClean="0"/>
              <a:t>. Sie fanden den Weg zurück. (sobald</a:t>
            </a:r>
            <a:r>
              <a:rPr lang="de-DE" dirty="0" smtClean="0"/>
              <a:t>)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484784"/>
            <a:ext cx="85689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>
                <a:solidFill>
                  <a:schemeClr val="accent3"/>
                </a:solidFill>
              </a:rPr>
              <a:t>Richtige Lösungen: </a:t>
            </a:r>
            <a:endParaRPr lang="ru-RU" sz="3200" dirty="0" smtClean="0">
              <a:solidFill>
                <a:schemeClr val="accent3"/>
              </a:solidFill>
            </a:endParaRPr>
          </a:p>
          <a:p>
            <a:r>
              <a:rPr lang="de-DE" sz="3200" dirty="0" smtClean="0">
                <a:solidFill>
                  <a:schemeClr val="accent3"/>
                </a:solidFill>
              </a:rPr>
              <a:t/>
            </a:r>
            <a:br>
              <a:rPr lang="de-DE" sz="3200" dirty="0" smtClean="0">
                <a:solidFill>
                  <a:schemeClr val="accent3"/>
                </a:solidFill>
              </a:rPr>
            </a:br>
            <a:r>
              <a:rPr lang="de-DE" sz="3200" b="1" dirty="0" smtClean="0">
                <a:solidFill>
                  <a:schemeClr val="accent3"/>
                </a:solidFill>
              </a:rPr>
              <a:t>Sobald sie die </a:t>
            </a:r>
            <a:r>
              <a:rPr lang="de-DE" sz="3200" b="1" dirty="0" err="1" smtClean="0">
                <a:solidFill>
                  <a:schemeClr val="accent3"/>
                </a:solidFill>
              </a:rPr>
              <a:t>Domtürme</a:t>
            </a:r>
            <a:r>
              <a:rPr lang="de-DE" sz="3200" b="1" dirty="0" smtClean="0">
                <a:solidFill>
                  <a:schemeClr val="accent3"/>
                </a:solidFill>
              </a:rPr>
              <a:t> erblickten, fanden sie den Weg zurück.</a:t>
            </a:r>
            <a:br>
              <a:rPr lang="de-DE" sz="3200" b="1" dirty="0" smtClean="0">
                <a:solidFill>
                  <a:schemeClr val="accent3"/>
                </a:solidFill>
              </a:rPr>
            </a:br>
            <a:r>
              <a:rPr lang="de-DE" sz="3200" b="1" dirty="0" smtClean="0">
                <a:solidFill>
                  <a:schemeClr val="accent3"/>
                </a:solidFill>
              </a:rPr>
              <a:t/>
            </a:r>
            <a:br>
              <a:rPr lang="de-DE" sz="3200" b="1" dirty="0" smtClean="0">
                <a:solidFill>
                  <a:schemeClr val="accent3"/>
                </a:solidFill>
              </a:rPr>
            </a:br>
            <a:r>
              <a:rPr lang="de-DE" sz="3200" b="1" dirty="0" smtClean="0">
                <a:solidFill>
                  <a:schemeClr val="accent3"/>
                </a:solidFill>
              </a:rPr>
              <a:t>Sie fanden den Weg zurück, sobald sie die </a:t>
            </a:r>
            <a:r>
              <a:rPr lang="de-DE" sz="3200" b="1" dirty="0" err="1" smtClean="0">
                <a:solidFill>
                  <a:schemeClr val="accent3"/>
                </a:solidFill>
              </a:rPr>
              <a:t>Domtürme</a:t>
            </a:r>
            <a:r>
              <a:rPr lang="de-DE" sz="3200" b="1" dirty="0" smtClean="0">
                <a:solidFill>
                  <a:schemeClr val="accent3"/>
                </a:solidFill>
              </a:rPr>
              <a:t> erblickten.</a:t>
            </a:r>
            <a:r>
              <a:rPr lang="de-DE" sz="3200" dirty="0" smtClean="0">
                <a:solidFill>
                  <a:schemeClr val="accent3"/>
                </a:solidFill>
              </a:rPr>
              <a:t/>
            </a:r>
            <a:br>
              <a:rPr lang="de-DE" sz="3200" dirty="0" smtClean="0">
                <a:solidFill>
                  <a:schemeClr val="accent3"/>
                </a:solidFill>
              </a:rPr>
            </a:br>
            <a:endParaRPr lang="ru-RU" sz="3200" dirty="0">
              <a:solidFill>
                <a:schemeClr val="accent3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545920" y="2891664"/>
            <a:ext cx="6248400" cy="1074672"/>
          </a:xfrm>
        </p:spPr>
        <p:txBody>
          <a:bodyPr/>
          <a:lstStyle/>
          <a:p>
            <a:r>
              <a:rPr lang="en-US" sz="2400" b="1" dirty="0" err="1" smtClean="0"/>
              <a:t>Temporalsätze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dirty="0" smtClean="0"/>
              <a:t>Придаточные предложения времени</a:t>
            </a:r>
            <a:br>
              <a:rPr lang="ru-RU" sz="2400" b="1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691680" y="1628800"/>
            <a:ext cx="6768752" cy="4744704"/>
          </a:xfrm>
        </p:spPr>
        <p:txBody>
          <a:bodyPr>
            <a:normAutofit/>
          </a:bodyPr>
          <a:lstStyle/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wann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(когда?), </a:t>
            </a:r>
          </a:p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wie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oft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(как часто?),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wie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lange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(как долго?), </a:t>
            </a:r>
          </a:p>
          <a:p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bis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wann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(до каких пор?)</a:t>
            </a:r>
          </a:p>
          <a:p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seit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wann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?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 (с каких пор?).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188640"/>
            <a:ext cx="83164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accent3"/>
                </a:solidFill>
              </a:rPr>
              <a:t>Придаточные времени отвечают на вопросы: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692696"/>
            <a:ext cx="864096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 smtClean="0"/>
              <a:t>Sie essen zu Mittag. Dann setzen Sie den Stadtrundgang fort.(bevor)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de-DE" sz="2400" b="1" dirty="0" smtClean="0"/>
              <a:t>Anton lebte in Köln. Er war mit dem Studium beschäftigt.(solange)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de-DE" sz="2400" b="1" dirty="0" smtClean="0"/>
              <a:t> Die Freunde kamen in die Altstadt. Sie sahen dort ein altes Restaurant. (als) 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de-DE" sz="2400" b="1" dirty="0" smtClean="0"/>
              <a:t>Sie sind auf den </a:t>
            </a:r>
            <a:r>
              <a:rPr lang="de-DE" sz="2400" b="1" dirty="0" err="1" smtClean="0"/>
              <a:t>Domturm</a:t>
            </a:r>
            <a:r>
              <a:rPr lang="de-DE" sz="2400" b="1" dirty="0" smtClean="0"/>
              <a:t> gestiegen. Sie waren schon ganz müde.(als) </a:t>
            </a:r>
            <a:endParaRPr lang="ru-RU" sz="2400" b="1" dirty="0" smtClean="0"/>
          </a:p>
          <a:p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de-DE" sz="2400" b="1" dirty="0" smtClean="0"/>
              <a:t>Ich besuche dieses Museum. Ich nehme meine Schwester mit. (wenn) </a:t>
            </a:r>
            <a:endParaRPr lang="ru-RU" sz="2400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443841"/>
            <a:ext cx="77048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b="1" dirty="0" smtClean="0"/>
              <a:t>Sie saßen auf der Aussichts-Plattform. Sie bewunderten einen schönen Ausblick. (als) 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de-DE" sz="2400" b="1" dirty="0" smtClean="0"/>
              <a:t>Sie bewunderten weiße Schiffe auf dem Rhein. Es wurde dunkel.(bis) 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de-DE" sz="2400" b="1" dirty="0" smtClean="0"/>
              <a:t>Die Freunde machten einen Stadtrundgang. Sie sahen viel Interessantes. (während). </a:t>
            </a:r>
            <a:endParaRPr lang="ru-RU" sz="2400" b="1" dirty="0" smtClean="0"/>
          </a:p>
          <a:p>
            <a:endParaRPr lang="ru-RU" sz="2400" b="1" dirty="0" smtClean="0"/>
          </a:p>
          <a:p>
            <a:r>
              <a:rPr lang="de-DE" sz="2400" b="1" dirty="0" smtClean="0"/>
              <a:t>Ich gehe an dem Museumsgebäude vorbei. Ich bewundere seine Architektur. (sooft)</a:t>
            </a:r>
            <a:endParaRPr lang="ru-RU" sz="2400" b="1" dirty="0" smtClean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49694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 smtClean="0"/>
              <a:t>Bevor sie den Stadtrundgang fortsetzen, essen sie zu Mittag. 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Solange Anton in Köln lebte, war er mit dem Studium beschäftigt.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Als die Freunde in die Altstadt kamen, sahen sie dort ein altes Restaurant.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Als sie auf den </a:t>
            </a:r>
            <a:r>
              <a:rPr lang="de-DE" b="1" dirty="0" err="1" smtClean="0"/>
              <a:t>Domturm</a:t>
            </a:r>
            <a:r>
              <a:rPr lang="de-DE" b="1" dirty="0" smtClean="0"/>
              <a:t> gestiegen sind, waren sie schon ganz müde.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Wenn ich dieses Museum besuche, nehme ich meine Schwester mit.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Als sie auf der Aussichts-Plattform saßen, bewunderten sie einen schönen Ausblick.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Sie bewunderten weiße Schiffe auf dem Rhein, bis es dunkel wurde.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Während die Freunde einen Stadtrundgang machten, sahen sie viel Interessantes.</a:t>
            </a:r>
            <a:endParaRPr lang="ru-RU" b="1" dirty="0" smtClean="0"/>
          </a:p>
          <a:p>
            <a:endParaRPr lang="ru-RU" b="1" dirty="0" smtClean="0"/>
          </a:p>
          <a:p>
            <a:r>
              <a:rPr lang="de-DE" b="1" dirty="0" smtClean="0"/>
              <a:t>Sooft ich an dem Museumsgebäude vorbeigehe, bewundere ich seine Architektur.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0"/>
            <a:ext cx="2501006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de-DE" b="1" dirty="0" smtClean="0">
                <a:solidFill>
                  <a:schemeClr val="accent3"/>
                </a:solidFill>
              </a:rPr>
              <a:t>Richtige Lösungen:</a:t>
            </a:r>
            <a:endParaRPr lang="ru-RU" b="1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115616" y="1556792"/>
            <a:ext cx="8028384" cy="5301208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als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когда - (при однократном действии в прошлом)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wenn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-когда (в настоящем, будущем и при повторных действиях в прошлом)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während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-в то время как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nachdem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-после того как </a:t>
            </a:r>
          </a:p>
          <a:p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bevor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ehe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-прежде чем </a:t>
            </a:r>
          </a:p>
          <a:p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B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is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-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до тех пор пока не </a:t>
            </a:r>
          </a:p>
          <a:p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seit</a:t>
            </a:r>
            <a:r>
              <a:rPr lang="ru-RU" sz="2800" b="1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seitdem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-с тех пор как</a:t>
            </a:r>
          </a:p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sobald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-как только </a:t>
            </a:r>
          </a:p>
          <a:p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solange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-пока </a:t>
            </a:r>
          </a:p>
          <a:p>
            <a:r>
              <a:rPr lang="ru-RU" sz="2800" b="1" dirty="0" err="1" smtClean="0">
                <a:solidFill>
                  <a:schemeClr val="accent6">
                    <a:lumMod val="50000"/>
                  </a:schemeClr>
                </a:solidFill>
              </a:rPr>
              <a:t>sooft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 -каждый раз, когда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692696"/>
            <a:ext cx="7315200" cy="836712"/>
          </a:xfrm>
        </p:spPr>
        <p:txBody>
          <a:bodyPr/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en-US" sz="2800" b="1" dirty="0" err="1" smtClean="0"/>
              <a:t>Temporalsätze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ru-RU" sz="2800" b="1" dirty="0" smtClean="0"/>
              <a:t>Придаточные предложения времени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908720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chemeClr val="accent3"/>
                </a:solidFill>
              </a:rPr>
              <a:t>Они вводятся союзами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509915" y="2855658"/>
            <a:ext cx="6248400" cy="1146683"/>
          </a:xfrm>
        </p:spPr>
        <p:txBody>
          <a:bodyPr/>
          <a:lstStyle/>
          <a:p>
            <a:r>
              <a:rPr lang="en-US" sz="2400" b="1" dirty="0" err="1" smtClean="0"/>
              <a:t>Temporalsätze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dirty="0" smtClean="0"/>
              <a:t>Придаточные предложения времени</a:t>
            </a:r>
            <a:br>
              <a:rPr lang="ru-RU" sz="2400" b="1" dirty="0" smtClean="0"/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59632" y="1412776"/>
            <a:ext cx="3384376" cy="5256584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Порядок слов в придаточном времени обычный для 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hlinkClick r:id="rId2"/>
              </a:rPr>
              <a:t>придаточного предложения</a:t>
            </a: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 (изменяемая часть сказуемого на последнем месте). 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83968" y="1196752"/>
            <a:ext cx="4680520" cy="5472608"/>
          </a:xfrm>
        </p:spPr>
        <p:txBody>
          <a:bodyPr>
            <a:normAutofit fontScale="92500"/>
          </a:bodyPr>
          <a:lstStyle/>
          <a:p>
            <a:r>
              <a:rPr lang="ru-RU" sz="2400" b="1" dirty="0" err="1" smtClean="0">
                <a:solidFill>
                  <a:schemeClr val="tx1"/>
                </a:solidFill>
              </a:rPr>
              <a:t>Als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es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dunkel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wurde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gingen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wir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nach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Hause</a:t>
            </a:r>
            <a:r>
              <a:rPr lang="ru-RU" sz="2400" dirty="0" smtClean="0">
                <a:solidFill>
                  <a:schemeClr val="tx1"/>
                </a:solidFill>
              </a:rPr>
              <a:t>. Когда стало темно, мы пошли домой.(однократное действие в прошлом) </a:t>
            </a:r>
          </a:p>
          <a:p>
            <a:r>
              <a:rPr lang="ru-RU" sz="2400" dirty="0" err="1" smtClean="0">
                <a:solidFill>
                  <a:schemeClr val="tx1"/>
                </a:solidFill>
              </a:rPr>
              <a:t>Die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Kinder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freuten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sich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b="1" dirty="0" err="1" smtClean="0">
                <a:solidFill>
                  <a:schemeClr val="tx1"/>
                </a:solidFill>
              </a:rPr>
              <a:t>wenn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der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Vater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kam</a:t>
            </a:r>
            <a:r>
              <a:rPr lang="ru-RU" sz="2400" dirty="0" smtClean="0">
                <a:solidFill>
                  <a:schemeClr val="tx1"/>
                </a:solidFill>
              </a:rPr>
              <a:t>. Дети радовались, когда приходил отец. (многократное действие в прошлом - каждый раз, когда; всегда, когда)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</a:rPr>
              <a:t>Wenn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ich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nach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Hause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komme</a:t>
            </a:r>
            <a:r>
              <a:rPr lang="ru-RU" sz="2400" dirty="0" smtClean="0">
                <a:solidFill>
                  <a:schemeClr val="tx1"/>
                </a:solidFill>
              </a:rPr>
              <a:t>, </a:t>
            </a:r>
            <a:r>
              <a:rPr lang="ru-RU" sz="2400" dirty="0" err="1" smtClean="0">
                <a:solidFill>
                  <a:schemeClr val="tx1"/>
                </a:solidFill>
              </a:rPr>
              <a:t>rufe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ich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dich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err="1" smtClean="0">
                <a:solidFill>
                  <a:schemeClr val="tx1"/>
                </a:solidFill>
              </a:rPr>
              <a:t>an</a:t>
            </a:r>
            <a:r>
              <a:rPr lang="ru-RU" sz="2400" dirty="0" smtClean="0">
                <a:solidFill>
                  <a:schemeClr val="tx1"/>
                </a:solidFill>
              </a:rPr>
              <a:t>. Когда я приду домой, я тебе позвоню. (в настоящем, будущем времени)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88640"/>
            <a:ext cx="8388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</a:rPr>
              <a:t>Следует различать употребление союзов </a:t>
            </a:r>
            <a:r>
              <a:rPr lang="ru-RU" sz="2800" b="1" dirty="0" err="1" smtClean="0">
                <a:solidFill>
                  <a:schemeClr val="accent3"/>
                </a:solidFill>
              </a:rPr>
              <a:t>als</a:t>
            </a:r>
            <a:r>
              <a:rPr lang="ru-RU" sz="2800" dirty="0" smtClean="0">
                <a:solidFill>
                  <a:schemeClr val="accent3"/>
                </a:solidFill>
              </a:rPr>
              <a:t> и </a:t>
            </a:r>
            <a:r>
              <a:rPr lang="ru-RU" sz="2800" b="1" dirty="0" err="1" smtClean="0">
                <a:solidFill>
                  <a:schemeClr val="accent3"/>
                </a:solidFill>
              </a:rPr>
              <a:t>wenn</a:t>
            </a:r>
            <a:r>
              <a:rPr lang="ru-RU" sz="2800" dirty="0" smtClean="0">
                <a:solidFill>
                  <a:schemeClr val="accent3"/>
                </a:solidFill>
              </a:rPr>
              <a:t>: 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97946" y="3143691"/>
            <a:ext cx="6248400" cy="570618"/>
          </a:xfrm>
        </p:spPr>
        <p:txBody>
          <a:bodyPr/>
          <a:lstStyle/>
          <a:p>
            <a:r>
              <a:rPr lang="ru-RU" sz="2400" b="1" dirty="0" smtClean="0"/>
              <a:t>Придаточные предложения времени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188640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000066"/>
                </a:solidFill>
              </a:rPr>
              <a:t>Если союз придаточного времени выражает </a:t>
            </a:r>
            <a:r>
              <a:rPr lang="ru-RU" sz="2800" b="1" dirty="0" smtClean="0">
                <a:solidFill>
                  <a:srgbClr val="000066"/>
                </a:solidFill>
              </a:rPr>
              <a:t>одновременность</a:t>
            </a:r>
            <a:r>
              <a:rPr lang="ru-RU" sz="2800" dirty="0" smtClean="0">
                <a:solidFill>
                  <a:srgbClr val="000066"/>
                </a:solidFill>
              </a:rPr>
              <a:t> действий главного и придаточного предложения (</a:t>
            </a:r>
            <a:r>
              <a:rPr lang="ru-RU" sz="2800" b="1" dirty="0" err="1" smtClean="0">
                <a:solidFill>
                  <a:srgbClr val="000066"/>
                </a:solidFill>
              </a:rPr>
              <a:t>während</a:t>
            </a:r>
            <a:r>
              <a:rPr lang="ru-RU" sz="2800" b="1" dirty="0" smtClean="0">
                <a:solidFill>
                  <a:srgbClr val="000066"/>
                </a:solidFill>
              </a:rPr>
              <a:t>, </a:t>
            </a:r>
            <a:r>
              <a:rPr lang="ru-RU" sz="2800" b="1" dirty="0" err="1" smtClean="0">
                <a:solidFill>
                  <a:srgbClr val="000066"/>
                </a:solidFill>
              </a:rPr>
              <a:t>solange</a:t>
            </a:r>
            <a:r>
              <a:rPr lang="ru-RU" sz="2800" b="1" dirty="0" smtClean="0">
                <a:solidFill>
                  <a:srgbClr val="000066"/>
                </a:solidFill>
              </a:rPr>
              <a:t>, </a:t>
            </a:r>
            <a:r>
              <a:rPr lang="ru-RU" sz="2800" b="1" dirty="0" err="1" smtClean="0">
                <a:solidFill>
                  <a:srgbClr val="000066"/>
                </a:solidFill>
              </a:rPr>
              <a:t>seitdem</a:t>
            </a:r>
            <a:r>
              <a:rPr lang="ru-RU" sz="2800" b="1" dirty="0" smtClean="0">
                <a:solidFill>
                  <a:srgbClr val="000066"/>
                </a:solidFill>
              </a:rPr>
              <a:t>, </a:t>
            </a:r>
            <a:r>
              <a:rPr lang="ru-RU" sz="2800" b="1" dirty="0" err="1" smtClean="0">
                <a:solidFill>
                  <a:srgbClr val="000066"/>
                </a:solidFill>
              </a:rPr>
              <a:t>wenn</a:t>
            </a:r>
            <a:r>
              <a:rPr lang="ru-RU" sz="2800" b="1" dirty="0" smtClean="0">
                <a:solidFill>
                  <a:srgbClr val="000066"/>
                </a:solidFill>
              </a:rPr>
              <a:t>, </a:t>
            </a:r>
            <a:r>
              <a:rPr lang="ru-RU" sz="2800" b="1" dirty="0" err="1" smtClean="0">
                <a:solidFill>
                  <a:srgbClr val="000066"/>
                </a:solidFill>
              </a:rPr>
              <a:t>sooft</a:t>
            </a:r>
            <a:r>
              <a:rPr lang="ru-RU" sz="2800" dirty="0" smtClean="0">
                <a:solidFill>
                  <a:srgbClr val="000066"/>
                </a:solidFill>
              </a:rPr>
              <a:t>), то в главном и придаточном предложении используется одна и та же временная форма сказуемого</a:t>
            </a:r>
            <a:r>
              <a:rPr lang="ru-RU" sz="2800" dirty="0" smtClean="0">
                <a:solidFill>
                  <a:srgbClr val="002060"/>
                </a:solidFill>
              </a:rPr>
              <a:t>: </a:t>
            </a:r>
            <a:endParaRPr lang="ru-RU" sz="2800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3140968"/>
          <a:ext cx="7920880" cy="3108960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3960440"/>
                <a:gridCol w="3960440"/>
              </a:tblGrid>
              <a:tr h="0">
                <a:tc>
                  <a:txBody>
                    <a:bodyPr/>
                    <a:lstStyle/>
                    <a:p>
                      <a:r>
                        <a:rPr lang="de-DE" sz="2400" dirty="0"/>
                        <a:t>Er wohnte im Studentenwohnheim, solange er an der Uni studierte. (Präteritum + Präteritum)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Он жил в общежитии, пока учился в университете.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de-DE" sz="2400"/>
                        <a:t>Sooft ich ihn sehe, grüßt er mich freundlich. (Präsens + Präsens)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Каждый раз, когда я его вижу, он со мной приветливо здоровается.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689935" y="3035679"/>
            <a:ext cx="6248400" cy="786642"/>
          </a:xfrm>
        </p:spPr>
        <p:txBody>
          <a:bodyPr/>
          <a:lstStyle/>
          <a:p>
            <a:r>
              <a:rPr lang="en-US" sz="2400" b="1" dirty="0" err="1" smtClean="0"/>
              <a:t>Temporalsätze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dirty="0" smtClean="0"/>
              <a:t>Придаточные предложения времени</a:t>
            </a:r>
            <a:endParaRPr lang="ru-RU" sz="24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99592" y="1340768"/>
            <a:ext cx="3672408" cy="5517232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При этом времена согласуются следующим образом: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а) плюсквамперфект + претерит (предшествование в прошедшем времени),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1268760"/>
            <a:ext cx="4248472" cy="558924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a)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</a:rPr>
              <a:t>Als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</a:rPr>
              <a:t>ich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die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</a:rPr>
              <a:t>Arbeit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beendet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hatte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3200" b="1" dirty="0" err="1" smtClean="0">
                <a:solidFill>
                  <a:schemeClr val="accent6">
                    <a:lumMod val="50000"/>
                  </a:schemeClr>
                </a:solidFill>
              </a:rPr>
              <a:t>ging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</a:rPr>
              <a:t>ich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</a:rPr>
              <a:t>nach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accent6">
                    <a:lumMod val="50000"/>
                  </a:schemeClr>
                </a:solidFill>
              </a:rPr>
              <a:t>Hause</a:t>
            </a:r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n-US" sz="3200" dirty="0" smtClean="0">
                <a:solidFill>
                  <a:schemeClr val="tx1"/>
                </a:solidFill>
              </a:rPr>
              <a:t>(</a:t>
            </a:r>
            <a:r>
              <a:rPr lang="en-US" sz="3200" dirty="0" err="1" smtClean="0">
                <a:solidFill>
                  <a:schemeClr val="tx1"/>
                </a:solidFill>
              </a:rPr>
              <a:t>Plusquamperfekt</a:t>
            </a:r>
            <a:r>
              <a:rPr lang="en-US" sz="3200" dirty="0" smtClean="0">
                <a:solidFill>
                  <a:schemeClr val="tx1"/>
                </a:solidFill>
              </a:rPr>
              <a:t> + </a:t>
            </a:r>
            <a:r>
              <a:rPr lang="en-US" sz="3200" dirty="0" err="1" smtClean="0">
                <a:solidFill>
                  <a:schemeClr val="tx1"/>
                </a:solidFill>
              </a:rPr>
              <a:t>Präteritum</a:t>
            </a:r>
            <a:r>
              <a:rPr lang="en-US" sz="3200" dirty="0" smtClean="0">
                <a:solidFill>
                  <a:schemeClr val="tx1"/>
                </a:solidFill>
              </a:rPr>
              <a:t>) </a:t>
            </a:r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</a:rPr>
              <a:t>Когда я закончил работу, я пошел домой.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27584" y="0"/>
            <a:ext cx="83164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</a:rPr>
              <a:t>Для выражения </a:t>
            </a:r>
            <a:r>
              <a:rPr lang="ru-RU" sz="2800" b="1" dirty="0" smtClean="0">
                <a:solidFill>
                  <a:schemeClr val="accent3"/>
                </a:solidFill>
              </a:rPr>
              <a:t>предшествования</a:t>
            </a:r>
            <a:r>
              <a:rPr lang="ru-RU" sz="2800" dirty="0" smtClean="0">
                <a:solidFill>
                  <a:schemeClr val="accent3"/>
                </a:solidFill>
              </a:rPr>
              <a:t> используются союзы: </a:t>
            </a:r>
            <a:r>
              <a:rPr lang="ru-RU" sz="2800" b="1" dirty="0" err="1" smtClean="0">
                <a:solidFill>
                  <a:schemeClr val="accent3"/>
                </a:solidFill>
              </a:rPr>
              <a:t>nachdem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bevor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ehe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als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wenn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sobald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bis</a:t>
            </a:r>
            <a:endParaRPr lang="ru-RU" sz="2800" dirty="0">
              <a:solidFill>
                <a:schemeClr val="accent3"/>
              </a:solidFill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689936" y="3035680"/>
            <a:ext cx="6248400" cy="786640"/>
          </a:xfrm>
        </p:spPr>
        <p:txBody>
          <a:bodyPr/>
          <a:lstStyle/>
          <a:p>
            <a:r>
              <a:rPr lang="en-US" sz="2400" b="1" dirty="0" err="1" smtClean="0"/>
              <a:t>Temporalsätze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dirty="0" smtClean="0"/>
              <a:t>Придаточные предложения времени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91680" y="1484784"/>
            <a:ext cx="7128792" cy="4888720"/>
          </a:xfrm>
        </p:spPr>
        <p:txBody>
          <a:bodyPr>
            <a:normAutofit/>
          </a:bodyPr>
          <a:lstStyle/>
          <a:p>
            <a:r>
              <a:rPr lang="ru-RU" sz="2800" dirty="0" err="1" smtClean="0">
                <a:solidFill>
                  <a:schemeClr val="tx1"/>
                </a:solidFill>
              </a:rPr>
              <a:t>b</a:t>
            </a:r>
            <a:r>
              <a:rPr lang="ru-RU" sz="2800" dirty="0" smtClean="0">
                <a:solidFill>
                  <a:schemeClr val="tx1"/>
                </a:solidFill>
              </a:rPr>
              <a:t>) перфект + презенс (предшествование в настоящем времени)</a:t>
            </a:r>
          </a:p>
          <a:p>
            <a:pPr>
              <a:buNone/>
            </a:pP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Nachdem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ich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die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Hausaufgaben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gemacht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habe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accent6">
                    <a:lumMod val="50000"/>
                  </a:schemeClr>
                </a:solidFill>
              </a:rPr>
              <a:t>sehe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ich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gewöhnlich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fern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oder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lese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etwas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sz="28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</a:rPr>
              <a:t>Perfekt</a:t>
            </a:r>
            <a:r>
              <a:rPr lang="en-US" sz="2800" dirty="0" smtClean="0">
                <a:solidFill>
                  <a:schemeClr val="tx1"/>
                </a:solidFill>
              </a:rPr>
              <a:t> + </a:t>
            </a:r>
            <a:r>
              <a:rPr lang="en-US" sz="2800" dirty="0" err="1" smtClean="0">
                <a:solidFill>
                  <a:schemeClr val="tx1"/>
                </a:solidFill>
              </a:rPr>
              <a:t>Präsens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endParaRPr lang="ru-RU" sz="2800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</a:rPr>
              <a:t>После того как я сделал домашние задания, я обычно смотрю телевизор или читаю что-нибудь.</a:t>
            </a: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0"/>
            <a:ext cx="8388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</a:rPr>
              <a:t>Для выражения </a:t>
            </a:r>
            <a:r>
              <a:rPr lang="ru-RU" sz="2800" b="1" dirty="0" smtClean="0">
                <a:solidFill>
                  <a:schemeClr val="accent3"/>
                </a:solidFill>
              </a:rPr>
              <a:t>предшествования</a:t>
            </a:r>
            <a:r>
              <a:rPr lang="ru-RU" sz="2800" dirty="0" smtClean="0">
                <a:solidFill>
                  <a:schemeClr val="accent3"/>
                </a:solidFill>
              </a:rPr>
              <a:t> используются союзы: </a:t>
            </a:r>
            <a:r>
              <a:rPr lang="ru-RU" sz="2800" b="1" dirty="0" err="1" smtClean="0">
                <a:solidFill>
                  <a:schemeClr val="accent3"/>
                </a:solidFill>
              </a:rPr>
              <a:t>nachdem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bevor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ehe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als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wenn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sobald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bis</a:t>
            </a:r>
            <a:endParaRPr lang="ru-RU" sz="2800" dirty="0">
              <a:solidFill>
                <a:schemeClr val="accent3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748013" y="3093762"/>
            <a:ext cx="6364562" cy="786637"/>
          </a:xfrm>
        </p:spPr>
        <p:txBody>
          <a:bodyPr/>
          <a:lstStyle/>
          <a:p>
            <a:r>
              <a:rPr lang="en-US" sz="2400" b="1" dirty="0" err="1" smtClean="0"/>
              <a:t>Temporalsätze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ru-RU" sz="2400" b="1" dirty="0" smtClean="0"/>
              <a:t>Придаточные предложения времени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0"/>
            <a:ext cx="83884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accent3"/>
                </a:solidFill>
              </a:rPr>
              <a:t>Для выражения </a:t>
            </a:r>
            <a:r>
              <a:rPr lang="ru-RU" sz="2800" b="1" dirty="0" smtClean="0">
                <a:solidFill>
                  <a:schemeClr val="accent3"/>
                </a:solidFill>
              </a:rPr>
              <a:t>предшествования</a:t>
            </a:r>
            <a:r>
              <a:rPr lang="ru-RU" sz="2800" dirty="0" smtClean="0">
                <a:solidFill>
                  <a:schemeClr val="accent3"/>
                </a:solidFill>
              </a:rPr>
              <a:t> используются союзы: </a:t>
            </a:r>
            <a:r>
              <a:rPr lang="ru-RU" sz="2800" b="1" dirty="0" err="1" smtClean="0">
                <a:solidFill>
                  <a:schemeClr val="accent3"/>
                </a:solidFill>
              </a:rPr>
              <a:t>nachdem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bevor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ehe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als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wenn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sobald</a:t>
            </a:r>
            <a:r>
              <a:rPr lang="ru-RU" sz="2800" b="1" dirty="0" smtClean="0">
                <a:solidFill>
                  <a:schemeClr val="accent3"/>
                </a:solidFill>
              </a:rPr>
              <a:t>, </a:t>
            </a:r>
            <a:r>
              <a:rPr lang="ru-RU" sz="2800" b="1" dirty="0" err="1" smtClean="0">
                <a:solidFill>
                  <a:schemeClr val="accent3"/>
                </a:solidFill>
              </a:rPr>
              <a:t>bis</a:t>
            </a:r>
            <a:endParaRPr lang="ru-RU" sz="2800" dirty="0">
              <a:solidFill>
                <a:schemeClr val="accent3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1052736"/>
            <a:ext cx="77403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err="1" smtClean="0"/>
              <a:t>c</a:t>
            </a:r>
            <a:r>
              <a:rPr lang="ru-RU" sz="2800" dirty="0" smtClean="0"/>
              <a:t>) перфект (или </a:t>
            </a:r>
            <a:r>
              <a:rPr lang="ru-RU" sz="2800" dirty="0" err="1" smtClean="0">
                <a:hlinkClick r:id="rId2"/>
              </a:rPr>
              <a:t>футур</a:t>
            </a:r>
            <a:r>
              <a:rPr lang="ru-RU" sz="2800" dirty="0" smtClean="0">
                <a:hlinkClick r:id="rId2"/>
              </a:rPr>
              <a:t> II</a:t>
            </a:r>
            <a:r>
              <a:rPr lang="ru-RU" sz="2800" dirty="0" smtClean="0"/>
              <a:t>) + </a:t>
            </a:r>
            <a:r>
              <a:rPr lang="ru-RU" sz="2800" dirty="0" err="1" smtClean="0"/>
              <a:t>футур</a:t>
            </a:r>
            <a:r>
              <a:rPr lang="ru-RU" sz="2800" dirty="0" smtClean="0"/>
              <a:t> I (предшествование в будущем времени): </a:t>
            </a:r>
            <a:endParaRPr lang="ru-RU" sz="28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43608" y="2132857"/>
          <a:ext cx="7848872" cy="4464496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4320480"/>
                <a:gridCol w="3528392"/>
              </a:tblGrid>
              <a:tr h="1973168">
                <a:tc>
                  <a:txBody>
                    <a:bodyPr/>
                    <a:lstStyle/>
                    <a:p>
                      <a:r>
                        <a:rPr lang="de-DE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Nachdem (Wenn) ich die Wörter gelernt habe, werde ich die Übungen machen.(Perfekt + Futur I)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После того как (Когда) я выучу слова, я буду делать упражнения.</a:t>
                      </a:r>
                    </a:p>
                  </a:txBody>
                  <a:tcPr anchor="ctr"/>
                </a:tc>
              </a:tr>
              <a:tr h="24913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</a:rPr>
                        <a:t> </a:t>
                      </a:r>
                      <a:r>
                        <a:rPr lang="de-DE" sz="2400" dirty="0" smtClean="0">
                          <a:solidFill>
                            <a:srgbClr val="002060"/>
                          </a:solidFill>
                        </a:rPr>
                        <a:t>(Nachdem ich die Wörter gelernt haben werde, werde ich die Übungen machen).(Futur II + Futur I)</a:t>
                      </a:r>
                    </a:p>
                    <a:p>
                      <a:endParaRPr lang="ru-RU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solidFill>
                            <a:srgbClr val="002060"/>
                          </a:solidFill>
                        </a:rPr>
                        <a:t>(После того как я выучу слова, я буду делать упражнения.)</a:t>
                      </a:r>
                    </a:p>
                    <a:p>
                      <a:endParaRPr lang="de-DE" sz="24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6200000">
            <a:off x="-2994737" y="3035678"/>
            <a:ext cx="6858002" cy="786639"/>
          </a:xfrm>
        </p:spPr>
        <p:txBody>
          <a:bodyPr/>
          <a:lstStyle/>
          <a:p>
            <a:r>
              <a:rPr lang="en-US" sz="2800" b="1" dirty="0" err="1" smtClean="0"/>
              <a:t>Temporalsätze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ru-RU" sz="2800" b="1" dirty="0" smtClean="0"/>
              <a:t>Придаточные предложения времени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628800"/>
            <a:ext cx="7056784" cy="4744704"/>
          </a:xfrm>
        </p:spPr>
        <p:txBody>
          <a:bodyPr>
            <a:normAutofit/>
          </a:bodyPr>
          <a:lstStyle/>
          <a:p>
            <a:r>
              <a:rPr lang="ru-RU" sz="4400" dirty="0" smtClean="0">
                <a:solidFill>
                  <a:schemeClr val="accent3"/>
                </a:solidFill>
              </a:rPr>
              <a:t>После союза </a:t>
            </a:r>
            <a:r>
              <a:rPr lang="ru-RU" sz="4400" b="1" dirty="0" err="1" smtClean="0">
                <a:solidFill>
                  <a:schemeClr val="accent3"/>
                </a:solidFill>
              </a:rPr>
              <a:t>bis</a:t>
            </a:r>
            <a:r>
              <a:rPr lang="ru-RU" sz="4400" dirty="0" smtClean="0">
                <a:solidFill>
                  <a:schemeClr val="accent3"/>
                </a:solidFill>
              </a:rPr>
              <a:t> отрицание не употребляется: </a:t>
            </a:r>
          </a:p>
          <a:p>
            <a:r>
              <a:rPr lang="ru-RU" sz="4400" dirty="0" err="1" smtClean="0">
                <a:solidFill>
                  <a:schemeClr val="tx1"/>
                </a:solidFill>
              </a:rPr>
              <a:t>Bleibe</a:t>
            </a:r>
            <a:r>
              <a:rPr lang="ru-RU" sz="4400" dirty="0" smtClean="0">
                <a:solidFill>
                  <a:schemeClr val="tx1"/>
                </a:solidFill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</a:rPr>
              <a:t>hier</a:t>
            </a:r>
            <a:r>
              <a:rPr lang="ru-RU" sz="4400" dirty="0" smtClean="0">
                <a:solidFill>
                  <a:schemeClr val="tx1"/>
                </a:solidFill>
              </a:rPr>
              <a:t>, </a:t>
            </a:r>
            <a:r>
              <a:rPr lang="ru-RU" sz="4400" b="1" dirty="0" err="1" smtClean="0">
                <a:solidFill>
                  <a:schemeClr val="tx1"/>
                </a:solidFill>
              </a:rPr>
              <a:t>bis</a:t>
            </a:r>
            <a:r>
              <a:rPr lang="ru-RU" sz="4400" dirty="0" smtClean="0">
                <a:solidFill>
                  <a:schemeClr val="tx1"/>
                </a:solidFill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</a:rPr>
              <a:t>ich</a:t>
            </a:r>
            <a:r>
              <a:rPr lang="ru-RU" sz="4400" dirty="0" smtClean="0">
                <a:solidFill>
                  <a:schemeClr val="tx1"/>
                </a:solidFill>
              </a:rPr>
              <a:t> </a:t>
            </a:r>
            <a:r>
              <a:rPr lang="ru-RU" sz="4400" dirty="0" err="1" smtClean="0">
                <a:solidFill>
                  <a:schemeClr val="tx1"/>
                </a:solidFill>
              </a:rPr>
              <a:t>komme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. Побудь здесь,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пока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 я </a:t>
            </a:r>
            <a:r>
              <a:rPr lang="ru-RU" sz="4400" b="1" dirty="0" smtClean="0">
                <a:solidFill>
                  <a:schemeClr val="accent6">
                    <a:lumMod val="50000"/>
                  </a:schemeClr>
                </a:solidFill>
              </a:rPr>
              <a:t>не</a:t>
            </a:r>
            <a:r>
              <a:rPr lang="ru-RU" sz="4400" dirty="0" smtClean="0">
                <a:solidFill>
                  <a:schemeClr val="accent6">
                    <a:lumMod val="50000"/>
                  </a:schemeClr>
                </a:solidFill>
              </a:rPr>
              <a:t> приду.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учитель нем. яз. Сорокина С.С.</a:t>
            </a:r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finity">
  <a:themeElements>
    <a:clrScheme name="Infinity">
      <a:dk1>
        <a:sysClr val="windowText" lastClr="000000"/>
      </a:dk1>
      <a:lt1>
        <a:sysClr val="window" lastClr="FFFFFF"/>
      </a:lt1>
      <a:dk2>
        <a:srgbClr val="EABB00"/>
      </a:dk2>
      <a:lt2>
        <a:srgbClr val="DEF2FA"/>
      </a:lt2>
      <a:accent1>
        <a:srgbClr val="983DB1"/>
      </a:accent1>
      <a:accent2>
        <a:srgbClr val="47D147"/>
      </a:accent2>
      <a:accent3>
        <a:srgbClr val="CC0053"/>
      </a:accent3>
      <a:accent4>
        <a:srgbClr val="EA950D"/>
      </a:accent4>
      <a:accent5>
        <a:srgbClr val="C800C8"/>
      </a:accent5>
      <a:accent6>
        <a:srgbClr val="6161FF"/>
      </a:accent6>
      <a:hlink>
        <a:srgbClr val="755D00"/>
      </a:hlink>
      <a:folHlink>
        <a:srgbClr val="31AEE0"/>
      </a:folHlink>
    </a:clrScheme>
    <a:fontScheme name="Infinity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Infinity">
      <a:fillStyleLst>
        <a:solidFill>
          <a:schemeClr val="phClr">
            <a:shade val="95000"/>
            <a:satMod val="115000"/>
          </a:schemeClr>
        </a:solidFill>
        <a:gradFill rotWithShape="1">
          <a:gsLst>
            <a:gs pos="0">
              <a:schemeClr val="phClr">
                <a:tint val="90000"/>
                <a:alpha val="50000"/>
                <a:satMod val="150000"/>
              </a:schemeClr>
            </a:gs>
            <a:gs pos="35000">
              <a:schemeClr val="phClr">
                <a:tint val="100000"/>
                <a:alpha val="80000"/>
                <a:satMod val="130000"/>
              </a:schemeClr>
            </a:gs>
            <a:gs pos="100000">
              <a:schemeClr val="phClr">
                <a:tint val="100000"/>
                <a:shade val="90000"/>
                <a:alpha val="95000"/>
                <a:satMod val="11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51000"/>
                <a:alpha val="90000"/>
                <a:satMod val="130000"/>
              </a:schemeClr>
            </a:gs>
            <a:gs pos="50000">
              <a:schemeClr val="phClr">
                <a:shade val="93000"/>
                <a:alpha val="70000"/>
                <a:satMod val="130000"/>
              </a:schemeClr>
            </a:gs>
            <a:gs pos="75000">
              <a:schemeClr val="phClr">
                <a:shade val="94000"/>
                <a:alpha val="50000"/>
                <a:satMod val="135000"/>
              </a:schemeClr>
            </a:gs>
            <a:gs pos="100000">
              <a:schemeClr val="phClr">
                <a:shade val="94000"/>
                <a:alpha val="50000"/>
                <a:satMod val="135000"/>
              </a:schemeClr>
            </a:gs>
          </a:gsLst>
          <a:lin ang="0" scaled="0"/>
        </a:gradFill>
      </a:fillStyleLst>
      <a:lnStyleLst>
        <a:ln w="19050" cap="flat" cmpd="sng" algn="ctr">
          <a:solidFill>
            <a:schemeClr val="phClr">
              <a:shade val="95000"/>
            </a:schemeClr>
          </a:solidFill>
          <a:prstDash val="solid"/>
        </a:ln>
        <a:ln w="31750" cap="flat" cmpd="sng" algn="ctr">
          <a:solidFill>
            <a:schemeClr val="phClr">
              <a:shade val="95000"/>
              <a:satMod val="110000"/>
            </a:schemeClr>
          </a:solidFill>
          <a:prstDash val="solid"/>
        </a:ln>
        <a:ln w="57150" cap="flat" cmpd="dbl" algn="ctr">
          <a:solidFill>
            <a:schemeClr val="phClr">
              <a:shade val="95000"/>
              <a:satMod val="130000"/>
            </a:schemeClr>
          </a:solidFill>
          <a:prstDash val="solid"/>
        </a:ln>
      </a:lnStyleLst>
      <a:effectStyleLst>
        <a:effectStyle>
          <a:effectLst>
            <a:outerShdw blurRad="63500" dist="25400" dir="5400000" sx="101000" sy="101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63500" dist="12700" dir="5400000" sx="101000" sy="101000" algn="ctr" rotWithShape="0">
              <a:srgbClr val="000000">
                <a:alpha val="50000"/>
              </a:srgbClr>
            </a:outerShdw>
            <a:reflection blurRad="12700" stA="26000" endPos="15000" dist="19050" dir="5400000" sy="-100000" rotWithShape="0"/>
          </a:effectLst>
        </a:effectStyle>
        <a:effectStyle>
          <a:effectLst>
            <a:innerShdw blurRad="101600" dist="12700">
              <a:srgbClr val="000000">
                <a:alpha val="35000"/>
              </a:srgbClr>
            </a:innerShdw>
            <a:reflection blurRad="12700" stA="26000" endPos="25000" dist="1905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381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250000"/>
              </a:schemeClr>
            </a:gs>
            <a:gs pos="40000">
              <a:schemeClr val="phClr">
                <a:tint val="90000"/>
                <a:shade val="80000"/>
                <a:satMod val="200000"/>
              </a:schemeClr>
            </a:gs>
            <a:gs pos="100000">
              <a:schemeClr val="phClr">
                <a:shade val="20000"/>
                <a:satMod val="17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Infinity</Template>
  <TotalTime>111</TotalTime>
  <Words>1166</Words>
  <Application>Microsoft Office PowerPoint</Application>
  <PresentationFormat>Экран (4:3)</PresentationFormat>
  <Paragraphs>144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Infinity</vt:lpstr>
      <vt:lpstr>Temporalsätze Придаточные предложения времени </vt:lpstr>
      <vt:lpstr>Temporalsätze Придаточные предложения времени </vt:lpstr>
      <vt:lpstr>   Temporalsätze Придаточные предложения времени </vt:lpstr>
      <vt:lpstr>Temporalsätze Придаточные предложения времени </vt:lpstr>
      <vt:lpstr>Придаточные предложения времени</vt:lpstr>
      <vt:lpstr>Temporalsätze Придаточные предложения времени</vt:lpstr>
      <vt:lpstr>Temporalsätze Придаточные предложения времени</vt:lpstr>
      <vt:lpstr>Temporalsätze Придаточные предложения времени</vt:lpstr>
      <vt:lpstr>Temporalsätze Придаточные предложения времени</vt:lpstr>
      <vt:lpstr>        http://grammade.ru/exercises/Ex7-3-1.htm  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Придаточные предложения времени</dc:title>
  <dc:creator>М.Сервис</dc:creator>
  <cp:lastModifiedBy>М.Сервис</cp:lastModifiedBy>
  <cp:revision>13</cp:revision>
  <dcterms:created xsi:type="dcterms:W3CDTF">2012-02-12T13:33:57Z</dcterms:created>
  <dcterms:modified xsi:type="dcterms:W3CDTF">2012-04-26T19:16:15Z</dcterms:modified>
</cp:coreProperties>
</file>