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4" r:id="rId11"/>
    <p:sldId id="267" r:id="rId12"/>
    <p:sldId id="271" r:id="rId13"/>
    <p:sldId id="272" r:id="rId14"/>
    <p:sldId id="273" r:id="rId15"/>
    <p:sldId id="266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99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660"/>
  </p:normalViewPr>
  <p:slideViewPr>
    <p:cSldViewPr>
      <p:cViewPr varScale="1">
        <p:scale>
          <a:sx n="68" d="100"/>
          <a:sy n="68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7377FE-1239-4619-9F11-4151F29E3CC1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DE593-3A1A-442B-9CB7-6637DE2404F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6C1EF1-96A4-433C-B87B-390B2C6C05CA}" type="slidenum">
              <a:rPr lang="ru-RU"/>
              <a:pPr/>
              <a:t>14</a:t>
            </a:fld>
            <a:endParaRPr lang="ru-RU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773238"/>
            <a:ext cx="7772400" cy="1470025"/>
          </a:xfrm>
          <a:solidFill>
            <a:srgbClr val="FFFFFF">
              <a:alpha val="70000"/>
            </a:srgbClr>
          </a:solidFill>
          <a:ln w="57150"/>
        </p:spPr>
        <p:txBody>
          <a:bodyPr/>
          <a:lstStyle>
            <a:lvl1pPr>
              <a:defRPr sz="48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CBBF8DA5-C8B7-412E-BCBF-AAEC844B733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21FC05-5259-41A7-B76B-5B916A5C3C8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158FD3-AEA2-4CC7-9E65-F98E9599A03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5242A7-1E7C-4C3A-BF8F-50E77094B28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72CCEF-2301-4644-A616-31BE9F20232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6AC210-B60E-43C9-BCAD-77BE6C9D71A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6D6D77-A785-48B8-8F72-D42B2E16FDB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2AA884-3D42-4C2B-8EB1-3AA056BCAC6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4BABE2-2F15-47C6-9A2B-903E76ECBA5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DBF9B-BB14-4553-BEE2-87545783239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2F4E28-5740-4CF1-9E34-E88AD518010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9782975b876176144842b490277ebaa1-hcl0i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557338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FFFFFF">
              <a:alpha val="80000"/>
            </a:srgbClr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B168AFB-D362-4CDF-B7B4-78B35D88B9E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6633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6633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6633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6633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633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633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633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633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6330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31840" y="4221088"/>
            <a:ext cx="504056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Проблемы работы с одарёнными детьми в условиях современной школы и способы их разрешения.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700808"/>
            <a:ext cx="70939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/>
              <a:t>Внеклассная работа по предмету.</a:t>
            </a:r>
            <a:endParaRPr lang="ru-RU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2690336"/>
            <a:ext cx="617443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-Предметные недели.</a:t>
            </a:r>
          </a:p>
          <a:p>
            <a:r>
              <a:rPr lang="ru-RU" sz="2800" b="1" dirty="0" smtClean="0">
                <a:solidFill>
                  <a:schemeClr val="tx2"/>
                </a:solidFill>
              </a:rPr>
              <a:t>-Олимпиады.</a:t>
            </a:r>
          </a:p>
          <a:p>
            <a:r>
              <a:rPr lang="ru-RU" sz="2800" b="1" dirty="0" smtClean="0">
                <a:solidFill>
                  <a:schemeClr val="tx2"/>
                </a:solidFill>
              </a:rPr>
              <a:t>-Праздники по изучению английских традиций.</a:t>
            </a:r>
          </a:p>
          <a:p>
            <a:r>
              <a:rPr lang="ru-RU" sz="2800" b="1" dirty="0" smtClean="0">
                <a:solidFill>
                  <a:schemeClr val="tx2"/>
                </a:solidFill>
              </a:rPr>
              <a:t>-Марафоны, вечера и т. д.</a:t>
            </a:r>
            <a:endParaRPr lang="ru-RU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573016"/>
            <a:ext cx="3429000" cy="1447800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b="1" dirty="0">
                <a:solidFill>
                  <a:schemeClr val="tx1"/>
                </a:solidFill>
                <a:latin typeface="Script MT Bold" pitchFamily="66" charset="0"/>
              </a:rPr>
              <a:t>«все дети являются одаренными» </a:t>
            </a:r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5436096" y="3212976"/>
            <a:ext cx="32766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>
                <a:latin typeface="Script MT Bold" pitchFamily="66" charset="0"/>
              </a:rPr>
              <a:t>«одаренные дети встречаются крайне редко»</a:t>
            </a:r>
            <a:r>
              <a:rPr lang="ru-RU" b="1" dirty="0"/>
              <a:t> </a:t>
            </a:r>
          </a:p>
        </p:txBody>
      </p:sp>
      <p:sp>
        <p:nvSpPr>
          <p:cNvPr id="74757" name="Line 5"/>
          <p:cNvSpPr>
            <a:spLocks noChangeShapeType="1"/>
          </p:cNvSpPr>
          <p:nvPr/>
        </p:nvSpPr>
        <p:spPr bwMode="auto">
          <a:xfrm flipH="1">
            <a:off x="1979712" y="2348880"/>
            <a:ext cx="1384176" cy="1008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4758" name="Line 6"/>
          <p:cNvSpPr>
            <a:spLocks noChangeShapeType="1"/>
          </p:cNvSpPr>
          <p:nvPr/>
        </p:nvSpPr>
        <p:spPr bwMode="auto">
          <a:xfrm>
            <a:off x="5508104" y="2420888"/>
            <a:ext cx="1435224" cy="9060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763688" y="1700808"/>
            <a:ext cx="6120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Существуют две точки зрения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844824"/>
            <a:ext cx="9144000" cy="5013176"/>
          </a:xfrm>
        </p:spPr>
        <p:txBody>
          <a:bodyPr/>
          <a:lstStyle/>
          <a:p>
            <a:pPr>
              <a:buFontTx/>
              <a:buNone/>
            </a:pPr>
            <a:r>
              <a:rPr lang="ru-RU" sz="3600" b="1" dirty="0">
                <a:solidFill>
                  <a:schemeClr val="accent2"/>
                </a:solidFill>
              </a:rPr>
              <a:t>   </a:t>
            </a:r>
            <a:r>
              <a:rPr lang="ru-RU" sz="2800" b="1" dirty="0">
                <a:solidFill>
                  <a:schemeClr val="tx1"/>
                </a:solidFill>
              </a:rPr>
              <a:t>Ниже перечислены личностные черты и деловые качества, 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>
                <a:solidFill>
                  <a:schemeClr val="tx1"/>
                </a:solidFill>
              </a:rPr>
              <a:t>которые учитель встречает </a:t>
            </a:r>
            <a:r>
              <a:rPr lang="ru-RU" sz="2800" b="1" dirty="0" err="1" smtClean="0">
                <a:solidFill>
                  <a:schemeClr val="tx1"/>
                </a:solidFill>
              </a:rPr>
              <a:t>усвоих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>
                <a:solidFill>
                  <a:schemeClr val="tx1"/>
                </a:solidFill>
              </a:rPr>
              <a:t>учеников.</a:t>
            </a:r>
          </a:p>
          <a:p>
            <a:pPr>
              <a:buFontTx/>
              <a:buNone/>
            </a:pPr>
            <a:r>
              <a:rPr lang="ru-RU" dirty="0"/>
              <a:t>   </a:t>
            </a:r>
            <a:r>
              <a:rPr lang="ru-RU" sz="2400" b="1" dirty="0">
                <a:solidFill>
                  <a:schemeClr val="tx1"/>
                </a:solidFill>
              </a:rPr>
              <a:t>Отметьте знаком «+» </a:t>
            </a:r>
          </a:p>
          <a:p>
            <a:pPr>
              <a:buFontTx/>
              <a:buNone/>
            </a:pPr>
            <a:r>
              <a:rPr lang="ru-RU" sz="2400" b="1" dirty="0">
                <a:solidFill>
                  <a:schemeClr val="tx1"/>
                </a:solidFill>
              </a:rPr>
              <a:t>   те свойства, которые Вам </a:t>
            </a:r>
          </a:p>
          <a:p>
            <a:pPr>
              <a:buFontTx/>
              <a:buNone/>
            </a:pPr>
            <a:r>
              <a:rPr lang="ru-RU" sz="2400" b="1" dirty="0">
                <a:solidFill>
                  <a:schemeClr val="tx1"/>
                </a:solidFill>
              </a:rPr>
              <a:t>   нравятся в учениках, </a:t>
            </a:r>
          </a:p>
          <a:p>
            <a:pPr>
              <a:buFontTx/>
              <a:buNone/>
            </a:pPr>
            <a:r>
              <a:rPr lang="ru-RU" sz="2400" b="1" dirty="0">
                <a:solidFill>
                  <a:schemeClr val="tx1"/>
                </a:solidFill>
              </a:rPr>
              <a:t>   а знаком «-» те, что </a:t>
            </a:r>
          </a:p>
          <a:p>
            <a:pPr>
              <a:buFontTx/>
              <a:buNone/>
            </a:pPr>
            <a:r>
              <a:rPr lang="ru-RU" sz="2400" b="1" dirty="0">
                <a:solidFill>
                  <a:schemeClr val="tx1"/>
                </a:solidFill>
              </a:rPr>
              <a:t>   не нравятся.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" y="1268760"/>
            <a:ext cx="8839200" cy="5589240"/>
          </a:xfrm>
        </p:spPr>
        <p:txBody>
          <a:bodyPr/>
          <a:lstStyle/>
          <a:p>
            <a:pPr marL="990600" lvl="1" indent="-533400">
              <a:lnSpc>
                <a:spcPct val="80000"/>
              </a:lnSpc>
              <a:buFont typeface="Wingdings" pitchFamily="2" charset="2"/>
              <a:buNone/>
            </a:pPr>
            <a:endParaRPr lang="ru-RU" sz="2000" b="1" dirty="0"/>
          </a:p>
          <a:p>
            <a:pPr marL="990600" lvl="1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000" b="1" dirty="0">
                <a:solidFill>
                  <a:schemeClr val="tx1"/>
                </a:solidFill>
              </a:rPr>
              <a:t>Дисциплинированный.</a:t>
            </a:r>
          </a:p>
          <a:p>
            <a:pPr marL="990600" lvl="1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000" b="1" dirty="0">
                <a:solidFill>
                  <a:schemeClr val="tx1"/>
                </a:solidFill>
              </a:rPr>
              <a:t>Неровно успевающий.</a:t>
            </a:r>
          </a:p>
          <a:p>
            <a:pPr marL="990600" lvl="1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000" b="1" dirty="0">
                <a:solidFill>
                  <a:schemeClr val="tx1"/>
                </a:solidFill>
              </a:rPr>
              <a:t>Организованный.</a:t>
            </a:r>
          </a:p>
          <a:p>
            <a:pPr marL="990600" lvl="1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000" b="1" dirty="0">
                <a:solidFill>
                  <a:schemeClr val="tx1"/>
                </a:solidFill>
              </a:rPr>
              <a:t>Выбивающийся из общего темпа.</a:t>
            </a:r>
          </a:p>
          <a:p>
            <a:pPr marL="990600" lvl="1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000" b="1" dirty="0">
                <a:solidFill>
                  <a:schemeClr val="tx1"/>
                </a:solidFill>
              </a:rPr>
              <a:t>Эрудированный.</a:t>
            </a:r>
          </a:p>
          <a:p>
            <a:pPr marL="990600" lvl="1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000" b="1" dirty="0">
                <a:solidFill>
                  <a:schemeClr val="tx1"/>
                </a:solidFill>
              </a:rPr>
              <a:t>Странный в поведении, непонятный.</a:t>
            </a:r>
          </a:p>
          <a:p>
            <a:pPr marL="990600" lvl="1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000" b="1" dirty="0">
                <a:solidFill>
                  <a:schemeClr val="tx1"/>
                </a:solidFill>
              </a:rPr>
              <a:t>Умеющий поддержать общее дело.</a:t>
            </a:r>
          </a:p>
          <a:p>
            <a:pPr marL="990600" lvl="1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000" b="1" dirty="0">
                <a:solidFill>
                  <a:schemeClr val="tx1"/>
                </a:solidFill>
              </a:rPr>
              <a:t>Выскакивающий на уроке с нелепыми замечаниями.</a:t>
            </a:r>
          </a:p>
          <a:p>
            <a:pPr marL="990600" lvl="1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000" b="1" dirty="0">
                <a:solidFill>
                  <a:schemeClr val="tx1"/>
                </a:solidFill>
              </a:rPr>
              <a:t>Стабильно успевающий (всегда хорошо учится).</a:t>
            </a:r>
          </a:p>
          <a:p>
            <a:pPr marL="990600" lvl="1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000" b="1" dirty="0">
                <a:solidFill>
                  <a:schemeClr val="tx1"/>
                </a:solidFill>
              </a:rPr>
              <a:t>Занятый своими делами (индивидуалист).</a:t>
            </a:r>
          </a:p>
          <a:p>
            <a:pPr marL="990600" lvl="1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000" b="1" dirty="0">
                <a:solidFill>
                  <a:schemeClr val="tx1"/>
                </a:solidFill>
              </a:rPr>
              <a:t>Быстро, «на лету» схватывающий.</a:t>
            </a:r>
          </a:p>
          <a:p>
            <a:pPr marL="990600" lvl="1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000" b="1" dirty="0">
                <a:solidFill>
                  <a:schemeClr val="tx1"/>
                </a:solidFill>
              </a:rPr>
              <a:t>Не умеющий общаться, конфликтный.</a:t>
            </a:r>
          </a:p>
          <a:p>
            <a:pPr marL="990600" lvl="1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000" b="1" dirty="0">
                <a:solidFill>
                  <a:schemeClr val="tx1"/>
                </a:solidFill>
              </a:rPr>
              <a:t>Общающийся легко, приятный в общении.</a:t>
            </a:r>
          </a:p>
          <a:p>
            <a:pPr marL="990600" lvl="1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000" b="1" dirty="0">
                <a:solidFill>
                  <a:schemeClr val="tx1"/>
                </a:solidFill>
              </a:rPr>
              <a:t>Иногда тугодум, иногда не может понять очевидного.</a:t>
            </a:r>
          </a:p>
          <a:p>
            <a:pPr marL="990600" lvl="1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000" b="1" dirty="0">
                <a:solidFill>
                  <a:schemeClr val="tx1"/>
                </a:solidFill>
              </a:rPr>
              <a:t>Ясно,  понятно для всех выражающий свои мысли.</a:t>
            </a:r>
          </a:p>
          <a:p>
            <a:pPr marL="990600" lvl="1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000" b="1" dirty="0">
                <a:solidFill>
                  <a:schemeClr val="tx1"/>
                </a:solidFill>
              </a:rPr>
              <a:t>Не всегда желающий подчиняться большинству  </a:t>
            </a:r>
          </a:p>
          <a:p>
            <a:pPr marL="990600" lvl="1" indent="-533400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>
                <a:solidFill>
                  <a:schemeClr val="tx1"/>
                </a:solidFill>
              </a:rPr>
              <a:t>        или официальному руководителю.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2204864"/>
            <a:ext cx="8136904" cy="3937000"/>
          </a:xfrm>
        </p:spPr>
        <p:txBody>
          <a:bodyPr/>
          <a:lstStyle/>
          <a:p>
            <a:pPr>
              <a:buFontTx/>
              <a:buNone/>
            </a:pPr>
            <a:r>
              <a:rPr lang="ru-RU" dirty="0"/>
              <a:t>   </a:t>
            </a:r>
            <a:r>
              <a:rPr lang="ru-RU" sz="2800" b="1" dirty="0">
                <a:solidFill>
                  <a:schemeClr val="tx1"/>
                </a:solidFill>
              </a:rPr>
              <a:t>Если чётных «+» больше, то </a:t>
            </a:r>
          </a:p>
          <a:p>
            <a:pPr>
              <a:buFontTx/>
              <a:buNone/>
            </a:pPr>
            <a:r>
              <a:rPr lang="ru-RU" sz="2800" b="1" dirty="0">
                <a:solidFill>
                  <a:schemeClr val="tx1"/>
                </a:solidFill>
              </a:rPr>
              <a:t>   Вы – нестандартный учитель, умеющий обнаружить, выявить, разглядеть скрытую незаурядную одарённость. </a:t>
            </a:r>
          </a:p>
          <a:p>
            <a:pPr>
              <a:buFontTx/>
              <a:buNone/>
            </a:pPr>
            <a:r>
              <a:rPr lang="ru-RU" sz="2800" b="1" dirty="0">
                <a:solidFill>
                  <a:schemeClr val="tx1"/>
                </a:solidFill>
              </a:rPr>
              <a:t>   На практике такие учителя встречаются редко!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43608" y="1556792"/>
            <a:ext cx="4968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Каких плюсиков больше?</a:t>
            </a:r>
            <a:endParaRPr lang="ru-RU" sz="2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3429000"/>
            <a:ext cx="5328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Спасибо за внимание!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71800" y="1700808"/>
            <a:ext cx="52565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Виды одаренности: </a:t>
            </a:r>
            <a:endParaRPr lang="ru-RU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2413338"/>
            <a:ext cx="639045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- интеллектуальная; </a:t>
            </a:r>
          </a:p>
          <a:p>
            <a:r>
              <a:rPr lang="ru-RU" sz="2800" b="1" dirty="0" smtClean="0"/>
              <a:t>- творческая; </a:t>
            </a:r>
          </a:p>
          <a:p>
            <a:r>
              <a:rPr lang="ru-RU" sz="2800" b="1" dirty="0" smtClean="0"/>
              <a:t>- академическая; </a:t>
            </a:r>
          </a:p>
          <a:p>
            <a:r>
              <a:rPr lang="ru-RU" sz="2800" b="1" dirty="0" smtClean="0"/>
              <a:t>- художественно-эстетическая; </a:t>
            </a:r>
          </a:p>
          <a:p>
            <a:r>
              <a:rPr lang="ru-RU" sz="2800" b="1" dirty="0" smtClean="0"/>
              <a:t>- социальная или лидерская; </a:t>
            </a:r>
          </a:p>
          <a:p>
            <a:r>
              <a:rPr lang="ru-RU" sz="2800" b="1" dirty="0" smtClean="0"/>
              <a:t>- психомоторная (т.е. спортивная). </a:t>
            </a:r>
          </a:p>
          <a:p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5736" y="1700808"/>
            <a:ext cx="59046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Одаренный ребенок, какой он?</a:t>
            </a:r>
            <a:br>
              <a:rPr lang="ru-RU" sz="2800" b="1" dirty="0" smtClean="0"/>
            </a:br>
            <a:r>
              <a:rPr lang="ru-RU" sz="2800" b="1" dirty="0" smtClean="0"/>
              <a:t>(качества со знаком «+») 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2636912"/>
            <a:ext cx="630019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-отличная память, </a:t>
            </a:r>
          </a:p>
          <a:p>
            <a:r>
              <a:rPr lang="ru-RU" sz="2800" b="1" dirty="0" smtClean="0"/>
              <a:t>-высокий уровень мышления и интеллекта, </a:t>
            </a:r>
          </a:p>
          <a:p>
            <a:r>
              <a:rPr lang="ru-RU" sz="2800" b="1" dirty="0" smtClean="0"/>
              <a:t>-хорошо развитая речь, </a:t>
            </a:r>
          </a:p>
          <a:p>
            <a:r>
              <a:rPr lang="ru-RU" sz="2800" b="1" dirty="0" smtClean="0"/>
              <a:t>-большой словарный запас.           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628800"/>
            <a:ext cx="59401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Одаренный ребенок, какой он?</a:t>
            </a:r>
            <a:br>
              <a:rPr lang="ru-RU" sz="2400" b="1" dirty="0" smtClean="0"/>
            </a:br>
            <a:r>
              <a:rPr lang="ru-RU" sz="2400" b="1" dirty="0" smtClean="0"/>
              <a:t>(качества со знаком «-»)</a:t>
            </a:r>
            <a:endParaRPr lang="ru-RU" sz="2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996952"/>
            <a:ext cx="653447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-неприязнь к традиционным методам обучения, </a:t>
            </a:r>
          </a:p>
          <a:p>
            <a:r>
              <a:rPr lang="ru-RU" sz="2400" b="1" dirty="0" smtClean="0"/>
              <a:t>-стремление к лидерству, </a:t>
            </a:r>
          </a:p>
          <a:p>
            <a:r>
              <a:rPr lang="ru-RU" sz="2400" b="1" dirty="0" smtClean="0"/>
              <a:t>-повышенные требования к себе и окружающим,</a:t>
            </a:r>
          </a:p>
          <a:p>
            <a:r>
              <a:rPr lang="ru-RU" sz="2400" b="1" dirty="0" smtClean="0"/>
              <a:t>-стремление к совершенству во всем,</a:t>
            </a:r>
          </a:p>
          <a:p>
            <a:r>
              <a:rPr lang="ru-RU" sz="2400" b="1" dirty="0" smtClean="0"/>
              <a:t>нетерпимость. </a:t>
            </a:r>
          </a:p>
          <a:p>
            <a:pPr>
              <a:buFont typeface="Wingdings" pitchFamily="2" charset="2"/>
              <a:buNone/>
            </a:pPr>
            <a:r>
              <a:rPr lang="ru-RU" sz="2400" b="1" dirty="0" smtClean="0"/>
              <a:t>  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55776" y="1700808"/>
            <a:ext cx="45738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/>
              <a:t>Проблемы одарённых детей</a:t>
            </a:r>
            <a:endParaRPr lang="ru-RU" sz="2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2348880"/>
            <a:ext cx="705678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b="1" i="1" dirty="0" smtClean="0"/>
              <a:t>1. Неприязнь к школе.</a:t>
            </a:r>
            <a:r>
              <a:rPr lang="ru-RU" b="1" dirty="0" smtClean="0"/>
              <a:t>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b="1" i="1" dirty="0" smtClean="0"/>
              <a:t>2.</a:t>
            </a:r>
            <a:r>
              <a:rPr lang="ru-RU" b="1" dirty="0" smtClean="0"/>
              <a:t> </a:t>
            </a:r>
            <a:r>
              <a:rPr lang="ru-RU" b="1" i="1" dirty="0" smtClean="0"/>
              <a:t>Игровые интересы.</a:t>
            </a:r>
            <a:r>
              <a:rPr lang="ru-RU" b="1" dirty="0" smtClean="0"/>
              <a:t>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b="1" smtClean="0"/>
              <a:t> </a:t>
            </a:r>
            <a:r>
              <a:rPr lang="ru-RU" b="1" i="1" smtClean="0"/>
              <a:t>3</a:t>
            </a:r>
            <a:r>
              <a:rPr lang="ru-RU" b="1" i="1" dirty="0" smtClean="0"/>
              <a:t>. </a:t>
            </a:r>
            <a:r>
              <a:rPr lang="ru-RU" b="1" i="1" dirty="0" smtClean="0"/>
              <a:t>Погружение в философские проблемы.</a:t>
            </a:r>
            <a:r>
              <a:rPr lang="ru-RU" b="1" dirty="0" smtClean="0"/>
              <a:t>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b="1" i="1" dirty="0" smtClean="0"/>
              <a:t>4</a:t>
            </a:r>
            <a:r>
              <a:rPr lang="ru-RU" b="1" i="1" dirty="0" smtClean="0"/>
              <a:t>.</a:t>
            </a:r>
            <a:r>
              <a:rPr lang="ru-RU" b="1" dirty="0" smtClean="0"/>
              <a:t> </a:t>
            </a:r>
            <a:r>
              <a:rPr lang="ru-RU" b="1" i="1" dirty="0" smtClean="0"/>
              <a:t>Несоответствие между физическим, интеллектуальным и социальным развитием.</a:t>
            </a:r>
            <a:r>
              <a:rPr lang="ru-RU" b="1" dirty="0" smtClean="0"/>
              <a:t>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b="1" i="1" dirty="0" smtClean="0"/>
              <a:t>5</a:t>
            </a:r>
            <a:r>
              <a:rPr lang="ru-RU" b="1" i="1" dirty="0" smtClean="0"/>
              <a:t>. </a:t>
            </a:r>
            <a:r>
              <a:rPr lang="ru-RU" b="1" i="1" dirty="0" smtClean="0"/>
              <a:t>Ощущение неудовлетворённости.</a:t>
            </a:r>
            <a:r>
              <a:rPr lang="ru-RU" b="1" dirty="0" smtClean="0"/>
              <a:t>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b="1" i="1" dirty="0" smtClean="0"/>
              <a:t>6</a:t>
            </a:r>
            <a:r>
              <a:rPr lang="ru-RU" b="1" i="1" dirty="0" smtClean="0"/>
              <a:t>.</a:t>
            </a:r>
            <a:r>
              <a:rPr lang="ru-RU" b="1" dirty="0" smtClean="0"/>
              <a:t> </a:t>
            </a:r>
            <a:r>
              <a:rPr lang="ru-RU" b="1" i="1" dirty="0" smtClean="0"/>
              <a:t>Нереалистические цели</a:t>
            </a:r>
            <a:r>
              <a:rPr lang="ru-RU" b="1" dirty="0" smtClean="0"/>
              <a:t> 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b="1" i="1" dirty="0" smtClean="0"/>
              <a:t>7</a:t>
            </a:r>
            <a:r>
              <a:rPr lang="ru-RU" b="1" i="1" dirty="0" smtClean="0"/>
              <a:t>.</a:t>
            </a:r>
            <a:r>
              <a:rPr lang="ru-RU" b="1" dirty="0" smtClean="0"/>
              <a:t> </a:t>
            </a:r>
            <a:r>
              <a:rPr lang="ru-RU" b="1" i="1" dirty="0" smtClean="0"/>
              <a:t>Сверхчувствительность.</a:t>
            </a:r>
            <a:r>
              <a:rPr lang="ru-RU" b="1" dirty="0" smtClean="0"/>
              <a:t>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b="1" i="1" dirty="0" smtClean="0"/>
              <a:t>8</a:t>
            </a:r>
            <a:r>
              <a:rPr lang="ru-RU" b="1" i="1" dirty="0" smtClean="0"/>
              <a:t>. </a:t>
            </a:r>
            <a:r>
              <a:rPr lang="ru-RU" b="1" i="1" dirty="0" smtClean="0"/>
              <a:t>Потребность во внимании взрослых.</a:t>
            </a:r>
            <a:r>
              <a:rPr lang="ru-RU" b="1" dirty="0" smtClean="0"/>
              <a:t>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b="1" i="1" dirty="0" smtClean="0"/>
              <a:t>9</a:t>
            </a:r>
            <a:r>
              <a:rPr lang="ru-RU" b="1" i="1" dirty="0" smtClean="0"/>
              <a:t>.</a:t>
            </a:r>
            <a:r>
              <a:rPr lang="ru-RU" b="1" dirty="0" smtClean="0"/>
              <a:t> </a:t>
            </a:r>
            <a:r>
              <a:rPr lang="ru-RU" b="1" i="1" dirty="0" smtClean="0"/>
              <a:t>Нетерпимость.</a:t>
            </a:r>
            <a:r>
              <a:rPr lang="ru-RU" b="1" dirty="0" smtClean="0"/>
              <a:t>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556792"/>
            <a:ext cx="60841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Основные подходы в работе с одаренными детьми: </a:t>
            </a:r>
            <a:endParaRPr lang="ru-RU" sz="2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2828836"/>
            <a:ext cx="624644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-ускорение, </a:t>
            </a:r>
          </a:p>
          <a:p>
            <a:r>
              <a:rPr lang="ru-RU" sz="3200" b="1" dirty="0" smtClean="0"/>
              <a:t>-углубление, </a:t>
            </a:r>
          </a:p>
          <a:p>
            <a:r>
              <a:rPr lang="ru-RU" sz="3200" b="1" dirty="0" smtClean="0"/>
              <a:t>-обогащение, </a:t>
            </a:r>
          </a:p>
          <a:p>
            <a:r>
              <a:rPr lang="ru-RU" sz="3200" b="1" dirty="0" smtClean="0"/>
              <a:t>-</a:t>
            </a:r>
            <a:r>
              <a:rPr lang="ru-RU" sz="3200" b="1" dirty="0" err="1" smtClean="0"/>
              <a:t>проблематизация</a:t>
            </a:r>
            <a:r>
              <a:rPr lang="ru-RU" b="1" dirty="0" smtClean="0"/>
              <a:t>. -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99792" y="1628800"/>
            <a:ext cx="64574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Создание проектов и презентаций: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2564904"/>
            <a:ext cx="4572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buFontTx/>
              <a:buAutoNum type="arabicPeriod"/>
            </a:pPr>
            <a:r>
              <a:rPr lang="ru-RU" sz="2000" b="1" dirty="0" smtClean="0">
                <a:solidFill>
                  <a:schemeClr val="tx2"/>
                </a:solidFill>
              </a:rPr>
              <a:t>делает процесс обучения интересным;</a:t>
            </a:r>
          </a:p>
          <a:p>
            <a:pPr marL="533400" indent="-533400">
              <a:buFontTx/>
              <a:buAutoNum type="arabicPeriod"/>
            </a:pPr>
            <a:r>
              <a:rPr lang="ru-RU" sz="2000" b="1" dirty="0" smtClean="0">
                <a:solidFill>
                  <a:schemeClr val="tx2"/>
                </a:solidFill>
              </a:rPr>
              <a:t>расширяет познания за пределы темы;</a:t>
            </a:r>
          </a:p>
          <a:p>
            <a:pPr marL="533400" indent="-533400">
              <a:buFontTx/>
              <a:buAutoNum type="arabicPeriod"/>
            </a:pPr>
            <a:r>
              <a:rPr lang="ru-RU" sz="2000" b="1" dirty="0" smtClean="0">
                <a:solidFill>
                  <a:schemeClr val="tx2"/>
                </a:solidFill>
              </a:rPr>
              <a:t>придают учебному процессу динамичность и привлекательность;</a:t>
            </a:r>
          </a:p>
          <a:p>
            <a:pPr marL="533400" indent="-533400">
              <a:buFontTx/>
              <a:buAutoNum type="arabicPeriod"/>
            </a:pPr>
            <a:r>
              <a:rPr lang="ru-RU" sz="2000" b="1" dirty="0" smtClean="0">
                <a:solidFill>
                  <a:schemeClr val="tx2"/>
                </a:solidFill>
              </a:rPr>
              <a:t>учащиеся становятся творческими исследователями;</a:t>
            </a:r>
          </a:p>
          <a:p>
            <a:pPr marL="533400" indent="-533400">
              <a:buFontTx/>
              <a:buAutoNum type="arabicPeriod"/>
            </a:pPr>
            <a:r>
              <a:rPr lang="ru-RU" sz="2000" b="1" dirty="0" smtClean="0">
                <a:solidFill>
                  <a:schemeClr val="tx2"/>
                </a:solidFill>
              </a:rPr>
              <a:t>получают удовлетворение от работы.</a:t>
            </a:r>
            <a:endParaRPr lang="ru-RU" sz="20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31840" y="1700808"/>
            <a:ext cx="28711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Ролевые игры.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2413338"/>
            <a:ext cx="63184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buFontTx/>
              <a:buAutoNum type="arabicPeriod"/>
            </a:pPr>
            <a:r>
              <a:rPr lang="ru-RU" sz="2000" b="1" dirty="0" smtClean="0">
                <a:solidFill>
                  <a:schemeClr val="tx2"/>
                </a:solidFill>
              </a:rPr>
              <a:t>Активизируют творческий процесс на уроке.</a:t>
            </a:r>
          </a:p>
          <a:p>
            <a:pPr marL="533400" indent="-533400">
              <a:buFontTx/>
              <a:buAutoNum type="arabicPeriod"/>
            </a:pPr>
            <a:r>
              <a:rPr lang="ru-RU" sz="2000" b="1" dirty="0" smtClean="0">
                <a:solidFill>
                  <a:schemeClr val="tx2"/>
                </a:solidFill>
              </a:rPr>
              <a:t>Включают элементы драматизации.</a:t>
            </a:r>
          </a:p>
          <a:p>
            <a:pPr marL="533400" indent="-533400">
              <a:buFontTx/>
              <a:buAutoNum type="arabicPeriod"/>
            </a:pPr>
            <a:r>
              <a:rPr lang="ru-RU" sz="2000" b="1" dirty="0" smtClean="0">
                <a:solidFill>
                  <a:schemeClr val="tx2"/>
                </a:solidFill>
              </a:rPr>
              <a:t>Дают возможность организовать дискуссию, живой обмен мнениями.</a:t>
            </a:r>
          </a:p>
          <a:p>
            <a:pPr marL="533400" indent="-533400">
              <a:buFontTx/>
              <a:buAutoNum type="arabicPeriod"/>
            </a:pPr>
            <a:r>
              <a:rPr lang="ru-RU" sz="2000" b="1" dirty="0" smtClean="0">
                <a:solidFill>
                  <a:schemeClr val="tx2"/>
                </a:solidFill>
              </a:rPr>
              <a:t>Предполагают неформальное общение.</a:t>
            </a:r>
            <a:endParaRPr lang="ru-RU" sz="20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03848" y="1628800"/>
            <a:ext cx="49424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Типы творческих заданий: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2551837"/>
            <a:ext cx="631844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-придумать загадку;</a:t>
            </a:r>
          </a:p>
          <a:p>
            <a:r>
              <a:rPr lang="ru-RU" sz="2800" b="1" dirty="0" smtClean="0">
                <a:solidFill>
                  <a:schemeClr val="tx2"/>
                </a:solidFill>
              </a:rPr>
              <a:t>-составить чайнворд, кроссворд, ребус;</a:t>
            </a:r>
          </a:p>
          <a:p>
            <a:r>
              <a:rPr lang="ru-RU" sz="2800" b="1" dirty="0" smtClean="0">
                <a:solidFill>
                  <a:schemeClr val="tx2"/>
                </a:solidFill>
              </a:rPr>
              <a:t>-конкурсы сочинений;</a:t>
            </a:r>
          </a:p>
          <a:p>
            <a:r>
              <a:rPr lang="ru-RU" sz="2800" b="1" dirty="0" smtClean="0">
                <a:solidFill>
                  <a:schemeClr val="tx2"/>
                </a:solidFill>
              </a:rPr>
              <a:t>-конкурсы переводчиков;</a:t>
            </a:r>
          </a:p>
          <a:p>
            <a:r>
              <a:rPr lang="ru-RU" sz="2800" b="1" dirty="0" smtClean="0">
                <a:solidFill>
                  <a:schemeClr val="tx2"/>
                </a:solidFill>
              </a:rPr>
              <a:t>-составить </a:t>
            </a:r>
            <a:r>
              <a:rPr lang="en-US" sz="2800" b="1" dirty="0" smtClean="0">
                <a:solidFill>
                  <a:schemeClr val="tx2"/>
                </a:solidFill>
              </a:rPr>
              <a:t>quiz </a:t>
            </a:r>
            <a:r>
              <a:rPr lang="ru-RU" sz="2800" b="1" dirty="0" smtClean="0">
                <a:solidFill>
                  <a:schemeClr val="tx2"/>
                </a:solidFill>
              </a:rPr>
              <a:t>по заданной теме.</a:t>
            </a:r>
          </a:p>
          <a:p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3_Eduboard">
  <a:themeElements>
    <a:clrScheme name="Edu boar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du board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u boar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 boar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 boar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 boar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 boar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 boar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 boar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 boar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 boar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 boar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 boar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 boar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53_Eduboard</Template>
  <TotalTime>40</TotalTime>
  <Words>493</Words>
  <Application>Microsoft Office PowerPoint</Application>
  <PresentationFormat>Экран (4:3)</PresentationFormat>
  <Paragraphs>90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53_Eduboard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Проблемы работы с одаренными детьми в условиях современной школы и способы их разрешения</dc:title>
  <dc:creator>Наталья</dc:creator>
  <cp:lastModifiedBy>Наталья</cp:lastModifiedBy>
  <cp:revision>5</cp:revision>
  <dcterms:created xsi:type="dcterms:W3CDTF">2012-01-24T21:57:31Z</dcterms:created>
  <dcterms:modified xsi:type="dcterms:W3CDTF">2012-01-26T08:36:55Z</dcterms:modified>
</cp:coreProperties>
</file>