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EB5402-571D-462C-AB4A-20083A6F6095}" type="datetimeFigureOut">
              <a:rPr lang="ru-RU" smtClean="0"/>
              <a:pPr/>
              <a:t>06.09.2013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B2EF76-54C6-4773-BFA2-61FA88795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ge-ok.ru/wp-content/uploads/2012/03/ug1.jp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ge-ok.ru/wp-content/uploads/2012/03/edkub21.jpe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58200" cy="5184576"/>
          </a:xfrm>
        </p:spPr>
        <p:txBody>
          <a:bodyPr>
            <a:normAutofit fontScale="92500"/>
          </a:bodyPr>
          <a:lstStyle/>
          <a:p>
            <a:r>
              <a:rPr lang="ru-RU" u="sng" dirty="0" smtClean="0"/>
              <a:t>Задача 1 </a:t>
            </a:r>
            <a:endParaRPr lang="ru-RU" dirty="0" smtClean="0"/>
          </a:p>
          <a:p>
            <a:r>
              <a:rPr lang="ru-RU" dirty="0" smtClean="0"/>
              <a:t>Найти угол между прямыми АВ</a:t>
            </a:r>
            <a:r>
              <a:rPr lang="ru-RU" baseline="-25000" dirty="0" smtClean="0"/>
              <a:t>1</a:t>
            </a:r>
            <a:r>
              <a:rPr lang="ru-RU" dirty="0" smtClean="0"/>
              <a:t> и ВС</a:t>
            </a:r>
            <a:r>
              <a:rPr lang="ru-RU" baseline="-25000" dirty="0" smtClean="0"/>
              <a:t>1</a:t>
            </a:r>
            <a:r>
              <a:rPr lang="ru-RU" dirty="0" smtClean="0"/>
              <a:t> в кубе АВСDА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r>
              <a:rPr lang="ru-RU" dirty="0" smtClean="0"/>
              <a:t>С</a:t>
            </a:r>
            <a:r>
              <a:rPr lang="ru-RU" baseline="-25000" dirty="0" smtClean="0"/>
              <a:t>1</a:t>
            </a:r>
            <a:r>
              <a:rPr lang="ru-RU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   </a:t>
            </a:r>
            <a:r>
              <a:rPr lang="en-US" dirty="0" smtClean="0"/>
              <a:t>z</a:t>
            </a:r>
            <a:r>
              <a:rPr lang="ru-RU" dirty="0" smtClean="0"/>
              <a:t>    </a:t>
            </a:r>
          </a:p>
          <a:p>
            <a:r>
              <a:rPr lang="ru-RU" dirty="0" smtClean="0"/>
              <a:t>                                </a:t>
            </a:r>
            <a:r>
              <a:rPr lang="en-US" dirty="0" smtClean="0"/>
              <a:t>   </a:t>
            </a:r>
            <a:r>
              <a:rPr lang="ru-RU" dirty="0" smtClean="0"/>
              <a:t>Введем систему координат с центром в точке В.</a:t>
            </a:r>
          </a:p>
          <a:p>
            <a:r>
              <a:rPr lang="ru-RU" dirty="0" smtClean="0"/>
              <a:t>                                 </a:t>
            </a:r>
            <a:r>
              <a:rPr lang="en-US" dirty="0" smtClean="0"/>
              <a:t>   </a:t>
            </a:r>
            <a:r>
              <a:rPr lang="ru-RU" dirty="0" smtClean="0"/>
              <a:t>В(0;0;0;), А(1;0;0), В</a:t>
            </a:r>
            <a:r>
              <a:rPr lang="ru-RU" baseline="-25000" dirty="0" smtClean="0"/>
              <a:t>1</a:t>
            </a:r>
            <a:r>
              <a:rPr lang="ru-RU" dirty="0" smtClean="0"/>
              <a:t>(0;0;1), С</a:t>
            </a:r>
            <a:r>
              <a:rPr lang="ru-RU" baseline="-25000" dirty="0" smtClean="0"/>
              <a:t>1</a:t>
            </a:r>
            <a:r>
              <a:rPr lang="ru-RU" dirty="0" smtClean="0"/>
              <a:t>(0;1;1)</a:t>
            </a:r>
          </a:p>
          <a:p>
            <a:r>
              <a:rPr lang="ru-RU" dirty="0" smtClean="0"/>
              <a:t>                                 </a:t>
            </a:r>
            <a:r>
              <a:rPr lang="en-US" dirty="0" smtClean="0"/>
              <a:t>   </a:t>
            </a:r>
            <a:r>
              <a:rPr lang="ru-RU" dirty="0" smtClean="0"/>
              <a:t>Угол между прямыми АВ</a:t>
            </a:r>
            <a:r>
              <a:rPr lang="ru-RU" baseline="-25000" dirty="0" smtClean="0"/>
              <a:t>1</a:t>
            </a:r>
            <a:r>
              <a:rPr lang="ru-RU" dirty="0" smtClean="0"/>
              <a:t> и ВС</a:t>
            </a:r>
            <a:r>
              <a:rPr lang="ru-RU" baseline="-25000" dirty="0" smtClean="0"/>
              <a:t>1</a:t>
            </a:r>
            <a:r>
              <a:rPr lang="ru-RU" dirty="0" smtClean="0"/>
              <a:t> - угол между     </a:t>
            </a:r>
          </a:p>
          <a:p>
            <a:r>
              <a:rPr lang="ru-RU" dirty="0" smtClean="0"/>
              <a:t>                             </a:t>
            </a:r>
            <a:r>
              <a:rPr lang="en-US" dirty="0" smtClean="0"/>
              <a:t>  y</a:t>
            </a:r>
            <a:r>
              <a:rPr lang="ru-RU" dirty="0" smtClean="0"/>
              <a:t>  </a:t>
            </a:r>
            <a:r>
              <a:rPr lang="en-US" dirty="0" smtClean="0"/>
              <a:t>  </a:t>
            </a:r>
            <a:r>
              <a:rPr lang="ru-RU" dirty="0" smtClean="0"/>
              <a:t>направляющими векторами АВ</a:t>
            </a:r>
            <a:r>
              <a:rPr lang="ru-RU" baseline="-25000" dirty="0" smtClean="0"/>
              <a:t>1</a:t>
            </a:r>
            <a:r>
              <a:rPr lang="ru-RU" dirty="0" smtClean="0"/>
              <a:t> и ВС</a:t>
            </a:r>
            <a:r>
              <a:rPr lang="ru-RU" baseline="-25000" dirty="0" smtClean="0"/>
              <a:t>1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                          </a:t>
            </a:r>
            <a:r>
              <a:rPr lang="en-US" dirty="0" smtClean="0"/>
              <a:t>C</a:t>
            </a:r>
            <a:r>
              <a:rPr lang="ru-RU" dirty="0" smtClean="0"/>
              <a:t>  </a:t>
            </a:r>
            <a:r>
              <a:rPr lang="en-US" dirty="0" smtClean="0"/>
              <a:t>   </a:t>
            </a:r>
            <a:r>
              <a:rPr lang="ru-RU" dirty="0" smtClean="0"/>
              <a:t>Тогда </a:t>
            </a:r>
            <a:r>
              <a:rPr lang="en-US" dirty="0" err="1" smtClean="0"/>
              <a:t>cos</a:t>
            </a:r>
            <a:r>
              <a:rPr lang="en-US" dirty="0" smtClean="0"/>
              <a:t> α</a:t>
            </a:r>
            <a:r>
              <a:rPr lang="ru-RU" dirty="0" smtClean="0"/>
              <a:t> = </a:t>
            </a:r>
            <a:r>
              <a:rPr lang="ru-RU" u="sng" dirty="0" smtClean="0"/>
              <a:t>|( АВ</a:t>
            </a:r>
            <a:r>
              <a:rPr lang="ru-RU" u="sng" baseline="-25000" dirty="0" smtClean="0"/>
              <a:t>1,</a:t>
            </a:r>
            <a:r>
              <a:rPr lang="ru-RU" u="sng" dirty="0" smtClean="0"/>
              <a:t>ВС</a:t>
            </a:r>
            <a:r>
              <a:rPr lang="ru-RU" u="sng" baseline="-25000" dirty="0" smtClean="0"/>
              <a:t>1</a:t>
            </a:r>
            <a:r>
              <a:rPr lang="ru-RU" u="sng" dirty="0" smtClean="0"/>
              <a:t>)|</a:t>
            </a:r>
            <a:r>
              <a:rPr lang="ru-RU" dirty="0" smtClean="0"/>
              <a:t>  </a:t>
            </a:r>
          </a:p>
          <a:p>
            <a:r>
              <a:rPr lang="en-US" dirty="0" smtClean="0"/>
              <a:t>x</a:t>
            </a:r>
            <a:r>
              <a:rPr lang="ru-RU" dirty="0" smtClean="0"/>
              <a:t>                                                </a:t>
            </a:r>
            <a:r>
              <a:rPr lang="en-US" dirty="0" smtClean="0"/>
              <a:t>   </a:t>
            </a:r>
            <a:r>
              <a:rPr lang="ru-RU" dirty="0" smtClean="0"/>
              <a:t>        |АВ</a:t>
            </a:r>
            <a:r>
              <a:rPr lang="ru-RU" baseline="-25000" dirty="0" smtClean="0"/>
              <a:t>1</a:t>
            </a:r>
            <a:r>
              <a:rPr lang="ru-RU" dirty="0" smtClean="0"/>
              <a:t>|·|ВС</a:t>
            </a:r>
            <a:r>
              <a:rPr lang="ru-RU" baseline="-25000" dirty="0" smtClean="0"/>
              <a:t>1</a:t>
            </a:r>
            <a:r>
              <a:rPr lang="ru-RU" dirty="0" smtClean="0"/>
              <a:t>|</a:t>
            </a:r>
          </a:p>
          <a:p>
            <a:r>
              <a:rPr lang="ru-RU" dirty="0" smtClean="0"/>
              <a:t>    </a:t>
            </a:r>
            <a:r>
              <a:rPr lang="en-US" dirty="0" smtClean="0"/>
              <a:t>A</a:t>
            </a:r>
            <a:r>
              <a:rPr lang="ru-RU" dirty="0" smtClean="0"/>
              <a:t>              </a:t>
            </a:r>
            <a:r>
              <a:rPr lang="en-US" dirty="0" smtClean="0"/>
              <a:t>B</a:t>
            </a:r>
            <a:r>
              <a:rPr lang="ru-RU" dirty="0" smtClean="0"/>
              <a:t>               </a:t>
            </a:r>
            <a:r>
              <a:rPr lang="en-US" dirty="0" smtClean="0"/>
              <a:t>   </a:t>
            </a:r>
            <a:r>
              <a:rPr lang="ru-RU" dirty="0" smtClean="0"/>
              <a:t> АВ</a:t>
            </a:r>
            <a:r>
              <a:rPr lang="ru-RU" baseline="-25000" dirty="0" smtClean="0"/>
              <a:t>1</a:t>
            </a:r>
            <a:r>
              <a:rPr lang="ru-RU" dirty="0" smtClean="0"/>
              <a:t>{-1;0;1},ВС</a:t>
            </a:r>
            <a:r>
              <a:rPr lang="ru-RU" baseline="-25000" dirty="0" smtClean="0"/>
              <a:t>1</a:t>
            </a:r>
            <a:r>
              <a:rPr lang="ru-RU" dirty="0" smtClean="0"/>
              <a:t>{0;1;1}   </a:t>
            </a:r>
          </a:p>
          <a:p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err="1" smtClean="0"/>
              <a:t>cos</a:t>
            </a:r>
            <a:r>
              <a:rPr lang="en-US" dirty="0" smtClean="0"/>
              <a:t> α</a:t>
            </a:r>
            <a:r>
              <a:rPr lang="ru-RU" dirty="0" smtClean="0"/>
              <a:t> =  </a:t>
            </a:r>
            <a:r>
              <a:rPr lang="ru-RU" u="sng" dirty="0" smtClean="0"/>
              <a:t>      -1·0 + 0·1 + 1·1        </a:t>
            </a:r>
            <a:r>
              <a:rPr lang="ru-RU" dirty="0" smtClean="0"/>
              <a:t>     =   </a:t>
            </a:r>
            <a:r>
              <a:rPr lang="ru-RU" u="sng" dirty="0" smtClean="0"/>
              <a:t>1</a:t>
            </a:r>
            <a:r>
              <a:rPr lang="ru-RU" dirty="0" smtClean="0"/>
              <a:t>              </a:t>
            </a:r>
          </a:p>
          <a:p>
            <a:r>
              <a:rPr lang="ru-RU" dirty="0" smtClean="0"/>
              <a:t>              </a:t>
            </a:r>
            <a:r>
              <a:rPr lang="en-US" dirty="0" smtClean="0"/>
              <a:t> </a:t>
            </a:r>
            <a:r>
              <a:rPr lang="ru-RU" dirty="0" smtClean="0"/>
              <a:t>     </a:t>
            </a:r>
            <a:r>
              <a:rPr lang="ru-RU" dirty="0" err="1" smtClean="0"/>
              <a:t>√</a:t>
            </a:r>
            <a:r>
              <a:rPr lang="ru-RU" dirty="0" smtClean="0"/>
              <a:t>(-1)²+0²+1² ·√0²+1²+1²         2               т. е.   </a:t>
            </a:r>
            <a:r>
              <a:rPr lang="ru-RU" dirty="0" err="1" smtClean="0">
                <a:solidFill>
                  <a:srgbClr val="C00000"/>
                </a:solidFill>
              </a:rPr>
              <a:t>α </a:t>
            </a:r>
            <a:r>
              <a:rPr lang="ru-RU" dirty="0" smtClean="0">
                <a:solidFill>
                  <a:srgbClr val="C00000"/>
                </a:solidFill>
              </a:rPr>
              <a:t>= 60°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ru.convdocs.org/pars_docs/refs/10/9074/9074_html_32a2524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20162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683568" y="3501008"/>
            <a:ext cx="1224136" cy="158417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907704" y="2852936"/>
            <a:ext cx="504056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5536" y="5157192"/>
            <a:ext cx="1512168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907704" y="4293096"/>
            <a:ext cx="648072" cy="8640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907704" y="2996952"/>
            <a:ext cx="0" cy="21602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208912" cy="5112568"/>
          </a:xfrm>
        </p:spPr>
        <p:txBody>
          <a:bodyPr>
            <a:normAutofit fontScale="85000" lnSpcReduction="20000"/>
          </a:bodyPr>
          <a:lstStyle/>
          <a:p>
            <a:pPr algn="just" fontAlgn="base"/>
            <a:r>
              <a:rPr lang="ru-RU" sz="2800" b="1" dirty="0" smtClean="0"/>
              <a:t>Уравнение плоскости имеет вид: </a:t>
            </a:r>
            <a:r>
              <a:rPr lang="en-US" sz="2800" b="1" dirty="0" smtClean="0">
                <a:solidFill>
                  <a:srgbClr val="C00000"/>
                </a:solidFill>
              </a:rPr>
              <a:t>ax + by + </a:t>
            </a:r>
            <a:r>
              <a:rPr lang="en-US" sz="2800" b="1" dirty="0" err="1" smtClean="0">
                <a:solidFill>
                  <a:srgbClr val="C00000"/>
                </a:solidFill>
              </a:rPr>
              <a:t>cz</a:t>
            </a:r>
            <a:r>
              <a:rPr lang="en-US" sz="2800" b="1" dirty="0" smtClean="0">
                <a:solidFill>
                  <a:srgbClr val="C00000"/>
                </a:solidFill>
              </a:rPr>
              <a:t> + d = 0</a:t>
            </a:r>
            <a:r>
              <a:rPr lang="ru-RU" sz="2800" b="1" dirty="0" smtClean="0"/>
              <a:t> , где  </a:t>
            </a:r>
            <a:r>
              <a:rPr lang="en-US" sz="2800" b="1" dirty="0" smtClean="0">
                <a:solidFill>
                  <a:srgbClr val="C00000"/>
                </a:solidFill>
              </a:rPr>
              <a:t>a</a:t>
            </a:r>
            <a:r>
              <a:rPr lang="ru-RU" sz="2800" b="1" dirty="0" smtClean="0">
                <a:solidFill>
                  <a:srgbClr val="C00000"/>
                </a:solidFill>
              </a:rPr>
              <a:t>, </a:t>
            </a:r>
            <a:r>
              <a:rPr lang="en-US" sz="2800" b="1" dirty="0" smtClean="0">
                <a:solidFill>
                  <a:srgbClr val="C00000"/>
                </a:solidFill>
              </a:rPr>
              <a:t>b</a:t>
            </a:r>
            <a:r>
              <a:rPr lang="ru-RU" sz="2800" b="1" dirty="0" smtClean="0">
                <a:solidFill>
                  <a:srgbClr val="C00000"/>
                </a:solidFill>
              </a:rPr>
              <a:t>, </a:t>
            </a:r>
            <a:r>
              <a:rPr lang="en-US" sz="2800" b="1" dirty="0" smtClean="0">
                <a:solidFill>
                  <a:srgbClr val="C00000"/>
                </a:solidFill>
              </a:rPr>
              <a:t>c</a:t>
            </a:r>
            <a:r>
              <a:rPr lang="ru-RU" sz="2800" b="1" dirty="0" smtClean="0"/>
              <a:t>  и </a:t>
            </a:r>
            <a:r>
              <a:rPr lang="en-US" sz="2800" b="1" dirty="0" smtClean="0">
                <a:solidFill>
                  <a:srgbClr val="C00000"/>
                </a:solidFill>
              </a:rPr>
              <a:t>d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 – числовые коэффициенты.</a:t>
            </a:r>
          </a:p>
          <a:p>
            <a:pPr algn="just" fontAlgn="base"/>
            <a:r>
              <a:rPr lang="ru-RU" sz="2800" b="1" dirty="0" smtClean="0"/>
              <a:t>Уравнение плоскости, которая проходит через точки К(х1;у1;</a:t>
            </a:r>
            <a:r>
              <a:rPr lang="en-US" sz="2800" b="1" dirty="0" smtClean="0"/>
              <a:t>z</a:t>
            </a:r>
            <a:r>
              <a:rPr lang="ru-RU" sz="2800" b="1" dirty="0" smtClean="0"/>
              <a:t>1), </a:t>
            </a:r>
            <a:r>
              <a:rPr lang="en-US" sz="2800" b="1" dirty="0" smtClean="0"/>
              <a:t>L(x2;y2;z2)</a:t>
            </a:r>
            <a:r>
              <a:rPr lang="ru-RU" sz="2800" b="1" dirty="0" smtClean="0"/>
              <a:t> и </a:t>
            </a:r>
            <a:r>
              <a:rPr lang="en-US" sz="2800" b="1" dirty="0" smtClean="0"/>
              <a:t> M(x3;y3;z3)</a:t>
            </a:r>
            <a:r>
              <a:rPr lang="ru-RU" sz="2800" b="1" dirty="0" smtClean="0"/>
              <a:t> </a:t>
            </a:r>
            <a:r>
              <a:rPr lang="en-US" sz="2800" b="1" dirty="0" smtClean="0"/>
              <a:t>:</a:t>
            </a:r>
          </a:p>
          <a:p>
            <a:pPr algn="just" fontAlgn="base"/>
            <a:r>
              <a:rPr lang="en-US" sz="2800" b="1" dirty="0" smtClean="0"/>
              <a:t>                                  </a:t>
            </a:r>
            <a:r>
              <a:rPr lang="ru-RU" sz="2800" b="1" dirty="0" smtClean="0"/>
              <a:t>      или    </a:t>
            </a:r>
            <a:r>
              <a:rPr lang="ru-RU" sz="2800" b="1" i="1" dirty="0" smtClean="0"/>
              <a:t>Ах + </a:t>
            </a:r>
            <a:r>
              <a:rPr lang="ru-RU" sz="2800" b="1" i="1" dirty="0" err="1" smtClean="0"/>
              <a:t>Ву</a:t>
            </a:r>
            <a:r>
              <a:rPr lang="ru-RU" sz="2800" b="1" i="1" dirty="0" smtClean="0"/>
              <a:t> + С</a:t>
            </a:r>
            <a:r>
              <a:rPr lang="en-US" sz="2800" b="1" i="1" dirty="0" smtClean="0"/>
              <a:t>z + 1 = 0</a:t>
            </a:r>
            <a:endParaRPr lang="ru-RU" sz="2800" b="1" i="1" dirty="0" smtClean="0"/>
          </a:p>
          <a:p>
            <a:pPr algn="just" fontAlgn="base"/>
            <a:endParaRPr lang="en-US" sz="2800" b="1" dirty="0" smtClean="0"/>
          </a:p>
          <a:p>
            <a:pPr algn="just" fontAlgn="base"/>
            <a:r>
              <a:rPr lang="ru-RU" sz="2800" b="1" dirty="0" smtClean="0"/>
              <a:t>Чтобы найти коэффициенты А, В и С, подставим координаты точек в уравнение плоскости, получим систему уравнений:</a:t>
            </a:r>
          </a:p>
          <a:p>
            <a:pPr algn="just" fontAlgn="base"/>
            <a:endParaRPr lang="ru-RU" sz="2800" b="1" dirty="0" smtClean="0"/>
          </a:p>
          <a:p>
            <a:pPr algn="just" fontAlgn="base"/>
            <a:endParaRPr lang="ru-RU" sz="2800" b="1" dirty="0" smtClean="0"/>
          </a:p>
          <a:p>
            <a:pPr algn="just" fontAlgn="base"/>
            <a:endParaRPr lang="ru-RU" sz="2800" b="1" dirty="0" smtClean="0">
              <a:solidFill>
                <a:srgbClr val="C00000"/>
              </a:solidFill>
            </a:endParaRPr>
          </a:p>
          <a:p>
            <a:pPr algn="just" fontAlgn="base"/>
            <a:endParaRPr lang="ru-RU" sz="2800" b="1" dirty="0" smtClean="0">
              <a:solidFill>
                <a:srgbClr val="C00000"/>
              </a:solidFill>
            </a:endParaRPr>
          </a:p>
          <a:p>
            <a:pPr algn="just" fontAlgn="base"/>
            <a:r>
              <a:rPr lang="ru-RU" sz="2800" b="1" dirty="0" smtClean="0">
                <a:solidFill>
                  <a:srgbClr val="C00000"/>
                </a:solidFill>
              </a:rPr>
              <a:t>Внимание!</a:t>
            </a:r>
            <a:r>
              <a:rPr lang="ru-RU" sz="2800" b="1" dirty="0" smtClean="0"/>
              <a:t> Если плоскость проходит через начало координат, то d=0.</a:t>
            </a:r>
            <a:endParaRPr lang="ru-RU" dirty="0"/>
          </a:p>
        </p:txBody>
      </p:sp>
      <p:pic>
        <p:nvPicPr>
          <p:cNvPr id="6" name="Рисунок 5" descr="{a/d}x+{b/d}y+{c/d}z+1=0  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273630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elim{lbrace}{matrix{3}{1}{{Ax_1+By_1+Cz_1+1=0} {Ax_2+By_2+Cz_2+1=0} {Ax_3+By_3+Cz_3+1=0}}}{ } 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221088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58200" cy="1222375"/>
          </a:xfrm>
        </p:spPr>
        <p:txBody>
          <a:bodyPr>
            <a:normAutofit/>
          </a:bodyPr>
          <a:lstStyle/>
          <a:p>
            <a:pPr fontAlgn="base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314184" cy="3888432"/>
          </a:xfrm>
        </p:spPr>
        <p:txBody>
          <a:bodyPr/>
          <a:lstStyle/>
          <a:p>
            <a:r>
              <a:rPr lang="ru-RU" dirty="0" smtClean="0"/>
              <a:t>Пусть наши плоскости  а1  и  а2 заданы уравнениями: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i="1" dirty="0" smtClean="0"/>
              <a:t>а1:   а1 </a:t>
            </a:r>
            <a:r>
              <a:rPr lang="ru-RU" i="1" dirty="0" err="1" smtClean="0"/>
              <a:t>х</a:t>
            </a:r>
            <a:r>
              <a:rPr lang="ru-RU" i="1" dirty="0" smtClean="0"/>
              <a:t> + </a:t>
            </a:r>
            <a:r>
              <a:rPr lang="en-US" i="1" dirty="0" smtClean="0"/>
              <a:t>b1 y + c1 z + d1 = 0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en-US" i="1" dirty="0" smtClean="0"/>
              <a:t>   a2</a:t>
            </a:r>
            <a:r>
              <a:rPr lang="ru-RU" i="1" dirty="0" smtClean="0"/>
              <a:t>:   а</a:t>
            </a:r>
            <a:r>
              <a:rPr lang="en-US" i="1" dirty="0" smtClean="0"/>
              <a:t>2</a:t>
            </a:r>
            <a:r>
              <a:rPr lang="ru-RU" i="1" dirty="0" smtClean="0"/>
              <a:t> </a:t>
            </a:r>
            <a:r>
              <a:rPr lang="ru-RU" i="1" dirty="0" err="1" smtClean="0"/>
              <a:t>х</a:t>
            </a:r>
            <a:r>
              <a:rPr lang="ru-RU" i="1" dirty="0" smtClean="0"/>
              <a:t> + </a:t>
            </a:r>
            <a:r>
              <a:rPr lang="en-US" i="1" dirty="0" smtClean="0"/>
              <a:t>b2 y + c2 z + d2 = 0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Косинус угла </a:t>
            </a:r>
            <a:r>
              <a:rPr lang="ru-RU" b="1" dirty="0" smtClean="0"/>
              <a:t> </a:t>
            </a:r>
            <a:r>
              <a:rPr lang="ru-RU" b="1" dirty="0" err="1" smtClean="0"/>
              <a:t>ф</a:t>
            </a:r>
            <a:r>
              <a:rPr lang="ru-RU" b="1" dirty="0" smtClean="0"/>
              <a:t> </a:t>
            </a:r>
            <a:r>
              <a:rPr lang="ru-RU" dirty="0" smtClean="0"/>
              <a:t> между плоскостями находится по формуле, похожей на формулу косинуса угла между векторами: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8" name="Рисунок 57" descr="cos{varphi}={a_1a_2+b_1b_2+c_1c_2}/{sqrt{{a_1}^2+{b_1}^2+{c_1}^2}sqrt{{a_2}^2+{b_2}^2+{c_2}^2}}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005064"/>
            <a:ext cx="48245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Рисунок 58" descr="http://ege-ok.ru/wp-content/uploads/2012/03/ug1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24482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208912" cy="5112568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/>
              <a:t>Задача 2 </a:t>
            </a:r>
            <a:endParaRPr lang="ru-RU" dirty="0" smtClean="0"/>
          </a:p>
          <a:p>
            <a:pPr fontAlgn="base"/>
            <a:r>
              <a:rPr lang="ru-RU" dirty="0" smtClean="0"/>
              <a:t>   В правильной четырехугольной призме АВСDА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r>
              <a:rPr lang="ru-RU" dirty="0" smtClean="0"/>
              <a:t>С</a:t>
            </a:r>
            <a:r>
              <a:rPr lang="ru-RU" baseline="-25000" dirty="0" smtClean="0"/>
              <a:t>1</a:t>
            </a:r>
            <a:r>
              <a:rPr lang="ru-RU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 со стороной основания 12 и высотой 21 на ребре АА</a:t>
            </a:r>
            <a:r>
              <a:rPr lang="ru-RU" baseline="-25000" dirty="0" smtClean="0"/>
              <a:t>1</a:t>
            </a:r>
            <a:r>
              <a:rPr lang="ru-RU" b="1" dirty="0" smtClean="0"/>
              <a:t> </a:t>
            </a:r>
            <a:r>
              <a:rPr lang="ru-RU" dirty="0" smtClean="0"/>
              <a:t>взята точка М так, что</a:t>
            </a:r>
            <a:r>
              <a:rPr lang="ru-RU" b="1" dirty="0" smtClean="0"/>
              <a:t> </a:t>
            </a:r>
            <a:r>
              <a:rPr lang="ru-RU" dirty="0" smtClean="0"/>
              <a:t>АМ = 8 см. На ребре ВВ</a:t>
            </a:r>
            <a:r>
              <a:rPr lang="ru-RU" baseline="-25000" dirty="0" smtClean="0"/>
              <a:t>1</a:t>
            </a:r>
            <a:r>
              <a:rPr lang="ru-RU" b="1" dirty="0" smtClean="0"/>
              <a:t> </a:t>
            </a:r>
            <a:r>
              <a:rPr lang="ru-RU" dirty="0" smtClean="0"/>
              <a:t>взята точка K так,  что ВК = 8 см. Найдите угол между плоскостью </a:t>
            </a:r>
            <a:r>
              <a:rPr lang="en-US" dirty="0" smtClean="0"/>
              <a:t>D</a:t>
            </a:r>
            <a:r>
              <a:rPr lang="ru-RU" baseline="-25000" dirty="0" smtClean="0"/>
              <a:t>1</a:t>
            </a:r>
            <a:r>
              <a:rPr lang="en-US" dirty="0" smtClean="0"/>
              <a:t>MK</a:t>
            </a:r>
            <a:r>
              <a:rPr lang="ru-RU" dirty="0" smtClean="0"/>
              <a:t> и плоскостью </a:t>
            </a:r>
            <a:r>
              <a:rPr lang="en-US" dirty="0" smtClean="0"/>
              <a:t>CC</a:t>
            </a:r>
            <a:r>
              <a:rPr lang="ru-RU" baseline="-25000" dirty="0" smtClean="0"/>
              <a:t>1</a:t>
            </a:r>
            <a:r>
              <a:rPr lang="en-US" dirty="0" smtClean="0"/>
              <a:t>D</a:t>
            </a:r>
            <a:r>
              <a:rPr lang="ru-RU" dirty="0" smtClean="0"/>
              <a:t>. 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                                            1) Составим уравнения плоскости </a:t>
            </a:r>
            <a:r>
              <a:rPr lang="en-US" u="sng" dirty="0" smtClean="0"/>
              <a:t>D</a:t>
            </a:r>
            <a:r>
              <a:rPr lang="ru-RU" u="sng" baseline="-25000" dirty="0" smtClean="0"/>
              <a:t>1</a:t>
            </a:r>
            <a:r>
              <a:rPr lang="en-US" u="sng" dirty="0" smtClean="0"/>
              <a:t>MK</a:t>
            </a:r>
            <a:r>
              <a:rPr lang="ru-RU" u="sng" dirty="0" smtClean="0"/>
              <a:t>:</a:t>
            </a:r>
            <a:r>
              <a:rPr lang="ru-RU" dirty="0" smtClean="0"/>
              <a:t>  </a:t>
            </a:r>
          </a:p>
          <a:p>
            <a:pPr fontAlgn="base"/>
            <a:r>
              <a:rPr lang="ru-RU" dirty="0" smtClean="0"/>
              <a:t>                                                 </a:t>
            </a:r>
            <a:r>
              <a:rPr lang="en-US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(0;12;0), </a:t>
            </a:r>
            <a:r>
              <a:rPr lang="en-US" dirty="0" smtClean="0"/>
              <a:t>M</a:t>
            </a:r>
            <a:r>
              <a:rPr lang="ru-RU" dirty="0" smtClean="0"/>
              <a:t>(0;0;21-8), </a:t>
            </a:r>
            <a:r>
              <a:rPr lang="en-US" dirty="0" smtClean="0"/>
              <a:t>K</a:t>
            </a:r>
            <a:r>
              <a:rPr lang="ru-RU" dirty="0" smtClean="0"/>
              <a:t>(12;0;8) </a:t>
            </a:r>
          </a:p>
          <a:p>
            <a:pPr fontAlgn="base"/>
            <a:r>
              <a:rPr lang="ru-RU" dirty="0" smtClean="0"/>
              <a:t>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5х + 13у + 12</a:t>
            </a:r>
            <a:r>
              <a:rPr lang="en-US" dirty="0" smtClean="0">
                <a:solidFill>
                  <a:srgbClr val="C00000"/>
                </a:solidFill>
              </a:rPr>
              <a:t>z – 156 + 0</a:t>
            </a:r>
            <a:endParaRPr lang="ru-RU" dirty="0" smtClean="0">
              <a:solidFill>
                <a:srgbClr val="C00000"/>
              </a:solidFill>
            </a:endParaRPr>
          </a:p>
          <a:p>
            <a:pPr fontAlgn="base"/>
            <a:r>
              <a:rPr lang="ru-RU" dirty="0" smtClean="0"/>
              <a:t>                                            2) Составим уравнения плоскости </a:t>
            </a:r>
            <a:r>
              <a:rPr lang="en-US" u="sng" dirty="0" smtClean="0"/>
              <a:t>CC</a:t>
            </a:r>
            <a:r>
              <a:rPr lang="ru-RU" u="sng" baseline="-25000" dirty="0" smtClean="0"/>
              <a:t>1</a:t>
            </a:r>
            <a:r>
              <a:rPr lang="en-US" u="sng" dirty="0" smtClean="0"/>
              <a:t>D</a:t>
            </a:r>
            <a:r>
              <a:rPr lang="ru-RU" dirty="0" smtClean="0"/>
              <a:t>:</a:t>
            </a:r>
          </a:p>
          <a:p>
            <a:pPr fontAlgn="base"/>
            <a:r>
              <a:rPr lang="ru-RU" dirty="0" smtClean="0"/>
              <a:t>                                                  С (12;12;21), С</a:t>
            </a:r>
            <a:r>
              <a:rPr lang="ru-RU" baseline="-25000" dirty="0" smtClean="0"/>
              <a:t>1</a:t>
            </a:r>
            <a:r>
              <a:rPr lang="ru-RU" dirty="0" smtClean="0"/>
              <a:t>(12;12;0), D(0;12;0)</a:t>
            </a:r>
            <a:endParaRPr lang="en-US" dirty="0" smtClean="0"/>
          </a:p>
          <a:p>
            <a:pPr fontAlgn="base"/>
            <a:r>
              <a:rPr lang="en-US" dirty="0" smtClean="0"/>
              <a:t>                                                </a:t>
            </a:r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C00000"/>
                </a:solidFill>
              </a:rPr>
              <a:t>у – 12 = 0</a:t>
            </a:r>
            <a:endParaRPr lang="en-US" dirty="0" smtClean="0">
              <a:solidFill>
                <a:srgbClr val="C00000"/>
              </a:solidFill>
            </a:endParaRPr>
          </a:p>
          <a:p>
            <a:pPr algn="just" fontAlgn="base"/>
            <a:r>
              <a:rPr lang="ru-RU" dirty="0" smtClean="0"/>
              <a:t>        </a:t>
            </a:r>
            <a:endParaRPr lang="en-US" dirty="0" smtClean="0"/>
          </a:p>
          <a:p>
            <a:pPr algn="just" fontAlgn="base"/>
            <a:r>
              <a:rPr lang="en-US" dirty="0" smtClean="0"/>
              <a:t>                                        </a:t>
            </a:r>
            <a:r>
              <a:rPr lang="ru-RU" dirty="0" smtClean="0"/>
              <a:t> со</a:t>
            </a:r>
            <a:r>
              <a:rPr lang="en-US" dirty="0" smtClean="0"/>
              <a:t>s </a:t>
            </a:r>
            <a:r>
              <a:rPr lang="ru-RU" dirty="0" err="1" smtClean="0"/>
              <a:t>φ  </a:t>
            </a:r>
            <a:r>
              <a:rPr lang="ru-RU" dirty="0" smtClean="0"/>
              <a:t>= </a:t>
            </a:r>
            <a:r>
              <a:rPr lang="ru-RU" u="sng" dirty="0" smtClean="0"/>
              <a:t>_</a:t>
            </a:r>
            <a:r>
              <a:rPr lang="en-US" u="sng" dirty="0" smtClean="0"/>
              <a:t>  </a:t>
            </a:r>
            <a:r>
              <a:rPr lang="ru-RU" u="sng" dirty="0" smtClean="0"/>
              <a:t>|5·0 + 13·1 + 12·0|</a:t>
            </a:r>
            <a:r>
              <a:rPr lang="en-US" u="sng" dirty="0" smtClean="0"/>
              <a:t> </a:t>
            </a:r>
            <a:r>
              <a:rPr lang="ru-RU" u="sng" dirty="0" smtClean="0"/>
              <a:t>_</a:t>
            </a:r>
            <a:r>
              <a:rPr lang="ru-RU" dirty="0" smtClean="0"/>
              <a:t>   =    _</a:t>
            </a:r>
            <a:r>
              <a:rPr lang="ru-RU" u="sng" dirty="0" smtClean="0"/>
              <a:t>13</a:t>
            </a:r>
            <a:r>
              <a:rPr lang="ru-RU" dirty="0" smtClean="0"/>
              <a:t>_  =  </a:t>
            </a:r>
            <a:r>
              <a:rPr lang="ru-RU" u="sng" dirty="0" smtClean="0"/>
              <a:t>  1</a:t>
            </a:r>
            <a:endParaRPr lang="ru-RU" dirty="0" smtClean="0"/>
          </a:p>
          <a:p>
            <a:r>
              <a:rPr lang="ru-RU" dirty="0" smtClean="0"/>
              <a:t>          </a:t>
            </a:r>
            <a:r>
              <a:rPr lang="en-US" dirty="0" smtClean="0"/>
              <a:t>                     </a:t>
            </a:r>
            <a:r>
              <a:rPr lang="ru-RU" dirty="0" smtClean="0"/>
              <a:t> </a:t>
            </a:r>
            <a:r>
              <a:rPr lang="en-US" dirty="0" smtClean="0"/>
              <a:t>                     </a:t>
            </a:r>
            <a:r>
              <a:rPr lang="ru-RU" dirty="0" smtClean="0"/>
              <a:t> √5</a:t>
            </a:r>
            <a:r>
              <a:rPr lang="ru-RU" baseline="30000" dirty="0" smtClean="0"/>
              <a:t>2</a:t>
            </a:r>
            <a:r>
              <a:rPr lang="ru-RU" dirty="0" smtClean="0"/>
              <a:t>+13</a:t>
            </a:r>
            <a:r>
              <a:rPr lang="ru-RU" baseline="30000" dirty="0" smtClean="0"/>
              <a:t>2</a:t>
            </a:r>
            <a:r>
              <a:rPr lang="ru-RU" dirty="0" smtClean="0"/>
              <a:t>+12</a:t>
            </a:r>
            <a:r>
              <a:rPr lang="ru-RU" baseline="30000" dirty="0" smtClean="0"/>
              <a:t>2</a:t>
            </a:r>
            <a:r>
              <a:rPr lang="ru-RU" dirty="0" smtClean="0"/>
              <a:t> · √0</a:t>
            </a:r>
            <a:r>
              <a:rPr lang="ru-RU" baseline="30000" dirty="0" smtClean="0"/>
              <a:t>2</a:t>
            </a:r>
            <a:r>
              <a:rPr lang="ru-RU" dirty="0" smtClean="0"/>
              <a:t>+1</a:t>
            </a:r>
            <a:r>
              <a:rPr lang="ru-RU" baseline="30000" dirty="0" smtClean="0"/>
              <a:t>2</a:t>
            </a:r>
            <a:r>
              <a:rPr lang="ru-RU" dirty="0" smtClean="0"/>
              <a:t>+0</a:t>
            </a:r>
            <a:r>
              <a:rPr lang="ru-RU" baseline="30000" dirty="0" smtClean="0"/>
              <a:t>2</a:t>
            </a:r>
            <a:r>
              <a:rPr lang="ru-RU" dirty="0" smtClean="0"/>
              <a:t>      13√2      √2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φ </a:t>
            </a:r>
            <a:r>
              <a:rPr lang="ru-RU" sz="2800" dirty="0" smtClean="0">
                <a:solidFill>
                  <a:srgbClr val="C00000"/>
                </a:solidFill>
              </a:rPr>
              <a:t>= 45</a:t>
            </a:r>
            <a:r>
              <a:rPr lang="ru-RU" dirty="0" smtClean="0">
                <a:solidFill>
                  <a:srgbClr val="C00000"/>
                </a:solidFill>
              </a:rPr>
              <a:t>°</a:t>
            </a:r>
            <a:endParaRPr lang="en-US" dirty="0" smtClean="0"/>
          </a:p>
        </p:txBody>
      </p:sp>
      <p:pic>
        <p:nvPicPr>
          <p:cNvPr id="6" name="Рисунок 5" descr="http://ege-ok.ru/wp-content/uploads/2012/03/edkub21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12976"/>
            <a:ext cx="25922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314184" cy="4320480"/>
          </a:xfrm>
        </p:spPr>
        <p:txBody>
          <a:bodyPr/>
          <a:lstStyle/>
          <a:p>
            <a:pPr algn="ctr"/>
            <a:r>
              <a:rPr lang="ru-RU" dirty="0" smtClean="0"/>
              <a:t>Уравнение плоскости с помощью матрицы</a:t>
            </a:r>
          </a:p>
          <a:p>
            <a:r>
              <a:rPr lang="ru-RU" dirty="0" smtClean="0"/>
              <a:t>                                     Определитель второго порядка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Определитель третьего порядка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toehelp.ru/theory/math/lecture12/l12image00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223224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oehelp.ru/theory/math/lecture12/l12image09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140968"/>
            <a:ext cx="25922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toehelp.ru/theory/math/lecture12/l12image09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653136"/>
            <a:ext cx="468052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Метод координат в решении задач С2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314184" cy="4896544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Задача 3</a:t>
            </a:r>
            <a:endParaRPr lang="ru-RU" dirty="0" smtClean="0"/>
          </a:p>
          <a:p>
            <a:r>
              <a:rPr lang="ru-RU" dirty="0" smtClean="0"/>
              <a:t>В правильной треугольной призме найти косинус угла между плоскостями АСВ</a:t>
            </a:r>
            <a:r>
              <a:rPr lang="ru-RU" baseline="-25000" dirty="0" smtClean="0"/>
              <a:t>1</a:t>
            </a:r>
            <a:r>
              <a:rPr lang="ru-RU" dirty="0" smtClean="0"/>
              <a:t> и А</a:t>
            </a:r>
            <a:r>
              <a:rPr lang="ru-RU" baseline="-25000" dirty="0" smtClean="0"/>
              <a:t>1</a:t>
            </a:r>
            <a:r>
              <a:rPr lang="ru-RU" dirty="0" smtClean="0"/>
              <a:t>ВС</a:t>
            </a:r>
            <a:r>
              <a:rPr lang="ru-RU" baseline="-25000" dirty="0" smtClean="0"/>
              <a:t>1. </a:t>
            </a:r>
          </a:p>
          <a:p>
            <a:r>
              <a:rPr lang="ru-RU" dirty="0" smtClean="0"/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z</a:t>
            </a:r>
            <a:r>
              <a:rPr lang="ru-RU" sz="2200" dirty="0" smtClean="0">
                <a:solidFill>
                  <a:schemeClr val="tx1"/>
                </a:solidFill>
              </a:rPr>
              <a:t>  </a:t>
            </a:r>
            <a:r>
              <a:rPr lang="ru-RU" dirty="0" smtClean="0"/>
              <a:t>                                Введем систему координат, например, с  </a:t>
            </a:r>
          </a:p>
          <a:p>
            <a:r>
              <a:rPr lang="ru-RU" dirty="0" smtClean="0"/>
              <a:t>                                   началом в точке А. </a:t>
            </a:r>
          </a:p>
          <a:p>
            <a:r>
              <a:rPr lang="ru-RU" dirty="0" smtClean="0"/>
              <a:t>                                   Тогда   А(0;0;0), В(1;0;0), А</a:t>
            </a:r>
            <a:r>
              <a:rPr lang="ru-RU" baseline="-25000" dirty="0" smtClean="0"/>
              <a:t>1</a:t>
            </a:r>
            <a:r>
              <a:rPr lang="ru-RU" dirty="0" smtClean="0"/>
              <a:t>(0;0;1), В</a:t>
            </a:r>
            <a:r>
              <a:rPr lang="ru-RU" baseline="-25000" dirty="0" smtClean="0"/>
              <a:t>1</a:t>
            </a:r>
            <a:r>
              <a:rPr lang="ru-RU" dirty="0" smtClean="0"/>
              <a:t>(1;0;1)</a:t>
            </a:r>
          </a:p>
          <a:p>
            <a:r>
              <a:rPr lang="ru-RU" dirty="0" smtClean="0"/>
              <a:t>                                 </a:t>
            </a:r>
          </a:p>
          <a:p>
            <a:r>
              <a:rPr lang="ru-RU" dirty="0" smtClean="0"/>
              <a:t>                                   С(1/2, √3/2; 0), С</a:t>
            </a:r>
            <a:r>
              <a:rPr lang="ru-RU" baseline="-25000" dirty="0" smtClean="0"/>
              <a:t>1</a:t>
            </a:r>
            <a:r>
              <a:rPr lang="ru-RU" dirty="0" smtClean="0"/>
              <a:t>(1/2, √3/2; 1)</a:t>
            </a:r>
          </a:p>
          <a:p>
            <a:r>
              <a:rPr lang="ru-RU" dirty="0" smtClean="0"/>
              <a:t>                                   Составим уравнение плоскости </a:t>
            </a:r>
            <a:r>
              <a:rPr lang="ru-RU" u="sng" dirty="0" smtClean="0"/>
              <a:t>АСВ</a:t>
            </a:r>
            <a:r>
              <a:rPr lang="ru-RU" u="sng" baseline="-25000" dirty="0" smtClean="0"/>
              <a:t>1</a:t>
            </a:r>
            <a:r>
              <a:rPr lang="ru-RU" u="sng" dirty="0" smtClean="0"/>
              <a:t>: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                                   А(0;0;0), В</a:t>
            </a:r>
            <a:r>
              <a:rPr lang="ru-RU" baseline="-25000" dirty="0" smtClean="0"/>
              <a:t>1</a:t>
            </a:r>
            <a:r>
              <a:rPr lang="ru-RU" dirty="0" smtClean="0"/>
              <a:t>(1;0;1), С(1/2, √3/2; 0)</a:t>
            </a:r>
          </a:p>
          <a:p>
            <a:r>
              <a:rPr lang="ru-RU" dirty="0" smtClean="0"/>
              <a:t>                               </a:t>
            </a:r>
            <a:endParaRPr lang="ru-RU" sz="2200" dirty="0" smtClean="0"/>
          </a:p>
          <a:p>
            <a:r>
              <a:rPr lang="ru-RU" dirty="0" smtClean="0"/>
              <a:t>                               </a:t>
            </a:r>
            <a:r>
              <a:rPr lang="en-US" sz="2200" dirty="0" smtClean="0">
                <a:solidFill>
                  <a:schemeClr val="tx1"/>
                </a:solidFill>
              </a:rPr>
              <a:t>x</a:t>
            </a:r>
            <a:r>
              <a:rPr lang="en-US" dirty="0" smtClean="0"/>
              <a:t> </a:t>
            </a:r>
            <a:r>
              <a:rPr lang="ru-RU" dirty="0" smtClean="0"/>
              <a:t>   Составим уравнение плоскости  </a:t>
            </a:r>
            <a:r>
              <a:rPr lang="ru-RU" u="sng" dirty="0" smtClean="0"/>
              <a:t>А</a:t>
            </a:r>
            <a:r>
              <a:rPr lang="ru-RU" u="sng" baseline="-25000" dirty="0" smtClean="0"/>
              <a:t>1</a:t>
            </a:r>
            <a:r>
              <a:rPr lang="ru-RU" u="sng" dirty="0" smtClean="0"/>
              <a:t>ВС</a:t>
            </a:r>
            <a:r>
              <a:rPr lang="ru-RU" u="sng" baseline="-25000" dirty="0" smtClean="0"/>
              <a:t>1</a:t>
            </a:r>
            <a:r>
              <a:rPr lang="ru-RU" u="sng" dirty="0" smtClean="0"/>
              <a:t>:</a:t>
            </a:r>
            <a:r>
              <a:rPr lang="ru-RU" dirty="0" smtClean="0"/>
              <a:t>          </a:t>
            </a:r>
          </a:p>
          <a:p>
            <a:r>
              <a:rPr lang="ru-RU" dirty="0" smtClean="0"/>
              <a:t>                                   А</a:t>
            </a:r>
            <a:r>
              <a:rPr lang="ru-RU" baseline="-25000" dirty="0" smtClean="0"/>
              <a:t>1</a:t>
            </a:r>
            <a:r>
              <a:rPr lang="ru-RU" dirty="0" smtClean="0"/>
              <a:t>(0;0;1), В(1;0;0), С</a:t>
            </a:r>
            <a:r>
              <a:rPr lang="ru-RU" baseline="-25000" dirty="0" smtClean="0"/>
              <a:t>1</a:t>
            </a:r>
            <a:r>
              <a:rPr lang="ru-RU" dirty="0" smtClean="0"/>
              <a:t>(1/2, √3/2; 1)</a:t>
            </a:r>
          </a:p>
          <a:p>
            <a:r>
              <a:rPr lang="ru-RU" dirty="0" smtClean="0"/>
              <a:t>  Вычислим косинус угла между векторами-нормалями  </a:t>
            </a:r>
            <a:r>
              <a:rPr lang="en-US" dirty="0" smtClean="0"/>
              <a:t>n1 </a:t>
            </a:r>
            <a:r>
              <a:rPr lang="ru-RU" dirty="0" smtClean="0"/>
              <a:t>и</a:t>
            </a:r>
            <a:r>
              <a:rPr lang="en-US" dirty="0" smtClean="0"/>
              <a:t> n2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http://rudocs.exdat.com/pars_docs/tw_refs/19/18978/18978_html_m6b269bd5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22322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835696" y="3140968"/>
            <a:ext cx="576064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3568" y="3861048"/>
            <a:ext cx="1800200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683568" y="3789040"/>
            <a:ext cx="1728192" cy="158417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835696" y="3789040"/>
            <a:ext cx="576064" cy="93610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83568" y="5373216"/>
            <a:ext cx="2088232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83568" y="4509120"/>
            <a:ext cx="504056" cy="8640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83568" y="2996952"/>
            <a:ext cx="0" cy="23762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9592" y="4365104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y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274</Words>
  <Application>Microsoft Office PowerPoint</Application>
  <PresentationFormat>Экран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Метод координат в решении задач С2</vt:lpstr>
      <vt:lpstr>Метод координат в решении задач С2</vt:lpstr>
      <vt:lpstr>Метод координат в решении задач С2</vt:lpstr>
      <vt:lpstr>Метод координат в решении задач С2</vt:lpstr>
      <vt:lpstr>Метод координат в решении задач С2</vt:lpstr>
      <vt:lpstr>Метод координат в решении задач С2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координат в решении задач С2</dc:title>
  <dc:creator>ф</dc:creator>
  <cp:lastModifiedBy>ф</cp:lastModifiedBy>
  <cp:revision>16</cp:revision>
  <dcterms:created xsi:type="dcterms:W3CDTF">2013-03-05T00:01:51Z</dcterms:created>
  <dcterms:modified xsi:type="dcterms:W3CDTF">2013-09-06T14:46:58Z</dcterms:modified>
</cp:coreProperties>
</file>