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80" r:id="rId5"/>
    <p:sldId id="260" r:id="rId6"/>
    <p:sldId id="261" r:id="rId7"/>
    <p:sldId id="262" r:id="rId8"/>
    <p:sldId id="267" r:id="rId9"/>
    <p:sldId id="269" r:id="rId10"/>
    <p:sldId id="271" r:id="rId11"/>
    <p:sldId id="263" r:id="rId12"/>
    <p:sldId id="266" r:id="rId13"/>
    <p:sldId id="272" r:id="rId14"/>
    <p:sldId id="264" r:id="rId15"/>
    <p:sldId id="274" r:id="rId16"/>
    <p:sldId id="275" r:id="rId17"/>
    <p:sldId id="277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24.wmf"/><Relationship Id="rId7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image" Target="../media/image2.wmf"/><Relationship Id="rId6" Type="http://schemas.openxmlformats.org/officeDocument/2006/relationships/image" Target="../media/image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.wmf"/><Relationship Id="rId7" Type="http://schemas.openxmlformats.org/officeDocument/2006/relationships/image" Target="../media/image26.wmf"/><Relationship Id="rId2" Type="http://schemas.openxmlformats.org/officeDocument/2006/relationships/image" Target="../media/image24.wmf"/><Relationship Id="rId1" Type="http://schemas.openxmlformats.org/officeDocument/2006/relationships/image" Target="../media/image6.wmf"/><Relationship Id="rId6" Type="http://schemas.openxmlformats.org/officeDocument/2006/relationships/image" Target="../media/image25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6.wmf"/><Relationship Id="rId6" Type="http://schemas.openxmlformats.org/officeDocument/2006/relationships/image" Target="../media/image14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6.wmf"/><Relationship Id="rId6" Type="http://schemas.openxmlformats.org/officeDocument/2006/relationships/image" Target="../media/image17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24.wmf"/><Relationship Id="rId7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image" Target="../media/image2.wmf"/><Relationship Id="rId6" Type="http://schemas.openxmlformats.org/officeDocument/2006/relationships/image" Target="../media/image9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1D212C-11B6-40CD-A74D-E1B2E5A387E1}" type="datetimeFigureOut">
              <a:rPr lang="ru-RU" smtClean="0"/>
              <a:pPr/>
              <a:t>20.01.2013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B9BBDC-5A32-482A-BC79-6D00A7E3D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Формулы для вычисления площади правильного многоугольника, его стороны и радиуса вписанной окружности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Шестиугольник 3"/>
          <p:cNvSpPr/>
          <p:nvPr/>
        </p:nvSpPr>
        <p:spPr>
          <a:xfrm>
            <a:off x="3131840" y="3717032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ильный пятиугольник 4"/>
          <p:cNvSpPr/>
          <p:nvPr/>
        </p:nvSpPr>
        <p:spPr>
          <a:xfrm>
            <a:off x="7596336" y="4149080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омб 5"/>
          <p:cNvSpPr/>
          <p:nvPr/>
        </p:nvSpPr>
        <p:spPr>
          <a:xfrm>
            <a:off x="5436096" y="4293096"/>
            <a:ext cx="914400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55576" y="148478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857625" y="1643063"/>
            <a:ext cx="4000500" cy="1643062"/>
          </a:xfrm>
          <a:prstGeom prst="rect">
            <a:avLst/>
          </a:prstGeom>
          <a:solidFill>
            <a:schemeClr val="bg1">
              <a:lumMod val="65000"/>
              <a:alpha val="2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022600" y="5445125"/>
            <a:ext cx="2571750" cy="1000125"/>
          </a:xfrm>
          <a:prstGeom prst="rect">
            <a:avLst/>
          </a:prstGeom>
          <a:solidFill>
            <a:schemeClr val="bg1">
              <a:lumMod val="65000"/>
              <a:alpha val="37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0" name="TextBox 21"/>
          <p:cNvSpPr txBox="1">
            <a:spLocks noChangeArrowheads="1"/>
          </p:cNvSpPr>
          <p:nvPr/>
        </p:nvSpPr>
        <p:spPr bwMode="auto">
          <a:xfrm>
            <a:off x="357188" y="142875"/>
            <a:ext cx="8286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 3    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=6      Найти: а</a:t>
            </a:r>
          </a:p>
          <a:p>
            <a:endParaRPr lang="ru-RU"/>
          </a:p>
        </p:txBody>
      </p:sp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571500" y="601663"/>
            <a:ext cx="2500313" cy="3071812"/>
            <a:chOff x="2428875" y="1571612"/>
            <a:chExt cx="2500313" cy="3071826"/>
          </a:xfrm>
        </p:grpSpPr>
        <p:sp>
          <p:nvSpPr>
            <p:cNvPr id="4" name="Овал 3"/>
            <p:cNvSpPr/>
            <p:nvPr/>
          </p:nvSpPr>
          <p:spPr bwMode="auto">
            <a:xfrm>
              <a:off x="2428875" y="2214552"/>
              <a:ext cx="2500313" cy="24288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 bwMode="auto">
            <a:xfrm>
              <a:off x="3694113" y="3357557"/>
              <a:ext cx="58737" cy="58738"/>
            </a:xfrm>
            <a:prstGeom prst="ellipse">
              <a:avLst/>
            </a:prstGeom>
            <a:solidFill>
              <a:srgbClr val="0C27AC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5125" name="Object 2"/>
            <p:cNvGraphicFramePr>
              <a:graphicFrameLocks noChangeAspect="1"/>
            </p:cNvGraphicFramePr>
            <p:nvPr/>
          </p:nvGraphicFramePr>
          <p:xfrm>
            <a:off x="4000496" y="2786058"/>
            <a:ext cx="427037" cy="466725"/>
          </p:xfrm>
          <a:graphic>
            <a:graphicData uri="http://schemas.openxmlformats.org/presentationml/2006/ole">
              <p:oleObj spid="_x0000_s25605" name="Формула" r:id="rId3" imgW="152280" imgH="164880" progId="Equation.3">
                <p:embed/>
              </p:oleObj>
            </a:graphicData>
          </a:graphic>
        </p:graphicFrame>
        <p:graphicFrame>
          <p:nvGraphicFramePr>
            <p:cNvPr id="5126" name="Object 3"/>
            <p:cNvGraphicFramePr>
              <a:graphicFrameLocks noChangeAspect="1"/>
            </p:cNvGraphicFramePr>
            <p:nvPr/>
          </p:nvGraphicFramePr>
          <p:xfrm>
            <a:off x="3357554" y="2643182"/>
            <a:ext cx="352425" cy="393700"/>
          </p:xfrm>
          <a:graphic>
            <a:graphicData uri="http://schemas.openxmlformats.org/presentationml/2006/ole">
              <p:oleObj spid="_x0000_s25606" name="Формула" r:id="rId4" imgW="114120" imgH="126720" progId="Equation.3">
                <p:embed/>
              </p:oleObj>
            </a:graphicData>
          </a:graphic>
        </p:graphicFrame>
        <p:graphicFrame>
          <p:nvGraphicFramePr>
            <p:cNvPr id="5127" name="Object 4"/>
            <p:cNvGraphicFramePr>
              <a:graphicFrameLocks noChangeAspect="1"/>
            </p:cNvGraphicFramePr>
            <p:nvPr/>
          </p:nvGraphicFramePr>
          <p:xfrm>
            <a:off x="3500430" y="1571612"/>
            <a:ext cx="515937" cy="720725"/>
          </p:xfrm>
          <a:graphic>
            <a:graphicData uri="http://schemas.openxmlformats.org/presentationml/2006/ole">
              <p:oleObj spid="_x0000_s25607" name="Формула" r:id="rId5" imgW="164880" imgH="228600" progId="Equation.3">
                <p:embed/>
              </p:oleObj>
            </a:graphicData>
          </a:graphic>
        </p:graphicFrame>
        <p:sp>
          <p:nvSpPr>
            <p:cNvPr id="5134" name="AutoShape 19"/>
            <p:cNvSpPr>
              <a:spLocks noChangeArrowheads="1"/>
            </p:cNvSpPr>
            <p:nvPr/>
          </p:nvSpPr>
          <p:spPr bwMode="auto">
            <a:xfrm>
              <a:off x="2449513" y="2378075"/>
              <a:ext cx="2471737" cy="2071688"/>
            </a:xfrm>
            <a:prstGeom prst="hexagon">
              <a:avLst>
                <a:gd name="adj" fmla="val 28811"/>
                <a:gd name="vf" fmla="val 115470"/>
              </a:avLst>
            </a:prstGeom>
            <a:noFill/>
            <a:ln w="317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rot="5400000" flipH="1" flipV="1">
              <a:off x="3213892" y="2907499"/>
              <a:ext cx="1000130" cy="1587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endCxn id="5134" idx="1"/>
            </p:cNvCxnSpPr>
            <p:nvPr/>
          </p:nvCxnSpPr>
          <p:spPr>
            <a:xfrm rot="5400000" flipH="1" flipV="1">
              <a:off x="3494085" y="2598731"/>
              <a:ext cx="1050930" cy="6096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7" name="Object 15"/>
          <p:cNvGraphicFramePr>
            <a:graphicFrameLocks noChangeAspect="1"/>
          </p:cNvGraphicFramePr>
          <p:nvPr/>
        </p:nvGraphicFramePr>
        <p:xfrm>
          <a:off x="4143375" y="1714500"/>
          <a:ext cx="3432175" cy="1358900"/>
        </p:xfrm>
        <a:graphic>
          <a:graphicData uri="http://schemas.openxmlformats.org/presentationml/2006/ole">
            <p:oleObj spid="_x0000_s25602" name="Формула" r:id="rId6" imgW="1041120" imgH="419040" progId="Equation.3">
              <p:embed/>
            </p:oleObj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792163" y="3897313"/>
          <a:ext cx="7639050" cy="1247775"/>
        </p:xfrm>
        <a:graphic>
          <a:graphicData uri="http://schemas.openxmlformats.org/presentationml/2006/ole">
            <p:oleObj spid="_x0000_s25603" name="Формула" r:id="rId7" imgW="2565360" imgH="419040" progId="Equation.3">
              <p:embed/>
            </p:oleObj>
          </a:graphicData>
        </a:graphic>
      </p:graphicFrame>
      <p:graphicFrame>
        <p:nvGraphicFramePr>
          <p:cNvPr id="5124" name="Object 7"/>
          <p:cNvGraphicFramePr>
            <a:graphicFrameLocks noChangeAspect="1"/>
          </p:cNvGraphicFramePr>
          <p:nvPr/>
        </p:nvGraphicFramePr>
        <p:xfrm>
          <a:off x="3484563" y="5476875"/>
          <a:ext cx="1706562" cy="877888"/>
        </p:xfrm>
        <a:graphic>
          <a:graphicData uri="http://schemas.openxmlformats.org/presentationml/2006/ole">
            <p:oleObj spid="_x0000_s25604" name="Формула" r:id="rId8" imgW="444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Новые формулы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43608" y="1988840"/>
            <a:ext cx="1368152" cy="10801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51920" y="1988840"/>
            <a:ext cx="1058416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естиугольник 7"/>
          <p:cNvSpPr/>
          <p:nvPr/>
        </p:nvSpPr>
        <p:spPr>
          <a:xfrm>
            <a:off x="6372200" y="2060848"/>
            <a:ext cx="1204720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ph idx="1"/>
          </p:nvPr>
        </p:nvGraphicFramePr>
        <p:xfrm>
          <a:off x="273122" y="3861048"/>
          <a:ext cx="2354662" cy="961086"/>
        </p:xfrm>
        <a:graphic>
          <a:graphicData uri="http://schemas.openxmlformats.org/presentationml/2006/ole">
            <p:oleObj spid="_x0000_s5123" name="Формула" r:id="rId3" imgW="622080" imgH="253800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2843808" y="3645024"/>
          <a:ext cx="2840038" cy="1079500"/>
        </p:xfrm>
        <a:graphic>
          <a:graphicData uri="http://schemas.openxmlformats.org/presentationml/2006/ole">
            <p:oleObj spid="_x0000_s5124" name="Формула" r:id="rId4" imgW="634680" imgH="24120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6300192" y="3645024"/>
          <a:ext cx="1951037" cy="1103312"/>
        </p:xfrm>
        <a:graphic>
          <a:graphicData uri="http://schemas.openxmlformats.org/presentationml/2006/ole">
            <p:oleObj spid="_x0000_s5125" name="Формула" r:id="rId5" imgW="444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Новые формулы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259632" y="220486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220486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естиугольник 5"/>
          <p:cNvSpPr/>
          <p:nvPr/>
        </p:nvSpPr>
        <p:spPr>
          <a:xfrm>
            <a:off x="6156176" y="2276872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>
            <p:ph idx="1"/>
          </p:nvPr>
        </p:nvGraphicFramePr>
        <p:xfrm>
          <a:off x="582755" y="3717032"/>
          <a:ext cx="2246651" cy="864096"/>
        </p:xfrm>
        <a:graphic>
          <a:graphicData uri="http://schemas.openxmlformats.org/presentationml/2006/ole">
            <p:oleObj spid="_x0000_s6146" name="Формула" r:id="rId3" imgW="660240" imgH="253800" progId="Equation.3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3563888" y="3501008"/>
          <a:ext cx="2239962" cy="1001712"/>
        </p:xfrm>
        <a:graphic>
          <a:graphicData uri="http://schemas.openxmlformats.org/presentationml/2006/ole">
            <p:oleObj spid="_x0000_s6147" name="Формула" r:id="rId4" imgW="482400" imgH="215640" progId="Equation.3">
              <p:embed/>
            </p:oleObj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6300192" y="3284984"/>
          <a:ext cx="2420938" cy="1857375"/>
        </p:xfrm>
        <a:graphic>
          <a:graphicData uri="http://schemas.openxmlformats.org/presentationml/2006/ole">
            <p:oleObj spid="_x0000_s6148" name="Формула" r:id="rId5" imgW="5457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TextBox 1"/>
          <p:cNvSpPr txBox="1">
            <a:spLocks noChangeArrowheads="1"/>
          </p:cNvSpPr>
          <p:nvPr/>
        </p:nvSpPr>
        <p:spPr bwMode="auto">
          <a:xfrm>
            <a:off x="2714625" y="142875"/>
            <a:ext cx="328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1087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0"/>
          <p:cNvGrpSpPr>
            <a:grpSpLocks/>
          </p:cNvGrpSpPr>
          <p:nvPr/>
        </p:nvGrpSpPr>
        <p:grpSpPr bwMode="auto">
          <a:xfrm>
            <a:off x="827088" y="1052513"/>
            <a:ext cx="2357437" cy="2214562"/>
            <a:chOff x="1500166" y="1357298"/>
            <a:chExt cx="1928826" cy="1857388"/>
          </a:xfrm>
        </p:grpSpPr>
        <p:sp>
          <p:nvSpPr>
            <p:cNvPr id="3" name="Овал 2"/>
            <p:cNvSpPr/>
            <p:nvPr/>
          </p:nvSpPr>
          <p:spPr>
            <a:xfrm>
              <a:off x="1500166" y="1357298"/>
              <a:ext cx="1928826" cy="1857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796309" y="1619595"/>
              <a:ext cx="1341735" cy="1308827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2449642" y="2220085"/>
              <a:ext cx="45461" cy="45270"/>
            </a:xfrm>
            <a:prstGeom prst="ellipse">
              <a:avLst/>
            </a:prstGeom>
            <a:solidFill>
              <a:srgbClr val="0C27AC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rot="16200000" flipH="1">
              <a:off x="2444090" y="2239598"/>
              <a:ext cx="718989" cy="653333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1"/>
              <a:endCxn id="4" idx="2"/>
            </p:cNvCxnSpPr>
            <p:nvPr/>
          </p:nvCxnSpPr>
          <p:spPr>
            <a:xfrm rot="16200000" flipH="1">
              <a:off x="2111141" y="2571737"/>
              <a:ext cx="701680" cy="11689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47" name="Object 5"/>
            <p:cNvGraphicFramePr>
              <a:graphicFrameLocks noChangeAspect="1"/>
            </p:cNvGraphicFramePr>
            <p:nvPr/>
          </p:nvGraphicFramePr>
          <p:xfrm>
            <a:off x="2720541" y="2214554"/>
            <a:ext cx="329714" cy="357190"/>
          </p:xfrm>
          <a:graphic>
            <a:graphicData uri="http://schemas.openxmlformats.org/presentationml/2006/ole">
              <p:oleObj spid="_x0000_s26631" name="Формула" r:id="rId3" imgW="152280" imgH="164880" progId="Equation.3">
                <p:embed/>
              </p:oleObj>
            </a:graphicData>
          </a:graphic>
        </p:graphicFrame>
        <p:graphicFrame>
          <p:nvGraphicFramePr>
            <p:cNvPr id="10248" name="Object 6"/>
            <p:cNvGraphicFramePr>
              <a:graphicFrameLocks noChangeAspect="1"/>
            </p:cNvGraphicFramePr>
            <p:nvPr/>
          </p:nvGraphicFramePr>
          <p:xfrm>
            <a:off x="2214546" y="2428868"/>
            <a:ext cx="271464" cy="301627"/>
          </p:xfrm>
          <a:graphic>
            <a:graphicData uri="http://schemas.openxmlformats.org/presentationml/2006/ole">
              <p:oleObj spid="_x0000_s26632" name="Формула" r:id="rId4" imgW="114120" imgH="126720" progId="Equation.3">
                <p:embed/>
              </p:oleObj>
            </a:graphicData>
          </a:graphic>
        </p:graphicFrame>
        <p:graphicFrame>
          <p:nvGraphicFramePr>
            <p:cNvPr id="10249" name="Object 7"/>
            <p:cNvGraphicFramePr>
              <a:graphicFrameLocks noChangeAspect="1"/>
            </p:cNvGraphicFramePr>
            <p:nvPr/>
          </p:nvGraphicFramePr>
          <p:xfrm>
            <a:off x="2285984" y="1460298"/>
            <a:ext cx="428628" cy="520476"/>
          </p:xfrm>
          <a:graphic>
            <a:graphicData uri="http://schemas.openxmlformats.org/presentationml/2006/ole">
              <p:oleObj spid="_x0000_s26633" name="Формула" r:id="rId5" imgW="177480" imgH="215640" progId="Equation.3">
                <p:embed/>
              </p:oleObj>
            </a:graphicData>
          </a:graphic>
        </p:graphicFrame>
      </p:grpSp>
      <p:sp>
        <p:nvSpPr>
          <p:cNvPr id="10252" name="TextBox 21"/>
          <p:cNvSpPr txBox="1">
            <a:spLocks noChangeArrowheads="1"/>
          </p:cNvSpPr>
          <p:nvPr/>
        </p:nvSpPr>
        <p:spPr bwMode="auto">
          <a:xfrm>
            <a:off x="4071938" y="785813"/>
            <a:ext cx="414337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Дано:   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S=16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=4</a:t>
            </a:r>
          </a:p>
          <a:p>
            <a:pPr algn="ctr"/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Найти:  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a, r, R, P</a:t>
            </a:r>
            <a:endParaRPr lang="ru-RU" sz="3600" b="1" i="1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28688" y="5143500"/>
          <a:ext cx="2714625" cy="1006475"/>
        </p:xfrm>
        <a:graphic>
          <a:graphicData uri="http://schemas.openxmlformats.org/presentationml/2006/ole">
            <p:oleObj spid="_x0000_s26626" name="Формула" r:id="rId6" imgW="55872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86313" y="3143250"/>
          <a:ext cx="3432175" cy="1358900"/>
        </p:xfrm>
        <a:graphic>
          <a:graphicData uri="http://schemas.openxmlformats.org/presentationml/2006/ole">
            <p:oleObj spid="_x0000_s26627" name="Формула" r:id="rId7" imgW="1041120" imgH="419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42938" y="3500438"/>
          <a:ext cx="3306762" cy="1296987"/>
        </p:xfrm>
        <a:graphic>
          <a:graphicData uri="http://schemas.openxmlformats.org/presentationml/2006/ole">
            <p:oleObj spid="_x0000_s26628" name="Формула" r:id="rId8" imgW="914400" imgH="419040" progId="Equation.3">
              <p:embed/>
            </p:oleObj>
          </a:graphicData>
        </a:graphic>
      </p:graphicFrame>
      <p:sp>
        <p:nvSpPr>
          <p:cNvPr id="10253" name="TextBox 25"/>
          <p:cNvSpPr txBox="1">
            <a:spLocks noChangeArrowheads="1"/>
          </p:cNvSpPr>
          <p:nvPr/>
        </p:nvSpPr>
        <p:spPr bwMode="auto">
          <a:xfrm>
            <a:off x="4286250" y="2214563"/>
            <a:ext cx="4500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0C27AC"/>
                </a:solidFill>
                <a:latin typeface="Times New Roman" pitchFamily="18" charset="0"/>
                <a:cs typeface="Times New Roman" pitchFamily="18" charset="0"/>
              </a:rPr>
              <a:t>Мы знаем формулы:</a:t>
            </a:r>
          </a:p>
        </p:txBody>
      </p:sp>
      <p:graphicFrame>
        <p:nvGraphicFramePr>
          <p:cNvPr id="2" name="Object 17"/>
          <p:cNvGraphicFramePr>
            <a:graphicFrameLocks noChangeAspect="1"/>
          </p:cNvGraphicFramePr>
          <p:nvPr/>
        </p:nvGraphicFramePr>
        <p:xfrm>
          <a:off x="4929188" y="4714875"/>
          <a:ext cx="2071687" cy="787400"/>
        </p:xfrm>
        <a:graphic>
          <a:graphicData uri="http://schemas.openxmlformats.org/presentationml/2006/ole">
            <p:oleObj spid="_x0000_s26629" name="Формула" r:id="rId9" imgW="634680" imgH="241200" progId="Equation.3">
              <p:embed/>
            </p:oleObj>
          </a:graphicData>
        </a:graphic>
      </p:graphicFrame>
      <p:graphicFrame>
        <p:nvGraphicFramePr>
          <p:cNvPr id="8210" name="Object 18"/>
          <p:cNvGraphicFramePr>
            <a:graphicFrameLocks noChangeAspect="1"/>
          </p:cNvGraphicFramePr>
          <p:nvPr/>
        </p:nvGraphicFramePr>
        <p:xfrm>
          <a:off x="5072063" y="5715000"/>
          <a:ext cx="1643062" cy="735013"/>
        </p:xfrm>
        <a:graphic>
          <a:graphicData uri="http://schemas.openxmlformats.org/presentationml/2006/ole">
            <p:oleObj spid="_x0000_s26630" name="Формула" r:id="rId10" imgW="4824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 1087 (1,2,3)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TextBox 1"/>
          <p:cNvSpPr txBox="1">
            <a:spLocks noChangeArrowheads="1"/>
          </p:cNvSpPr>
          <p:nvPr/>
        </p:nvSpPr>
        <p:spPr bwMode="auto">
          <a:xfrm>
            <a:off x="2714625" y="142875"/>
            <a:ext cx="328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1088(</a:t>
            </a:r>
            <a:r>
              <a:rPr lang="en-US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275" name="TextBox 21"/>
          <p:cNvSpPr txBox="1">
            <a:spLocks noChangeArrowheads="1"/>
          </p:cNvSpPr>
          <p:nvPr/>
        </p:nvSpPr>
        <p:spPr bwMode="auto">
          <a:xfrm>
            <a:off x="4071938" y="785813"/>
            <a:ext cx="414337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Дано:   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P=6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Найти:  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R, a, r, S</a:t>
            </a:r>
            <a:endParaRPr lang="ru-RU" sz="3600" b="1" i="1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4438" y="5357813"/>
          <a:ext cx="2643187" cy="979487"/>
        </p:xfrm>
        <a:graphic>
          <a:graphicData uri="http://schemas.openxmlformats.org/presentationml/2006/ole">
            <p:oleObj spid="_x0000_s27650" name="Формула" r:id="rId3" imgW="55872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000625" y="3000375"/>
          <a:ext cx="3432175" cy="1358900"/>
        </p:xfrm>
        <a:graphic>
          <a:graphicData uri="http://schemas.openxmlformats.org/presentationml/2006/ole">
            <p:oleObj spid="_x0000_s27651" name="Формула" r:id="rId4" imgW="1041120" imgH="419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28688" y="3857625"/>
          <a:ext cx="3306762" cy="1296988"/>
        </p:xfrm>
        <a:graphic>
          <a:graphicData uri="http://schemas.openxmlformats.org/presentationml/2006/ole">
            <p:oleObj spid="_x0000_s27652" name="Формула" r:id="rId5" imgW="914400" imgH="419040" progId="Equation.3">
              <p:embed/>
            </p:oleObj>
          </a:graphicData>
        </a:graphic>
      </p:graphicFrame>
      <p:sp>
        <p:nvSpPr>
          <p:cNvPr id="11276" name="TextBox 25"/>
          <p:cNvSpPr txBox="1">
            <a:spLocks noChangeArrowheads="1"/>
          </p:cNvSpPr>
          <p:nvPr/>
        </p:nvSpPr>
        <p:spPr bwMode="auto">
          <a:xfrm>
            <a:off x="3929063" y="2071688"/>
            <a:ext cx="4500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0C27AC"/>
                </a:solidFill>
                <a:latin typeface="Times New Roman" pitchFamily="18" charset="0"/>
                <a:cs typeface="Times New Roman" pitchFamily="18" charset="0"/>
              </a:rPr>
              <a:t>Мы знаем формулы:</a:t>
            </a:r>
          </a:p>
        </p:txBody>
      </p:sp>
      <p:grpSp>
        <p:nvGrpSpPr>
          <p:cNvPr id="2" name="Группа 34"/>
          <p:cNvGrpSpPr>
            <a:grpSpLocks/>
          </p:cNvGrpSpPr>
          <p:nvPr/>
        </p:nvGrpSpPr>
        <p:grpSpPr bwMode="auto">
          <a:xfrm>
            <a:off x="500063" y="1071563"/>
            <a:ext cx="2500312" cy="2500312"/>
            <a:chOff x="642910" y="1500174"/>
            <a:chExt cx="2500330" cy="2500330"/>
          </a:xfrm>
        </p:grpSpPr>
        <p:sp>
          <p:nvSpPr>
            <p:cNvPr id="7" name="Овал 6"/>
            <p:cNvSpPr/>
            <p:nvPr/>
          </p:nvSpPr>
          <p:spPr>
            <a:xfrm>
              <a:off x="1857356" y="2786058"/>
              <a:ext cx="55563" cy="53975"/>
            </a:xfrm>
            <a:prstGeom prst="ellipse">
              <a:avLst/>
            </a:prstGeom>
            <a:solidFill>
              <a:srgbClr val="0C27AC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11271" name="Object 5"/>
            <p:cNvGraphicFramePr>
              <a:graphicFrameLocks noChangeAspect="1"/>
            </p:cNvGraphicFramePr>
            <p:nvPr/>
          </p:nvGraphicFramePr>
          <p:xfrm>
            <a:off x="1867989" y="2164382"/>
            <a:ext cx="402984" cy="425880"/>
          </p:xfrm>
          <a:graphic>
            <a:graphicData uri="http://schemas.openxmlformats.org/presentationml/2006/ole">
              <p:oleObj spid="_x0000_s27655" name="Формула" r:id="rId6" imgW="152280" imgH="164880" progId="Equation.3">
                <p:embed/>
              </p:oleObj>
            </a:graphicData>
          </a:graphic>
        </p:graphicFrame>
        <p:graphicFrame>
          <p:nvGraphicFramePr>
            <p:cNvPr id="11272" name="Object 6"/>
            <p:cNvGraphicFramePr>
              <a:graphicFrameLocks noChangeAspect="1"/>
            </p:cNvGraphicFramePr>
            <p:nvPr/>
          </p:nvGraphicFramePr>
          <p:xfrm>
            <a:off x="1357290" y="2574737"/>
            <a:ext cx="331789" cy="359632"/>
          </p:xfrm>
          <a:graphic>
            <a:graphicData uri="http://schemas.openxmlformats.org/presentationml/2006/ole">
              <p:oleObj spid="_x0000_s27656" name="Формула" r:id="rId7" imgW="114120" imgH="126720" progId="Equation.3">
                <p:embed/>
              </p:oleObj>
            </a:graphicData>
          </a:graphic>
        </p:graphicFrame>
        <p:graphicFrame>
          <p:nvGraphicFramePr>
            <p:cNvPr id="11273" name="Object 7"/>
            <p:cNvGraphicFramePr>
              <a:graphicFrameLocks noChangeAspect="1"/>
            </p:cNvGraphicFramePr>
            <p:nvPr/>
          </p:nvGraphicFramePr>
          <p:xfrm>
            <a:off x="1706840" y="2865136"/>
            <a:ext cx="485775" cy="657226"/>
          </p:xfrm>
          <a:graphic>
            <a:graphicData uri="http://schemas.openxmlformats.org/presentationml/2006/ole">
              <p:oleObj spid="_x0000_s27657" name="Формула" r:id="rId8" imgW="164880" imgH="228600" progId="Equation.3">
                <p:embed/>
              </p:oleObj>
            </a:graphicData>
          </a:graphic>
        </p:graphicFrame>
        <p:sp>
          <p:nvSpPr>
            <p:cNvPr id="21" name="Овал 20"/>
            <p:cNvSpPr/>
            <p:nvPr/>
          </p:nvSpPr>
          <p:spPr>
            <a:xfrm>
              <a:off x="642910" y="1500174"/>
              <a:ext cx="2500330" cy="2500330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Равнобедренный треугольник 22"/>
            <p:cNvSpPr/>
            <p:nvPr/>
          </p:nvSpPr>
          <p:spPr>
            <a:xfrm>
              <a:off x="857224" y="1500174"/>
              <a:ext cx="2071703" cy="1928826"/>
            </a:xfrm>
            <a:prstGeom prst="triangl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25" name="Прямая соединительная линия 24"/>
            <p:cNvCxnSpPr>
              <a:endCxn id="7" idx="7"/>
            </p:cNvCxnSpPr>
            <p:nvPr/>
          </p:nvCxnSpPr>
          <p:spPr>
            <a:xfrm rot="16200000" flipH="1">
              <a:off x="1268390" y="2157404"/>
              <a:ext cx="1265246" cy="7937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23" idx="1"/>
            </p:cNvCxnSpPr>
            <p:nvPr/>
          </p:nvCxnSpPr>
          <p:spPr>
            <a:xfrm rot="10800000" flipH="1" flipV="1">
              <a:off x="1374752" y="2463793"/>
              <a:ext cx="482603" cy="322265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Object 17"/>
          <p:cNvGraphicFramePr>
            <a:graphicFrameLocks noChangeAspect="1"/>
          </p:cNvGraphicFramePr>
          <p:nvPr/>
        </p:nvGraphicFramePr>
        <p:xfrm>
          <a:off x="5072063" y="4500563"/>
          <a:ext cx="2276475" cy="928687"/>
        </p:xfrm>
        <a:graphic>
          <a:graphicData uri="http://schemas.openxmlformats.org/presentationml/2006/ole">
            <p:oleObj spid="_x0000_s27653" name="Формула" r:id="rId9" imgW="622080" imgH="253800" progId="Equation.3">
              <p:embed/>
            </p:oleObj>
          </a:graphicData>
        </a:graphic>
      </p:graphicFrame>
      <p:graphicFrame>
        <p:nvGraphicFramePr>
          <p:cNvPr id="9234" name="Object 18"/>
          <p:cNvGraphicFramePr>
            <a:graphicFrameLocks noChangeAspect="1"/>
          </p:cNvGraphicFramePr>
          <p:nvPr/>
        </p:nvGraphicFramePr>
        <p:xfrm>
          <a:off x="5143500" y="5572125"/>
          <a:ext cx="2357438" cy="906463"/>
        </p:xfrm>
        <a:graphic>
          <a:graphicData uri="http://schemas.openxmlformats.org/presentationml/2006/ole">
            <p:oleObj spid="_x0000_s27654" name="Формула" r:id="rId10" imgW="6602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 треугольнике </a:t>
            </a:r>
            <a:r>
              <a:rPr lang="en-US" sz="3200" dirty="0" smtClean="0"/>
              <a:t>ABC</a:t>
            </a:r>
            <a:r>
              <a:rPr lang="ru-RU" sz="3200" dirty="0" smtClean="0"/>
              <a:t> угол А=40</a:t>
            </a:r>
            <a:r>
              <a:rPr lang="ru-RU" sz="3200" dirty="0" smtClean="0">
                <a:latin typeface="Calibri"/>
                <a:cs typeface="Calibri"/>
              </a:rPr>
              <a:t>⁰, внешний угол при вершине В равен 102⁰. Найдите угол С.</a:t>
            </a:r>
          </a:p>
          <a:p>
            <a:r>
              <a:rPr lang="ru-RU" sz="3200" dirty="0" smtClean="0">
                <a:latin typeface="Calibri"/>
                <a:cs typeface="Calibri"/>
              </a:rPr>
              <a:t>Средняя линия трапеции равна 25, а меньшее основание равно 17. Найдите большее основание.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Подготовка к ГИА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3" name="TextBox 1"/>
          <p:cNvSpPr txBox="1">
            <a:spLocks noChangeArrowheads="1"/>
          </p:cNvSpPr>
          <p:nvPr/>
        </p:nvSpPr>
        <p:spPr bwMode="auto">
          <a:xfrm>
            <a:off x="2571750" y="142875"/>
            <a:ext cx="42862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Подведем итог</a:t>
            </a:r>
          </a:p>
        </p:txBody>
      </p:sp>
      <p:sp>
        <p:nvSpPr>
          <p:cNvPr id="13324" name="TextBox 25"/>
          <p:cNvSpPr txBox="1">
            <a:spLocks noChangeArrowheads="1"/>
          </p:cNvSpPr>
          <p:nvPr/>
        </p:nvSpPr>
        <p:spPr bwMode="auto">
          <a:xfrm>
            <a:off x="214313" y="857250"/>
            <a:ext cx="4500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rgbClr val="0C27AC"/>
                </a:solidFill>
                <a:latin typeface="Times New Roman" pitchFamily="18" charset="0"/>
                <a:cs typeface="Times New Roman" pitchFamily="18" charset="0"/>
              </a:rPr>
              <a:t>Мы знаем формулы: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8625" y="1643063"/>
          <a:ext cx="3432175" cy="1358900"/>
        </p:xfrm>
        <a:graphic>
          <a:graphicData uri="http://schemas.openxmlformats.org/presentationml/2006/ole">
            <p:oleObj spid="_x0000_s28674" name="Формула" r:id="rId3" imgW="1041120" imgH="419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28625" y="3500438"/>
          <a:ext cx="3306763" cy="1296987"/>
        </p:xfrm>
        <a:graphic>
          <a:graphicData uri="http://schemas.openxmlformats.org/presentationml/2006/ole">
            <p:oleObj spid="_x0000_s28675" name="Формула" r:id="rId4" imgW="914400" imgH="419040" progId="Equation.3">
              <p:embed/>
            </p:oleObj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42938" y="5143500"/>
          <a:ext cx="2643187" cy="979488"/>
        </p:xfrm>
        <a:graphic>
          <a:graphicData uri="http://schemas.openxmlformats.org/presentationml/2006/ole">
            <p:oleObj spid="_x0000_s28676" name="Формула" r:id="rId5" imgW="55872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65625" y="1714500"/>
          <a:ext cx="2101850" cy="857250"/>
        </p:xfrm>
        <a:graphic>
          <a:graphicData uri="http://schemas.openxmlformats.org/presentationml/2006/ole">
            <p:oleObj spid="_x0000_s28677" name="Формула" r:id="rId6" imgW="622080" imgH="2538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6665913" y="1681163"/>
          <a:ext cx="2290762" cy="881062"/>
        </p:xfrm>
        <a:graphic>
          <a:graphicData uri="http://schemas.openxmlformats.org/presentationml/2006/ole">
            <p:oleObj spid="_x0000_s28678" name="Формула" r:id="rId7" imgW="660240" imgH="25380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4418013" y="3190875"/>
          <a:ext cx="2168525" cy="823913"/>
        </p:xfrm>
        <a:graphic>
          <a:graphicData uri="http://schemas.openxmlformats.org/presentationml/2006/ole">
            <p:oleObj spid="_x0000_s28679" name="Формула" r:id="rId8" imgW="634680" imgH="241200" progId="Equation.3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6897688" y="3244850"/>
          <a:ext cx="1717675" cy="769938"/>
        </p:xfrm>
        <a:graphic>
          <a:graphicData uri="http://schemas.openxmlformats.org/presentationml/2006/ole">
            <p:oleObj spid="_x0000_s28680" name="Формула" r:id="rId9" imgW="482400" imgH="215640" progId="Equation.3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4305300" y="5116513"/>
          <a:ext cx="1671638" cy="946150"/>
        </p:xfrm>
        <a:graphic>
          <a:graphicData uri="http://schemas.openxmlformats.org/presentationml/2006/ole">
            <p:oleObj spid="_x0000_s28681" name="Формула" r:id="rId10" imgW="444240" imgH="228600" progId="Equation.3">
              <p:embed/>
            </p:oleObj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6456363" y="4751388"/>
          <a:ext cx="2235200" cy="1714500"/>
        </p:xfrm>
        <a:graphic>
          <a:graphicData uri="http://schemas.openxmlformats.org/presentationml/2006/ole">
            <p:oleObj spid="_x0000_s28682" name="Формула" r:id="rId11" imgW="5457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1857375" y="142875"/>
            <a:ext cx="50006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Домашнее задание 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928813" y="1785938"/>
            <a:ext cx="59293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600" i="1">
                <a:latin typeface="Times New Roman" pitchFamily="18" charset="0"/>
                <a:cs typeface="Times New Roman" pitchFamily="18" charset="0"/>
              </a:rPr>
              <a:t> п.105-108 повторить;</a:t>
            </a:r>
          </a:p>
          <a:p>
            <a:pPr>
              <a:buFont typeface="Arial" charset="0"/>
              <a:buChar char="•"/>
            </a:pPr>
            <a:r>
              <a:rPr lang="ru-RU" sz="3600" i="1">
                <a:latin typeface="Times New Roman" pitchFamily="18" charset="0"/>
                <a:cs typeface="Times New Roman" pitchFamily="18" charset="0"/>
              </a:rPr>
              <a:t> выучить формулы;</a:t>
            </a:r>
          </a:p>
          <a:p>
            <a:pPr>
              <a:buFont typeface="Arial" charset="0"/>
              <a:buChar char="•"/>
            </a:pPr>
            <a:r>
              <a:rPr lang="ru-RU" sz="3600" i="1">
                <a:latin typeface="Times New Roman" pitchFamily="18" charset="0"/>
                <a:cs typeface="Times New Roman" pitchFamily="18" charset="0"/>
              </a:rPr>
              <a:t> № 1090, 1091, 1087(3)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Какой многоугольник называется правильным?</a:t>
            </a:r>
          </a:p>
          <a:p>
            <a:r>
              <a:rPr lang="ru-RU" dirty="0" smtClean="0"/>
              <a:t>Как найти угол правильного многоугольника?</a:t>
            </a:r>
          </a:p>
          <a:p>
            <a:r>
              <a:rPr lang="ru-RU" dirty="0" smtClean="0"/>
              <a:t>Сформулируйте следствия из теорем.</a:t>
            </a:r>
          </a:p>
          <a:p>
            <a:r>
              <a:rPr lang="ru-RU" dirty="0" smtClean="0"/>
              <a:t>Что вы понимаете под словами центр правильного многоугольника?</a:t>
            </a:r>
          </a:p>
          <a:p>
            <a:r>
              <a:rPr lang="ru-RU" dirty="0" smtClean="0"/>
              <a:t>Как найти площадь треугольника, зная радиус вписанной окружности?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Устная работа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Поверка домашнего задания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u="sng" dirty="0" smtClean="0"/>
              <a:t>Дано:</a:t>
            </a:r>
            <a:endParaRPr lang="ru-RU" dirty="0" smtClean="0"/>
          </a:p>
          <a:p>
            <a:r>
              <a:rPr lang="en-US" b="1" u="sng" dirty="0" smtClean="0"/>
              <a:t>ABCDE</a:t>
            </a:r>
            <a:r>
              <a:rPr lang="en-US" dirty="0" smtClean="0"/>
              <a:t>- </a:t>
            </a:r>
            <a:r>
              <a:rPr lang="ru-RU" dirty="0" smtClean="0"/>
              <a:t>правильный,</a:t>
            </a:r>
          </a:p>
          <a:p>
            <a:r>
              <a:rPr lang="ru-RU" dirty="0" smtClean="0"/>
              <a:t>ВО= 2</a:t>
            </a:r>
          </a:p>
          <a:p>
            <a:r>
              <a:rPr lang="ru-RU" b="1" u="sng" dirty="0" smtClean="0"/>
              <a:t>Найти</a:t>
            </a:r>
            <a:r>
              <a:rPr lang="ru-RU" dirty="0" smtClean="0"/>
              <a:t>: </a:t>
            </a:r>
            <a:r>
              <a:rPr lang="ru-RU" dirty="0" smtClean="0"/>
              <a:t>А</a:t>
            </a:r>
            <a:r>
              <a:rPr lang="en-US" dirty="0" smtClean="0"/>
              <a:t>B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u="sng" dirty="0" smtClean="0"/>
              <a:t>Решение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Угол ЕАВ равен 108</a:t>
            </a:r>
            <a:r>
              <a:rPr lang="ru-RU" dirty="0" smtClean="0">
                <a:latin typeface="Calibri"/>
                <a:cs typeface="Calibri"/>
              </a:rPr>
              <a:t>⁰, значит угол АВЕ равен 36⁰.</a:t>
            </a:r>
          </a:p>
          <a:p>
            <a:r>
              <a:rPr lang="ru-RU" dirty="0" smtClean="0">
                <a:latin typeface="Calibri"/>
                <a:cs typeface="Calibri"/>
              </a:rPr>
              <a:t>Угол </a:t>
            </a:r>
            <a:r>
              <a:rPr lang="en-US" dirty="0" smtClean="0">
                <a:latin typeface="Calibri"/>
                <a:cs typeface="Calibri"/>
              </a:rPr>
              <a:t>BAD</a:t>
            </a:r>
            <a:r>
              <a:rPr lang="ru-RU" dirty="0" smtClean="0">
                <a:latin typeface="Calibri"/>
                <a:cs typeface="Calibri"/>
              </a:rPr>
              <a:t>равен 36⁰.</a:t>
            </a:r>
          </a:p>
          <a:p>
            <a:r>
              <a:rPr lang="ru-RU" dirty="0" smtClean="0">
                <a:latin typeface="Calibri"/>
                <a:cs typeface="Calibri"/>
              </a:rPr>
              <a:t>Воспользуемся теоремой синусов: ВО/</a:t>
            </a:r>
            <a:r>
              <a:rPr lang="en-US" dirty="0" err="1" smtClean="0">
                <a:latin typeface="Calibri"/>
                <a:cs typeface="Calibri"/>
              </a:rPr>
              <a:t>sinA</a:t>
            </a:r>
            <a:r>
              <a:rPr lang="en-US" dirty="0" smtClean="0">
                <a:latin typeface="Calibri"/>
                <a:cs typeface="Calibri"/>
              </a:rPr>
              <a:t>=AB/</a:t>
            </a:r>
            <a:r>
              <a:rPr lang="en-US" dirty="0" err="1" smtClean="0">
                <a:latin typeface="Calibri"/>
                <a:cs typeface="Calibri"/>
              </a:rPr>
              <a:t>sinO</a:t>
            </a:r>
            <a:r>
              <a:rPr lang="ru-RU" dirty="0" smtClean="0">
                <a:latin typeface="Calibri"/>
                <a:cs typeface="Calibri"/>
              </a:rPr>
              <a:t> из треугольника АВО.</a:t>
            </a:r>
          </a:p>
          <a:p>
            <a:r>
              <a:rPr lang="ru-RU" dirty="0" smtClean="0">
                <a:latin typeface="Calibri"/>
                <a:cs typeface="Calibri"/>
              </a:rPr>
              <a:t>АВ=2*0.95:0.59=3.2</a:t>
            </a:r>
          </a:p>
          <a:p>
            <a:r>
              <a:rPr lang="ru-RU" dirty="0" smtClean="0">
                <a:latin typeface="Calibri"/>
                <a:cs typeface="Calibri"/>
              </a:rPr>
              <a:t>Ответ: 3.2</a:t>
            </a:r>
            <a:endParaRPr lang="ru-RU" dirty="0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1403648" y="3140968"/>
            <a:ext cx="1944216" cy="165618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43608" y="35730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28529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3645024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43808" y="472514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475656" y="465313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>
            <a:stCxn id="8" idx="3"/>
          </p:cNvCxnSpPr>
          <p:nvPr/>
        </p:nvCxnSpPr>
        <p:spPr>
          <a:xfrm>
            <a:off x="1386972" y="3757682"/>
            <a:ext cx="1563723" cy="967462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763688" y="3140968"/>
            <a:ext cx="626404" cy="169683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79712" y="393305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2195736" y="35010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Вывод формулы площади правильного многоугольника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Р-периметр</a:t>
            </a:r>
            <a:r>
              <a:rPr lang="ru-RU" dirty="0" smtClean="0"/>
              <a:t> многоугольника, </a:t>
            </a:r>
            <a:r>
              <a:rPr lang="en-US" dirty="0" smtClean="0"/>
              <a:t>r- </a:t>
            </a:r>
            <a:r>
              <a:rPr lang="ru-RU" dirty="0" smtClean="0"/>
              <a:t>радиус вписанной окружности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922820" y="2348880"/>
          <a:ext cx="2785084" cy="1962218"/>
        </p:xfrm>
        <a:graphic>
          <a:graphicData uri="http://schemas.openxmlformats.org/presentationml/2006/ole">
            <p:oleObj spid="_x0000_s29698" name="Формула" r:id="rId3" imgW="558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Объяснение нового материала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Сторона правильного многоугольника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Радиус вписанной окружности</a:t>
            </a:r>
            <a:endParaRPr lang="ru-RU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363677" y="2564904"/>
          <a:ext cx="3757508" cy="1512168"/>
        </p:xfrm>
        <a:graphic>
          <a:graphicData uri="http://schemas.openxmlformats.org/presentationml/2006/ole">
            <p:oleObj spid="_x0000_s3074" name="Формула" r:id="rId3" imgW="1041120" imgH="419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ph sz="quarter" idx="4"/>
          </p:nvPr>
        </p:nvGraphicFramePr>
        <p:xfrm>
          <a:off x="5220072" y="2564904"/>
          <a:ext cx="3142166" cy="1440160"/>
        </p:xfrm>
        <a:graphic>
          <a:graphicData uri="http://schemas.openxmlformats.org/presentationml/2006/ole">
            <p:oleObj spid="_x0000_s3075" name="Формула" r:id="rId4" imgW="9144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Новые формулы</a:t>
            </a: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1547663" y="1155838"/>
          <a:ext cx="2306579" cy="1625090"/>
        </p:xfrm>
        <a:graphic>
          <a:graphicData uri="http://schemas.openxmlformats.org/presentationml/2006/ole">
            <p:oleObj spid="_x0000_s4098" name="Формула" r:id="rId3" imgW="55872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75856" y="2420888"/>
          <a:ext cx="3790950" cy="1500187"/>
        </p:xfrm>
        <a:graphic>
          <a:graphicData uri="http://schemas.openxmlformats.org/presentationml/2006/ole">
            <p:oleObj spid="_x0000_s4099" name="Формула" r:id="rId4" imgW="1041120" imgH="419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16016" y="4365104"/>
          <a:ext cx="3671887" cy="1439862"/>
        </p:xfrm>
        <a:graphic>
          <a:graphicData uri="http://schemas.openxmlformats.org/presentationml/2006/ole">
            <p:oleObj spid="_x0000_s4100" name="Формула" r:id="rId5" imgW="9144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 группа     </a:t>
            </a:r>
            <a:r>
              <a:rPr lang="ru-RU" b="1" u="sng" dirty="0" smtClean="0"/>
              <a:t>Дано:</a:t>
            </a:r>
            <a:r>
              <a:rPr lang="ru-RU" dirty="0" smtClean="0"/>
              <a:t> </a:t>
            </a:r>
            <a:r>
              <a:rPr lang="en-US" dirty="0" smtClean="0"/>
              <a:t>R</a:t>
            </a:r>
            <a:r>
              <a:rPr lang="ru-RU" dirty="0" smtClean="0"/>
              <a:t>, </a:t>
            </a:r>
            <a:r>
              <a:rPr lang="en-US" dirty="0" smtClean="0"/>
              <a:t>n=3</a:t>
            </a:r>
            <a:r>
              <a:rPr lang="ru-RU" dirty="0" smtClean="0"/>
              <a:t>. </a:t>
            </a:r>
            <a:r>
              <a:rPr lang="ru-RU" b="1" u="sng" dirty="0" smtClean="0"/>
              <a:t>Найти</a:t>
            </a:r>
            <a:r>
              <a:rPr lang="ru-RU" dirty="0" smtClean="0"/>
              <a:t> а.</a:t>
            </a:r>
          </a:p>
          <a:p>
            <a:endParaRPr lang="ru-RU" dirty="0" smtClean="0"/>
          </a:p>
          <a:p>
            <a:r>
              <a:rPr lang="ru-RU" dirty="0" smtClean="0"/>
              <a:t>2 группа     </a:t>
            </a:r>
            <a:r>
              <a:rPr lang="ru-RU" b="1" u="sng" dirty="0" smtClean="0"/>
              <a:t>Дано</a:t>
            </a:r>
            <a:r>
              <a:rPr lang="ru-RU" dirty="0" smtClean="0"/>
              <a:t>:</a:t>
            </a:r>
            <a:r>
              <a:rPr lang="en-US" dirty="0" smtClean="0"/>
              <a:t> R, n=4.</a:t>
            </a:r>
            <a:r>
              <a:rPr lang="ru-RU" dirty="0" smtClean="0"/>
              <a:t> </a:t>
            </a:r>
            <a:r>
              <a:rPr lang="ru-RU" b="1" u="sng" dirty="0" smtClean="0"/>
              <a:t>Найти</a:t>
            </a:r>
            <a:r>
              <a:rPr lang="ru-RU" dirty="0" smtClean="0"/>
              <a:t> а.</a:t>
            </a:r>
          </a:p>
          <a:p>
            <a:endParaRPr lang="ru-RU" dirty="0" smtClean="0"/>
          </a:p>
          <a:p>
            <a:r>
              <a:rPr lang="ru-RU" dirty="0" smtClean="0"/>
              <a:t>3 группа     </a:t>
            </a:r>
            <a:r>
              <a:rPr lang="ru-RU" b="1" u="sng" dirty="0" smtClean="0"/>
              <a:t>Дано</a:t>
            </a:r>
            <a:r>
              <a:rPr lang="ru-RU" dirty="0" smtClean="0"/>
              <a:t>: </a:t>
            </a:r>
            <a:r>
              <a:rPr lang="en-US" dirty="0" smtClean="0"/>
              <a:t>R, n=6. </a:t>
            </a:r>
            <a:r>
              <a:rPr lang="ru-RU" b="1" u="sng" dirty="0" smtClean="0"/>
              <a:t>Найти </a:t>
            </a:r>
            <a:r>
              <a:rPr lang="ru-RU" dirty="0" smtClean="0"/>
              <a:t>а.</a:t>
            </a:r>
          </a:p>
          <a:p>
            <a:endParaRPr lang="ru-RU" dirty="0" smtClean="0"/>
          </a:p>
          <a:p>
            <a:r>
              <a:rPr lang="ru-RU" dirty="0" smtClean="0"/>
              <a:t>4 группа     </a:t>
            </a:r>
            <a:r>
              <a:rPr lang="ru-RU" b="1" u="sng" dirty="0" smtClean="0"/>
              <a:t>Дано</a:t>
            </a:r>
            <a:r>
              <a:rPr lang="ru-RU" dirty="0" smtClean="0"/>
              <a:t>: </a:t>
            </a:r>
            <a:r>
              <a:rPr lang="en-US" dirty="0" smtClean="0"/>
              <a:t>R</a:t>
            </a:r>
            <a:r>
              <a:rPr lang="ru-RU" dirty="0" smtClean="0"/>
              <a:t>, </a:t>
            </a:r>
            <a:r>
              <a:rPr lang="en-US" dirty="0" smtClean="0"/>
              <a:t>n=3</a:t>
            </a:r>
            <a:r>
              <a:rPr lang="ru-RU" dirty="0" smtClean="0"/>
              <a:t>. </a:t>
            </a:r>
            <a:r>
              <a:rPr lang="ru-RU" b="1" u="sng" dirty="0" smtClean="0"/>
              <a:t>Найти</a:t>
            </a:r>
            <a:r>
              <a:rPr lang="ru-RU" dirty="0" smtClean="0"/>
              <a:t> а.</a:t>
            </a:r>
          </a:p>
          <a:p>
            <a:endParaRPr lang="ru-RU" dirty="0" smtClean="0"/>
          </a:p>
          <a:p>
            <a:r>
              <a:rPr lang="ru-RU" dirty="0" smtClean="0"/>
              <a:t>5 группа     </a:t>
            </a:r>
            <a:r>
              <a:rPr lang="ru-RU" b="1" u="sng" dirty="0" smtClean="0"/>
              <a:t>Дано</a:t>
            </a:r>
            <a:r>
              <a:rPr lang="ru-RU" dirty="0" smtClean="0"/>
              <a:t>:</a:t>
            </a:r>
            <a:r>
              <a:rPr lang="en-US" dirty="0" smtClean="0"/>
              <a:t> R, n=4.</a:t>
            </a:r>
            <a:r>
              <a:rPr lang="ru-RU" dirty="0" smtClean="0"/>
              <a:t> </a:t>
            </a:r>
            <a:r>
              <a:rPr lang="ru-RU" b="1" u="sng" dirty="0" smtClean="0"/>
              <a:t>Найти</a:t>
            </a:r>
            <a:r>
              <a:rPr lang="ru-RU" dirty="0" smtClean="0"/>
              <a:t> а.</a:t>
            </a:r>
          </a:p>
          <a:p>
            <a:endParaRPr lang="ru-RU" dirty="0" smtClean="0"/>
          </a:p>
          <a:p>
            <a:r>
              <a:rPr lang="ru-RU" dirty="0" smtClean="0"/>
              <a:t>6 группа     </a:t>
            </a:r>
            <a:r>
              <a:rPr lang="ru-RU" b="1" u="sng" dirty="0" smtClean="0"/>
              <a:t>Дан</a:t>
            </a:r>
            <a:r>
              <a:rPr lang="ru-RU" dirty="0" smtClean="0"/>
              <a:t>о: </a:t>
            </a:r>
            <a:r>
              <a:rPr lang="en-US" dirty="0" smtClean="0"/>
              <a:t>R, n=6. </a:t>
            </a:r>
            <a:r>
              <a:rPr lang="ru-RU" b="1" u="sng" dirty="0" smtClean="0"/>
              <a:t>Найти</a:t>
            </a:r>
            <a:r>
              <a:rPr lang="ru-RU" dirty="0" smtClean="0"/>
              <a:t> 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в группах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783013" y="1812925"/>
            <a:ext cx="4000500" cy="1643063"/>
          </a:xfrm>
          <a:prstGeom prst="rect">
            <a:avLst/>
          </a:prstGeom>
          <a:solidFill>
            <a:schemeClr val="bg1">
              <a:lumMod val="65000"/>
              <a:alpha val="2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22600" y="5445125"/>
            <a:ext cx="2571750" cy="1000125"/>
          </a:xfrm>
          <a:prstGeom prst="rect">
            <a:avLst/>
          </a:prstGeom>
          <a:solidFill>
            <a:schemeClr val="bg1">
              <a:lumMod val="65000"/>
              <a:alpha val="37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82" name="TextBox 21"/>
          <p:cNvSpPr txBox="1">
            <a:spLocks noChangeArrowheads="1"/>
          </p:cNvSpPr>
          <p:nvPr/>
        </p:nvSpPr>
        <p:spPr bwMode="auto">
          <a:xfrm>
            <a:off x="357188" y="142875"/>
            <a:ext cx="8286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 1    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=3   Найти: а</a:t>
            </a:r>
          </a:p>
          <a:p>
            <a:endParaRPr lang="ru-RU"/>
          </a:p>
        </p:txBody>
      </p:sp>
      <p:grpSp>
        <p:nvGrpSpPr>
          <p:cNvPr id="2" name="Группа 34"/>
          <p:cNvGrpSpPr>
            <a:grpSpLocks/>
          </p:cNvGrpSpPr>
          <p:nvPr/>
        </p:nvGrpSpPr>
        <p:grpSpPr bwMode="auto">
          <a:xfrm>
            <a:off x="500063" y="1214438"/>
            <a:ext cx="2500312" cy="2500312"/>
            <a:chOff x="642910" y="1500174"/>
            <a:chExt cx="2500330" cy="2500330"/>
          </a:xfrm>
        </p:grpSpPr>
        <p:sp>
          <p:nvSpPr>
            <p:cNvPr id="4" name="Овал 3"/>
            <p:cNvSpPr/>
            <p:nvPr/>
          </p:nvSpPr>
          <p:spPr>
            <a:xfrm>
              <a:off x="1857356" y="2786058"/>
              <a:ext cx="55563" cy="53975"/>
            </a:xfrm>
            <a:prstGeom prst="ellipse">
              <a:avLst/>
            </a:prstGeom>
            <a:solidFill>
              <a:srgbClr val="0C27AC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3077" name="Object 2"/>
            <p:cNvGraphicFramePr>
              <a:graphicFrameLocks noChangeAspect="1"/>
            </p:cNvGraphicFramePr>
            <p:nvPr/>
          </p:nvGraphicFramePr>
          <p:xfrm>
            <a:off x="1867989" y="2164382"/>
            <a:ext cx="402984" cy="425880"/>
          </p:xfrm>
          <a:graphic>
            <a:graphicData uri="http://schemas.openxmlformats.org/presentationml/2006/ole">
              <p:oleObj spid="_x0000_s23557" name="Формула" r:id="rId3" imgW="152280" imgH="164880" progId="Equation.3">
                <p:embed/>
              </p:oleObj>
            </a:graphicData>
          </a:graphic>
        </p:graphicFrame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1357290" y="2574737"/>
            <a:ext cx="331789" cy="359632"/>
          </p:xfrm>
          <a:graphic>
            <a:graphicData uri="http://schemas.openxmlformats.org/presentationml/2006/ole">
              <p:oleObj spid="_x0000_s23558" name="Формула" r:id="rId4" imgW="114120" imgH="126720" progId="Equation.3">
                <p:embed/>
              </p:oleObj>
            </a:graphicData>
          </a:graphic>
        </p:graphicFrame>
        <p:graphicFrame>
          <p:nvGraphicFramePr>
            <p:cNvPr id="3079" name="Object 4"/>
            <p:cNvGraphicFramePr>
              <a:graphicFrameLocks noChangeAspect="1"/>
            </p:cNvGraphicFramePr>
            <p:nvPr/>
          </p:nvGraphicFramePr>
          <p:xfrm>
            <a:off x="1706840" y="2865136"/>
            <a:ext cx="485775" cy="657226"/>
          </p:xfrm>
          <a:graphic>
            <a:graphicData uri="http://schemas.openxmlformats.org/presentationml/2006/ole">
              <p:oleObj spid="_x0000_s23559" name="Формула" r:id="rId5" imgW="164880" imgH="228600" progId="Equation.3">
                <p:embed/>
              </p:oleObj>
            </a:graphicData>
          </a:graphic>
        </p:graphicFrame>
        <p:sp>
          <p:nvSpPr>
            <p:cNvPr id="8" name="Овал 7"/>
            <p:cNvSpPr/>
            <p:nvPr/>
          </p:nvSpPr>
          <p:spPr>
            <a:xfrm>
              <a:off x="642910" y="1500174"/>
              <a:ext cx="2500330" cy="2500330"/>
            </a:xfrm>
            <a:prstGeom prst="ellips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857224" y="1500174"/>
              <a:ext cx="2071703" cy="1928826"/>
            </a:xfrm>
            <a:prstGeom prst="triangl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0" name="Прямая соединительная линия 9"/>
            <p:cNvCxnSpPr>
              <a:endCxn id="4" idx="7"/>
            </p:cNvCxnSpPr>
            <p:nvPr/>
          </p:nvCxnSpPr>
          <p:spPr>
            <a:xfrm rot="16200000" flipH="1">
              <a:off x="1268390" y="2157404"/>
              <a:ext cx="1265246" cy="7937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>
              <a:stCxn id="9" idx="1"/>
            </p:cNvCxnSpPr>
            <p:nvPr/>
          </p:nvCxnSpPr>
          <p:spPr>
            <a:xfrm rot="10800000" flipH="1" flipV="1">
              <a:off x="1374752" y="2463793"/>
              <a:ext cx="482603" cy="322265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929063" y="1928813"/>
          <a:ext cx="3432175" cy="1358900"/>
        </p:xfrm>
        <a:graphic>
          <a:graphicData uri="http://schemas.openxmlformats.org/presentationml/2006/ole">
            <p:oleObj spid="_x0000_s23554" name="Формула" r:id="rId6" imgW="1041120" imgH="419040" progId="Equation.3">
              <p:embed/>
            </p:oleObj>
          </a:graphicData>
        </a:graphic>
      </p:graphicFrame>
      <p:graphicFrame>
        <p:nvGraphicFramePr>
          <p:cNvPr id="4102" name="Object 7"/>
          <p:cNvGraphicFramePr>
            <a:graphicFrameLocks noChangeAspect="1"/>
          </p:cNvGraphicFramePr>
          <p:nvPr/>
        </p:nvGraphicFramePr>
        <p:xfrm>
          <a:off x="357188" y="4143375"/>
          <a:ext cx="8509000" cy="1285875"/>
        </p:xfrm>
        <a:graphic>
          <a:graphicData uri="http://schemas.openxmlformats.org/presentationml/2006/ole">
            <p:oleObj spid="_x0000_s23555" name="Формула" r:id="rId7" imgW="2857320" imgH="431640" progId="Equation.3">
              <p:embed/>
            </p:oleObj>
          </a:graphicData>
        </a:graphic>
      </p:graphicFrame>
      <p:graphicFrame>
        <p:nvGraphicFramePr>
          <p:cNvPr id="4103" name="Object 8"/>
          <p:cNvGraphicFramePr>
            <a:graphicFrameLocks noChangeAspect="1"/>
          </p:cNvGraphicFramePr>
          <p:nvPr/>
        </p:nvGraphicFramePr>
        <p:xfrm>
          <a:off x="3143250" y="5429250"/>
          <a:ext cx="2389188" cy="974725"/>
        </p:xfrm>
        <a:graphic>
          <a:graphicData uri="http://schemas.openxmlformats.org/presentationml/2006/ole">
            <p:oleObj spid="_x0000_s23556" name="Формула" r:id="rId8" imgW="622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794125" y="1801813"/>
            <a:ext cx="4000500" cy="1643062"/>
          </a:xfrm>
          <a:prstGeom prst="rect">
            <a:avLst/>
          </a:prstGeom>
          <a:solidFill>
            <a:schemeClr val="bg1">
              <a:lumMod val="65000"/>
              <a:alpha val="2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22600" y="5445125"/>
            <a:ext cx="2571750" cy="1000125"/>
          </a:xfrm>
          <a:prstGeom prst="rect">
            <a:avLst/>
          </a:prstGeom>
          <a:solidFill>
            <a:schemeClr val="bg1">
              <a:lumMod val="65000"/>
              <a:alpha val="37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929063" y="1928813"/>
          <a:ext cx="3432175" cy="1358900"/>
        </p:xfrm>
        <a:graphic>
          <a:graphicData uri="http://schemas.openxmlformats.org/presentationml/2006/ole">
            <p:oleObj spid="_x0000_s24578" name="Формула" r:id="rId3" imgW="1041120" imgH="419040" progId="Equation.3">
              <p:embed/>
            </p:oleObj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319088" y="4143375"/>
          <a:ext cx="8585200" cy="1285875"/>
        </p:xfrm>
        <a:graphic>
          <a:graphicData uri="http://schemas.openxmlformats.org/presentationml/2006/ole">
            <p:oleObj spid="_x0000_s24579" name="Формула" r:id="rId4" imgW="2882880" imgH="431640" progId="Equation.3">
              <p:embed/>
            </p:oleObj>
          </a:graphicData>
        </a:graphic>
      </p:graphicFrame>
      <p:graphicFrame>
        <p:nvGraphicFramePr>
          <p:cNvPr id="5124" name="Object 7"/>
          <p:cNvGraphicFramePr>
            <a:graphicFrameLocks noChangeAspect="1"/>
          </p:cNvGraphicFramePr>
          <p:nvPr/>
        </p:nvGraphicFramePr>
        <p:xfrm>
          <a:off x="3119438" y="5453063"/>
          <a:ext cx="2438400" cy="925512"/>
        </p:xfrm>
        <a:graphic>
          <a:graphicData uri="http://schemas.openxmlformats.org/presentationml/2006/ole">
            <p:oleObj spid="_x0000_s24580" name="Формула" r:id="rId5" imgW="634680" imgH="241200" progId="Equation.3">
              <p:embed/>
            </p:oleObj>
          </a:graphicData>
        </a:graphic>
      </p:graphicFrame>
      <p:sp>
        <p:nvSpPr>
          <p:cNvPr id="4106" name="TextBox 21"/>
          <p:cNvSpPr txBox="1">
            <a:spLocks noChangeArrowheads="1"/>
          </p:cNvSpPr>
          <p:nvPr/>
        </p:nvSpPr>
        <p:spPr bwMode="auto">
          <a:xfrm>
            <a:off x="357188" y="142875"/>
            <a:ext cx="8286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 2     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="1" i="1">
                <a:latin typeface="Times New Roman" pitchFamily="18" charset="0"/>
                <a:cs typeface="Times New Roman" pitchFamily="18" charset="0"/>
              </a:rPr>
              <a:t>=4        Найти: а</a:t>
            </a:r>
          </a:p>
          <a:p>
            <a:endParaRPr lang="ru-RU"/>
          </a:p>
        </p:txBody>
      </p:sp>
      <p:grpSp>
        <p:nvGrpSpPr>
          <p:cNvPr id="2" name="Группа 20"/>
          <p:cNvGrpSpPr>
            <a:grpSpLocks/>
          </p:cNvGrpSpPr>
          <p:nvPr/>
        </p:nvGrpSpPr>
        <p:grpSpPr bwMode="auto">
          <a:xfrm>
            <a:off x="785813" y="1143000"/>
            <a:ext cx="2500312" cy="2428875"/>
            <a:chOff x="1500166" y="1357298"/>
            <a:chExt cx="1928826" cy="1857388"/>
          </a:xfrm>
        </p:grpSpPr>
        <p:sp>
          <p:nvSpPr>
            <p:cNvPr id="19" name="Овал 18"/>
            <p:cNvSpPr/>
            <p:nvPr/>
          </p:nvSpPr>
          <p:spPr>
            <a:xfrm>
              <a:off x="1500166" y="1357298"/>
              <a:ext cx="1928826" cy="1857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796532" y="1619517"/>
              <a:ext cx="1340993" cy="1308669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449271" y="2220438"/>
              <a:ext cx="45312" cy="44917"/>
            </a:xfrm>
            <a:prstGeom prst="ellipse">
              <a:avLst/>
            </a:prstGeom>
            <a:solidFill>
              <a:srgbClr val="0C27AC"/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rot="16200000" flipH="1">
              <a:off x="2444470" y="2240051"/>
              <a:ext cx="718676" cy="652739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21" idx="1"/>
              <a:endCxn id="20" idx="2"/>
            </p:cNvCxnSpPr>
            <p:nvPr/>
          </p:nvCxnSpPr>
          <p:spPr>
            <a:xfrm rot="16200000" flipH="1">
              <a:off x="2111289" y="2571836"/>
              <a:ext cx="701680" cy="11022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101" name="Object 8"/>
            <p:cNvGraphicFramePr>
              <a:graphicFrameLocks noChangeAspect="1"/>
            </p:cNvGraphicFramePr>
            <p:nvPr/>
          </p:nvGraphicFramePr>
          <p:xfrm>
            <a:off x="2720541" y="2214554"/>
            <a:ext cx="329714" cy="357190"/>
          </p:xfrm>
          <a:graphic>
            <a:graphicData uri="http://schemas.openxmlformats.org/presentationml/2006/ole">
              <p:oleObj spid="_x0000_s24581" name="Формула" r:id="rId6" imgW="152280" imgH="164880" progId="Equation.3">
                <p:embed/>
              </p:oleObj>
            </a:graphicData>
          </a:graphic>
        </p:graphicFrame>
        <p:graphicFrame>
          <p:nvGraphicFramePr>
            <p:cNvPr id="4102" name="Object 9"/>
            <p:cNvGraphicFramePr>
              <a:graphicFrameLocks noChangeAspect="1"/>
            </p:cNvGraphicFramePr>
            <p:nvPr/>
          </p:nvGraphicFramePr>
          <p:xfrm>
            <a:off x="2214546" y="2428868"/>
            <a:ext cx="271464" cy="301627"/>
          </p:xfrm>
          <a:graphic>
            <a:graphicData uri="http://schemas.openxmlformats.org/presentationml/2006/ole">
              <p:oleObj spid="_x0000_s24582" name="Формула" r:id="rId7" imgW="114120" imgH="126720" progId="Equation.3">
                <p:embed/>
              </p:oleObj>
            </a:graphicData>
          </a:graphic>
        </p:graphicFrame>
        <p:graphicFrame>
          <p:nvGraphicFramePr>
            <p:cNvPr id="4103" name="Object 10"/>
            <p:cNvGraphicFramePr>
              <a:graphicFrameLocks noChangeAspect="1"/>
            </p:cNvGraphicFramePr>
            <p:nvPr/>
          </p:nvGraphicFramePr>
          <p:xfrm>
            <a:off x="2285984" y="1460298"/>
            <a:ext cx="428628" cy="520476"/>
          </p:xfrm>
          <a:graphic>
            <a:graphicData uri="http://schemas.openxmlformats.org/presentationml/2006/ole">
              <p:oleObj spid="_x0000_s24583" name="Формула" r:id="rId8" imgW="17748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361</Words>
  <Application>Microsoft Office PowerPoint</Application>
  <PresentationFormat>Экран (4:3)</PresentationFormat>
  <Paragraphs>78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Открытая</vt:lpstr>
      <vt:lpstr>Формула</vt:lpstr>
      <vt:lpstr>Microsoft Equation 3.0</vt:lpstr>
      <vt:lpstr>Формулы для вычисления площади правильного многоугольника, его стороны и радиуса вписанной окружности</vt:lpstr>
      <vt:lpstr>Устная работа</vt:lpstr>
      <vt:lpstr>Поверка домашнего задания</vt:lpstr>
      <vt:lpstr>Вывод формулы площади правильного многоугольника</vt:lpstr>
      <vt:lpstr>Объяснение нового материала</vt:lpstr>
      <vt:lpstr>Новые формулы</vt:lpstr>
      <vt:lpstr>Работа в группах</vt:lpstr>
      <vt:lpstr>Слайд 8</vt:lpstr>
      <vt:lpstr>Слайд 9</vt:lpstr>
      <vt:lpstr>Слайд 10</vt:lpstr>
      <vt:lpstr>Новые формулы</vt:lpstr>
      <vt:lpstr>Новые формулы</vt:lpstr>
      <vt:lpstr>Слайд 13</vt:lpstr>
      <vt:lpstr>№ 1087 (1,2,3)</vt:lpstr>
      <vt:lpstr>Слайд 15</vt:lpstr>
      <vt:lpstr>Подготовка к ГИА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Формулы для вычисления площади правильного многоугольника, его стороны и радиуса вписанной окружности</dc:title>
  <dc:creator>Ирина</dc:creator>
  <cp:lastModifiedBy>Ирина</cp:lastModifiedBy>
  <cp:revision>15</cp:revision>
  <dcterms:created xsi:type="dcterms:W3CDTF">2013-01-20T10:31:11Z</dcterms:created>
  <dcterms:modified xsi:type="dcterms:W3CDTF">2013-01-20T16:27:50Z</dcterms:modified>
</cp:coreProperties>
</file>