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C136121-DD82-4A27-BCFE-AA225D32DC56}" type="datetimeFigureOut">
              <a:rPr lang="en-US" smtClean="0"/>
              <a:pPr/>
              <a:t>8/13/2013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6850BF3-2F8C-4C9B-A21D-60BBC53394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692697"/>
            <a:ext cx="8458200" cy="5383090"/>
          </a:xfrm>
        </p:spPr>
        <p:txBody>
          <a:bodyPr/>
          <a:lstStyle/>
          <a:p>
            <a:pPr algn="ctr"/>
            <a:r>
              <a:rPr lang="ru-RU" dirty="0" smtClean="0"/>
              <a:t>Геометрия части В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2013 </a:t>
            </a:r>
            <a:r>
              <a:rPr lang="ru-RU" sz="4000" b="1" dirty="0" smtClean="0"/>
              <a:t>учебный год.</a:t>
            </a:r>
            <a:endParaRPr lang="en-US" sz="4000" b="1" dirty="0"/>
          </a:p>
        </p:txBody>
      </p:sp>
      <p:pic>
        <p:nvPicPr>
          <p:cNvPr id="4" name="Рисунок 3" descr="iCA3B7C0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556792"/>
            <a:ext cx="252028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 descr="iCATLOAP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293096"/>
            <a:ext cx="1800200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78621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№ 9  </a:t>
            </a:r>
            <a:r>
              <a:rPr lang="ru-RU" sz="3100" dirty="0">
                <a:solidFill>
                  <a:schemeClr val="tx1"/>
                </a:solidFill>
              </a:rPr>
              <a:t>В правильной шестиугольной призме </a:t>
            </a:r>
            <a:r>
              <a:rPr lang="en-US" sz="3100" dirty="0" smtClean="0">
                <a:solidFill>
                  <a:schemeClr val="tx1"/>
                </a:solidFill>
              </a:rPr>
              <a:t>ABCDEFA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en-US" sz="3100" dirty="0" smtClean="0">
                <a:solidFill>
                  <a:schemeClr val="tx1"/>
                </a:solidFill>
              </a:rPr>
              <a:t>B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en-US" sz="3100" dirty="0" smtClean="0">
                <a:solidFill>
                  <a:schemeClr val="tx1"/>
                </a:solidFill>
              </a:rPr>
              <a:t>C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en-US" sz="3100" dirty="0" smtClean="0">
                <a:solidFill>
                  <a:schemeClr val="tx1"/>
                </a:solidFill>
              </a:rPr>
              <a:t>D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en-US" sz="3100" dirty="0" smtClean="0">
                <a:solidFill>
                  <a:schemeClr val="tx1"/>
                </a:solidFill>
              </a:rPr>
              <a:t>E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en-US" sz="3100" dirty="0" smtClean="0">
                <a:solidFill>
                  <a:schemeClr val="tx1"/>
                </a:solidFill>
              </a:rPr>
              <a:t>F</a:t>
            </a:r>
            <a:r>
              <a:rPr lang="en-US" sz="2200" dirty="0" smtClean="0">
                <a:solidFill>
                  <a:schemeClr val="tx1"/>
                </a:solidFill>
              </a:rPr>
              <a:t>1  </a:t>
            </a:r>
            <a:r>
              <a:rPr lang="ru-RU" sz="3100" dirty="0" smtClean="0">
                <a:solidFill>
                  <a:schemeClr val="tx1"/>
                </a:solidFill>
              </a:rPr>
              <a:t>все </a:t>
            </a:r>
            <a:r>
              <a:rPr lang="ru-RU" sz="3100" dirty="0">
                <a:solidFill>
                  <a:schemeClr val="tx1"/>
                </a:solidFill>
              </a:rPr>
              <a:t>ребра равны 1. Найдите расстояние между точками </a:t>
            </a:r>
            <a:r>
              <a:rPr lang="en-US" sz="3100" dirty="0" smtClean="0">
                <a:solidFill>
                  <a:schemeClr val="tx1"/>
                </a:solidFill>
              </a:rPr>
              <a:t>  A </a:t>
            </a:r>
            <a:r>
              <a:rPr lang="ru-RU" sz="3100" dirty="0" smtClean="0">
                <a:solidFill>
                  <a:schemeClr val="tx1"/>
                </a:solidFill>
              </a:rPr>
              <a:t>и </a:t>
            </a:r>
            <a:r>
              <a:rPr lang="en-US" sz="3100" dirty="0" smtClean="0">
                <a:solidFill>
                  <a:schemeClr val="tx1"/>
                </a:solidFill>
              </a:rPr>
              <a:t>E</a:t>
            </a:r>
            <a:r>
              <a:rPr lang="en-US" sz="2200" dirty="0" smtClean="0">
                <a:solidFill>
                  <a:schemeClr val="tx1"/>
                </a:solidFill>
              </a:rPr>
              <a:t>1</a:t>
            </a:r>
            <a:r>
              <a:rPr lang="ru-RU" sz="3100" dirty="0" smtClean="0">
                <a:solidFill>
                  <a:schemeClr val="tx1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393950"/>
            <a:ext cx="56594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87675" y="3357563"/>
            <a:ext cx="43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7088" y="4292600"/>
            <a:ext cx="43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692275" y="2852738"/>
            <a:ext cx="1295400" cy="3313112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619250" y="4941888"/>
            <a:ext cx="1296988" cy="129540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71550" y="5661025"/>
            <a:ext cx="43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5724525" y="1844675"/>
            <a:ext cx="3419475" cy="2190750"/>
            <a:chOff x="5724128" y="1844824"/>
            <a:chExt cx="3419872" cy="2189857"/>
          </a:xfrm>
        </p:grpSpPr>
        <p:grpSp>
          <p:nvGrpSpPr>
            <p:cNvPr id="4" name="Группа 19"/>
            <p:cNvGrpSpPr>
              <a:grpSpLocks/>
            </p:cNvGrpSpPr>
            <p:nvPr/>
          </p:nvGrpSpPr>
          <p:grpSpPr bwMode="auto">
            <a:xfrm>
              <a:off x="5724128" y="1844824"/>
              <a:ext cx="3419872" cy="2189857"/>
              <a:chOff x="5724128" y="1844824"/>
              <a:chExt cx="3419872" cy="2189857"/>
            </a:xfrm>
          </p:grpSpPr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5795574" y="2349443"/>
                <a:ext cx="3348426" cy="1152055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73" name="TextBox 16"/>
              <p:cNvSpPr txBox="1">
                <a:spLocks noChangeArrowheads="1"/>
              </p:cNvSpPr>
              <p:nvPr/>
            </p:nvSpPr>
            <p:spPr bwMode="auto">
              <a:xfrm>
                <a:off x="5724128" y="3573016"/>
                <a:ext cx="36004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400" b="1">
                    <a:latin typeface="Constantia" pitchFamily="18" charset="0"/>
                  </a:rPr>
                  <a:t>A</a:t>
                </a:r>
                <a:endParaRPr lang="ru-RU" sz="2400" b="1">
                  <a:latin typeface="Constantia" pitchFamily="18" charset="0"/>
                </a:endParaRPr>
              </a:p>
            </p:txBody>
          </p:sp>
          <p:sp>
            <p:nvSpPr>
              <p:cNvPr id="2074" name="TextBox 17"/>
              <p:cNvSpPr txBox="1">
                <a:spLocks noChangeArrowheads="1"/>
              </p:cNvSpPr>
              <p:nvPr/>
            </p:nvSpPr>
            <p:spPr bwMode="auto">
              <a:xfrm>
                <a:off x="7308304" y="1844824"/>
                <a:ext cx="36004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400" b="1">
                    <a:latin typeface="Constantia" pitchFamily="18" charset="0"/>
                  </a:rPr>
                  <a:t>F</a:t>
                </a:r>
                <a:endParaRPr lang="ru-RU" sz="2400" b="1">
                  <a:latin typeface="Constantia" pitchFamily="18" charset="0"/>
                </a:endParaRPr>
              </a:p>
            </p:txBody>
          </p:sp>
          <p:sp>
            <p:nvSpPr>
              <p:cNvPr id="2075" name="TextBox 18"/>
              <p:cNvSpPr txBox="1">
                <a:spLocks noChangeArrowheads="1"/>
              </p:cNvSpPr>
              <p:nvPr/>
            </p:nvSpPr>
            <p:spPr bwMode="auto">
              <a:xfrm>
                <a:off x="8783960" y="3573016"/>
                <a:ext cx="36004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400" b="1">
                    <a:latin typeface="Constantia" pitchFamily="18" charset="0"/>
                  </a:rPr>
                  <a:t>E</a:t>
                </a:r>
                <a:endParaRPr lang="ru-RU" sz="2400" b="1">
                  <a:latin typeface="Constantia" pitchFamily="18" charset="0"/>
                </a:endParaRPr>
              </a:p>
            </p:txBody>
          </p:sp>
        </p:grpSp>
        <p:sp>
          <p:nvSpPr>
            <p:cNvPr id="2069" name="TextBox 20"/>
            <p:cNvSpPr txBox="1">
              <a:spLocks noChangeArrowheads="1"/>
            </p:cNvSpPr>
            <p:nvPr/>
          </p:nvSpPr>
          <p:spPr bwMode="auto">
            <a:xfrm>
              <a:off x="8172400" y="2348880"/>
              <a:ext cx="4320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  <a:latin typeface="Constantia" pitchFamily="18" charset="0"/>
                </a:rPr>
                <a:t>1</a:t>
              </a:r>
              <a:endParaRPr lang="ru-RU" sz="2400" b="1">
                <a:solidFill>
                  <a:srgbClr val="FF0000"/>
                </a:solidFill>
                <a:latin typeface="Constantia" pitchFamily="18" charset="0"/>
              </a:endParaRPr>
            </a:p>
          </p:txBody>
        </p:sp>
        <p:sp>
          <p:nvSpPr>
            <p:cNvPr id="2070" name="TextBox 21"/>
            <p:cNvSpPr txBox="1">
              <a:spLocks noChangeArrowheads="1"/>
            </p:cNvSpPr>
            <p:nvPr/>
          </p:nvSpPr>
          <p:spPr bwMode="auto">
            <a:xfrm>
              <a:off x="6444208" y="2420888"/>
              <a:ext cx="4320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  <a:latin typeface="Constantia" pitchFamily="18" charset="0"/>
                </a:rPr>
                <a:t>1</a:t>
              </a:r>
              <a:endParaRPr lang="ru-RU" sz="2400" b="1">
                <a:solidFill>
                  <a:srgbClr val="FF0000"/>
                </a:solidFill>
                <a:latin typeface="Constantia" pitchFamily="18" charset="0"/>
              </a:endParaRPr>
            </a:p>
          </p:txBody>
        </p:sp>
        <p:sp>
          <p:nvSpPr>
            <p:cNvPr id="23" name="Дуга 22"/>
            <p:cNvSpPr/>
            <p:nvPr/>
          </p:nvSpPr>
          <p:spPr>
            <a:xfrm rot="7875880">
              <a:off x="7108759" y="1893827"/>
              <a:ext cx="647436" cy="720809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92950" y="2636838"/>
            <a:ext cx="86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120°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339975" y="4724400"/>
          <a:ext cx="431800" cy="433388"/>
        </p:xfrm>
        <a:graphic>
          <a:graphicData uri="http://schemas.openxmlformats.org/presentationml/2006/ole">
            <p:oleObj spid="_x0000_s3074" name="Equation" r:id="rId4" imgW="228600" imgH="228600" progId="">
              <p:embed/>
            </p:oleObj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619250" y="4868863"/>
            <a:ext cx="43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7164388" y="3573463"/>
          <a:ext cx="431800" cy="433387"/>
        </p:xfrm>
        <a:graphic>
          <a:graphicData uri="http://schemas.openxmlformats.org/presentationml/2006/ole">
            <p:oleObj spid="_x0000_s3075" name="Equation" r:id="rId5" imgW="228600" imgH="228600" progId="">
              <p:embed/>
            </p:oleObj>
          </a:graphicData>
        </a:graphic>
      </p:graphicFrame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292725" y="5876925"/>
            <a:ext cx="3240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2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619250" y="2924175"/>
            <a:ext cx="1350963" cy="3306763"/>
          </a:xfrm>
          <a:custGeom>
            <a:avLst/>
            <a:gdLst>
              <a:gd name="connsiteX0" fmla="*/ 1336431 w 1350498"/>
              <a:gd name="connsiteY0" fmla="*/ 0 h 3305908"/>
              <a:gd name="connsiteX1" fmla="*/ 1350498 w 1350498"/>
              <a:gd name="connsiteY1" fmla="*/ 2067951 h 3305908"/>
              <a:gd name="connsiteX2" fmla="*/ 0 w 1350498"/>
              <a:gd name="connsiteY2" fmla="*/ 3305908 h 3305908"/>
              <a:gd name="connsiteX3" fmla="*/ 1336431 w 1350498"/>
              <a:gd name="connsiteY3" fmla="*/ 0 h 330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0498" h="3305908">
                <a:moveTo>
                  <a:pt x="1336431" y="0"/>
                </a:moveTo>
                <a:lnTo>
                  <a:pt x="1350498" y="2067951"/>
                </a:lnTo>
                <a:lnTo>
                  <a:pt x="0" y="3305908"/>
                </a:lnTo>
                <a:lnTo>
                  <a:pt x="1336431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Группа 34"/>
          <p:cNvGrpSpPr>
            <a:grpSpLocks/>
          </p:cNvGrpSpPr>
          <p:nvPr/>
        </p:nvGrpSpPr>
        <p:grpSpPr bwMode="auto">
          <a:xfrm>
            <a:off x="2771775" y="4724400"/>
            <a:ext cx="215900" cy="433388"/>
            <a:chOff x="2627784" y="4149080"/>
            <a:chExt cx="216024" cy="432048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627784" y="4293096"/>
              <a:ext cx="0" cy="2880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2627784" y="4149080"/>
              <a:ext cx="216024" cy="14401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Прямая соединительная линия 30"/>
          <p:cNvCxnSpPr/>
          <p:nvPr/>
        </p:nvCxnSpPr>
        <p:spPr>
          <a:xfrm>
            <a:off x="1619250" y="4149725"/>
            <a:ext cx="20161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66312" cy="110189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10 </a:t>
            </a:r>
            <a:r>
              <a:rPr lang="ru-RU" sz="2400" dirty="0">
                <a:solidFill>
                  <a:schemeClr val="tx1"/>
                </a:solidFill>
              </a:rPr>
              <a:t>Найдите расстояние между вершинами </a:t>
            </a:r>
            <a:r>
              <a:rPr lang="en-US" sz="2400" dirty="0" smtClean="0">
                <a:solidFill>
                  <a:schemeClr val="tx1"/>
                </a:solidFill>
              </a:rPr>
              <a:t>  A  </a:t>
            </a:r>
            <a:r>
              <a:rPr lang="ru-RU" sz="2400" dirty="0" smtClean="0">
                <a:solidFill>
                  <a:schemeClr val="tx1"/>
                </a:solidFill>
              </a:rPr>
              <a:t>и </a:t>
            </a:r>
            <a:r>
              <a:rPr lang="en-US" sz="2400" dirty="0" smtClean="0">
                <a:solidFill>
                  <a:schemeClr val="tx1"/>
                </a:solidFill>
              </a:rPr>
              <a:t>C2 </a:t>
            </a:r>
            <a:r>
              <a:rPr lang="ru-RU" sz="2400" dirty="0" smtClean="0">
                <a:solidFill>
                  <a:schemeClr val="tx1"/>
                </a:solidFill>
              </a:rPr>
              <a:t>многогранника</a:t>
            </a:r>
            <a:r>
              <a:rPr lang="ru-RU" sz="2400" dirty="0">
                <a:solidFill>
                  <a:schemeClr val="tx1"/>
                </a:solidFill>
              </a:rPr>
              <a:t>, изображенного на рисунке. Все двугранные углы многогранника прямые.</a:t>
            </a: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59610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1403350" y="2420938"/>
            <a:ext cx="2016125" cy="3240087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403350" y="2420938"/>
            <a:ext cx="865188" cy="3240087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1476375" y="3429000"/>
          <a:ext cx="401638" cy="401638"/>
        </p:xfrm>
        <a:graphic>
          <a:graphicData uri="http://schemas.openxmlformats.org/presentationml/2006/ole">
            <p:oleObj spid="_x0000_s4098" name="Equation" r:id="rId4" imgW="228600" imgH="228600" progId="">
              <p:embed/>
            </p:oleObj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19700" y="5949950"/>
            <a:ext cx="32400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3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538" y="1916113"/>
            <a:ext cx="493236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j-lt"/>
                <a:cs typeface="+mn-cs"/>
              </a:rPr>
              <a:t>Найдите квадрат расстояния между вершинами </a:t>
            </a:r>
            <a:r>
              <a:rPr lang="en-US" sz="2800" dirty="0">
                <a:latin typeface="+mj-lt"/>
                <a:cs typeface="+mn-cs"/>
              </a:rPr>
              <a:t>  D </a:t>
            </a:r>
            <a:r>
              <a:rPr lang="ru-RU" sz="2800" dirty="0">
                <a:latin typeface="+mj-lt"/>
                <a:cs typeface="+mn-cs"/>
              </a:rPr>
              <a:t>и </a:t>
            </a:r>
            <a:r>
              <a:rPr lang="en-US" sz="2800" dirty="0">
                <a:latin typeface="+mj-lt"/>
                <a:cs typeface="+mn-cs"/>
              </a:rPr>
              <a:t>C</a:t>
            </a:r>
            <a:r>
              <a:rPr lang="en-US" sz="2000" dirty="0">
                <a:latin typeface="+mj-lt"/>
                <a:cs typeface="+mn-cs"/>
              </a:rPr>
              <a:t>2.</a:t>
            </a:r>
            <a:endParaRPr lang="ru-RU" sz="2800" dirty="0">
              <a:latin typeface="+mj-lt"/>
              <a:cs typeface="+mn-cs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2268538" y="2420938"/>
            <a:ext cx="1150937" cy="2376487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19700" y="5949950"/>
            <a:ext cx="32400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5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1350963" y="2378075"/>
            <a:ext cx="2081212" cy="3348038"/>
          </a:xfrm>
          <a:custGeom>
            <a:avLst/>
            <a:gdLst>
              <a:gd name="connsiteX0" fmla="*/ 928468 w 2082019"/>
              <a:gd name="connsiteY0" fmla="*/ 0 h 3348111"/>
              <a:gd name="connsiteX1" fmla="*/ 2082019 w 2082019"/>
              <a:gd name="connsiteY1" fmla="*/ 14068 h 3348111"/>
              <a:gd name="connsiteX2" fmla="*/ 0 w 2082019"/>
              <a:gd name="connsiteY2" fmla="*/ 3348111 h 3348111"/>
              <a:gd name="connsiteX3" fmla="*/ 928468 w 2082019"/>
              <a:gd name="connsiteY3" fmla="*/ 0 h 334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019" h="3348111">
                <a:moveTo>
                  <a:pt x="928468" y="0"/>
                </a:moveTo>
                <a:lnTo>
                  <a:pt x="2082019" y="14068"/>
                </a:lnTo>
                <a:lnTo>
                  <a:pt x="0" y="3348111"/>
                </a:lnTo>
                <a:lnTo>
                  <a:pt x="928468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2195513" y="2349500"/>
            <a:ext cx="360362" cy="287338"/>
            <a:chOff x="2195736" y="2348880"/>
            <a:chExt cx="360040" cy="288032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2195736" y="2636912"/>
              <a:ext cx="28866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2484403" y="2348880"/>
              <a:ext cx="71373" cy="2880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24"/>
          <p:cNvGrpSpPr>
            <a:grpSpLocks/>
          </p:cNvGrpSpPr>
          <p:nvPr/>
        </p:nvGrpSpPr>
        <p:grpSpPr bwMode="auto">
          <a:xfrm>
            <a:off x="1403350" y="2390775"/>
            <a:ext cx="2028825" cy="2117725"/>
            <a:chOff x="1403648" y="2391508"/>
            <a:chExt cx="2028869" cy="211761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403648" y="3285223"/>
              <a:ext cx="1152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2556198" y="3285223"/>
              <a:ext cx="0" cy="12238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15" idx="1"/>
            </p:cNvCxnSpPr>
            <p:nvPr/>
          </p:nvCxnSpPr>
          <p:spPr>
            <a:xfrm flipV="1">
              <a:off x="2556198" y="2391508"/>
              <a:ext cx="876319" cy="8937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221825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№ 11 Найдите квадрат расстояния между вершинами </a:t>
            </a:r>
            <a:r>
              <a:rPr lang="en-US" sz="3100" dirty="0" smtClean="0">
                <a:solidFill>
                  <a:schemeClr val="tx1"/>
                </a:solidFill>
              </a:rPr>
              <a:t>B  </a:t>
            </a:r>
            <a:r>
              <a:rPr lang="ru-RU" sz="3100" dirty="0" smtClean="0">
                <a:solidFill>
                  <a:schemeClr val="tx1"/>
                </a:solidFill>
              </a:rPr>
              <a:t>и</a:t>
            </a:r>
            <a:r>
              <a:rPr lang="en-US" sz="3100" dirty="0" smtClean="0">
                <a:solidFill>
                  <a:schemeClr val="tx1"/>
                </a:solidFill>
              </a:rPr>
              <a:t>  D</a:t>
            </a:r>
            <a:r>
              <a:rPr lang="en-US" sz="2200" dirty="0" smtClean="0">
                <a:solidFill>
                  <a:schemeClr val="tx1"/>
                </a:solidFill>
              </a:rPr>
              <a:t>2</a:t>
            </a:r>
            <a:r>
              <a:rPr lang="ru-RU" sz="3100" dirty="0" smtClean="0">
                <a:solidFill>
                  <a:schemeClr val="tx1"/>
                </a:solidFill>
              </a:rPr>
              <a:t> </a:t>
            </a:r>
            <a:r>
              <a:rPr lang="en-US" sz="3100" dirty="0" smtClean="0">
                <a:solidFill>
                  <a:schemeClr val="tx1"/>
                </a:solidFill>
              </a:rPr>
              <a:t> </a:t>
            </a:r>
            <a:r>
              <a:rPr lang="ru-RU" sz="3100" dirty="0" smtClean="0">
                <a:solidFill>
                  <a:schemeClr val="tx1"/>
                </a:solidFill>
              </a:rPr>
              <a:t>многогранника, изображенного на рисунке. Все двугранные углы многогранника прямые.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492375"/>
            <a:ext cx="6264275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3203575" y="4221163"/>
            <a:ext cx="1584325" cy="2087562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03575" y="4221163"/>
            <a:ext cx="0" cy="1223962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03575" y="5445125"/>
            <a:ext cx="1584325" cy="86360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олилиния 9"/>
          <p:cNvSpPr/>
          <p:nvPr/>
        </p:nvSpPr>
        <p:spPr>
          <a:xfrm>
            <a:off x="3203575" y="4221163"/>
            <a:ext cx="1590675" cy="2081212"/>
          </a:xfrm>
          <a:custGeom>
            <a:avLst/>
            <a:gdLst>
              <a:gd name="connsiteX0" fmla="*/ 1589649 w 1589649"/>
              <a:gd name="connsiteY0" fmla="*/ 2082018 h 2082018"/>
              <a:gd name="connsiteX1" fmla="*/ 0 w 1589649"/>
              <a:gd name="connsiteY1" fmla="*/ 0 h 2082018"/>
              <a:gd name="connsiteX2" fmla="*/ 0 w 1589649"/>
              <a:gd name="connsiteY2" fmla="*/ 1223889 h 2082018"/>
              <a:gd name="connsiteX3" fmla="*/ 1589649 w 1589649"/>
              <a:gd name="connsiteY3" fmla="*/ 2082018 h 208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9649" h="2082018">
                <a:moveTo>
                  <a:pt x="1589649" y="2082018"/>
                </a:moveTo>
                <a:lnTo>
                  <a:pt x="0" y="0"/>
                </a:lnTo>
                <a:lnTo>
                  <a:pt x="0" y="1223889"/>
                </a:lnTo>
                <a:lnTo>
                  <a:pt x="1589649" y="20820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3563938" y="3860800"/>
            <a:ext cx="1223962" cy="1223963"/>
            <a:chOff x="3563888" y="3861048"/>
            <a:chExt cx="1224136" cy="1224136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3563888" y="3861048"/>
              <a:ext cx="0" cy="1224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563888" y="5085184"/>
              <a:ext cx="12241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563888" y="4221462"/>
              <a:ext cx="863723" cy="86372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916238" y="4652963"/>
            <a:ext cx="287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411413" y="5445125"/>
            <a:ext cx="288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1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219700" y="4868863"/>
            <a:ext cx="288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2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pSp>
        <p:nvGrpSpPr>
          <p:cNvPr id="4" name="Группа 25"/>
          <p:cNvGrpSpPr>
            <a:grpSpLocks/>
          </p:cNvGrpSpPr>
          <p:nvPr/>
        </p:nvGrpSpPr>
        <p:grpSpPr bwMode="auto">
          <a:xfrm>
            <a:off x="5148263" y="5445125"/>
            <a:ext cx="360362" cy="144463"/>
            <a:chOff x="5148064" y="5445224"/>
            <a:chExt cx="360040" cy="144016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5148064" y="5445224"/>
              <a:ext cx="144333" cy="14401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148064" y="5589240"/>
              <a:ext cx="36004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3276600" y="5732463"/>
          <a:ext cx="492125" cy="387350"/>
        </p:xfrm>
        <a:graphic>
          <a:graphicData uri="http://schemas.openxmlformats.org/presentationml/2006/ole">
            <p:oleObj spid="_x0000_s5122" name="Equation" r:id="rId4" imgW="291960" imgH="228600" progId="">
              <p:embed/>
            </p:oleObj>
          </a:graphicData>
        </a:graphic>
      </p:graphicFrame>
      <p:grpSp>
        <p:nvGrpSpPr>
          <p:cNvPr id="6" name="Группа 39"/>
          <p:cNvGrpSpPr>
            <a:grpSpLocks/>
          </p:cNvGrpSpPr>
          <p:nvPr/>
        </p:nvGrpSpPr>
        <p:grpSpPr bwMode="auto">
          <a:xfrm>
            <a:off x="3203575" y="5157788"/>
            <a:ext cx="215900" cy="431800"/>
            <a:chOff x="3203848" y="5157192"/>
            <a:chExt cx="216024" cy="432048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3203848" y="5157192"/>
              <a:ext cx="216024" cy="7147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3419872" y="5228670"/>
              <a:ext cx="0" cy="36057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903913" y="5949950"/>
            <a:ext cx="32400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14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964488" cy="16561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№ 12 Найдите квадрат расстояния между вершинами </a:t>
            </a:r>
            <a:r>
              <a:rPr lang="en-US" sz="3100" dirty="0" smtClean="0">
                <a:solidFill>
                  <a:schemeClr val="tx1"/>
                </a:solidFill>
              </a:rPr>
              <a:t>C  </a:t>
            </a:r>
            <a:r>
              <a:rPr lang="ru-RU" sz="3100" dirty="0" smtClean="0">
                <a:solidFill>
                  <a:schemeClr val="tx1"/>
                </a:solidFill>
              </a:rPr>
              <a:t>и </a:t>
            </a:r>
            <a:r>
              <a:rPr lang="en-US" sz="3100" dirty="0" smtClean="0">
                <a:solidFill>
                  <a:schemeClr val="tx1"/>
                </a:solidFill>
              </a:rPr>
              <a:t> D</a:t>
            </a:r>
            <a:r>
              <a:rPr lang="en-US" sz="2200" dirty="0" smtClean="0">
                <a:solidFill>
                  <a:schemeClr val="tx1"/>
                </a:solidFill>
              </a:rPr>
              <a:t>2   </a:t>
            </a:r>
            <a:r>
              <a:rPr lang="ru-RU" sz="3100" dirty="0" smtClean="0">
                <a:solidFill>
                  <a:schemeClr val="tx1"/>
                </a:solidFill>
              </a:rPr>
              <a:t>многогранника, изображенного на рисунке. Все двугранные углы многогранника прямые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157413"/>
            <a:ext cx="51847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2268538" y="2636838"/>
            <a:ext cx="790575" cy="3313112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95513" y="2636838"/>
            <a:ext cx="0" cy="2736850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2195513" y="5373688"/>
            <a:ext cx="863600" cy="576262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2181225" y="2659063"/>
            <a:ext cx="914400" cy="3290887"/>
          </a:xfrm>
          <a:custGeom>
            <a:avLst/>
            <a:gdLst>
              <a:gd name="connsiteX0" fmla="*/ 844062 w 914400"/>
              <a:gd name="connsiteY0" fmla="*/ 3291840 h 3291840"/>
              <a:gd name="connsiteX1" fmla="*/ 0 w 914400"/>
              <a:gd name="connsiteY1" fmla="*/ 2700997 h 3291840"/>
              <a:gd name="connsiteX2" fmla="*/ 42203 w 914400"/>
              <a:gd name="connsiteY2" fmla="*/ 0 h 3291840"/>
              <a:gd name="connsiteX3" fmla="*/ 914400 w 914400"/>
              <a:gd name="connsiteY3" fmla="*/ 3277772 h 3291840"/>
              <a:gd name="connsiteX4" fmla="*/ 844062 w 914400"/>
              <a:gd name="connsiteY4" fmla="*/ 3291840 h 329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3291840">
                <a:moveTo>
                  <a:pt x="844062" y="3291840"/>
                </a:moveTo>
                <a:lnTo>
                  <a:pt x="0" y="2700997"/>
                </a:lnTo>
                <a:lnTo>
                  <a:pt x="42203" y="0"/>
                </a:lnTo>
                <a:lnTo>
                  <a:pt x="914400" y="3277772"/>
                </a:lnTo>
                <a:lnTo>
                  <a:pt x="844062" y="329184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24"/>
          <p:cNvGrpSpPr>
            <a:grpSpLocks/>
          </p:cNvGrpSpPr>
          <p:nvPr/>
        </p:nvGrpSpPr>
        <p:grpSpPr bwMode="auto">
          <a:xfrm>
            <a:off x="2195513" y="5084763"/>
            <a:ext cx="288925" cy="504825"/>
            <a:chOff x="2195736" y="5085184"/>
            <a:chExt cx="288032" cy="504056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2195736" y="5085184"/>
              <a:ext cx="288032" cy="14424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2483768" y="5229426"/>
              <a:ext cx="0" cy="35981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908175" y="3573463"/>
            <a:ext cx="215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2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2124075" y="5589588"/>
          <a:ext cx="423863" cy="379412"/>
        </p:xfrm>
        <a:graphic>
          <a:graphicData uri="http://schemas.openxmlformats.org/presentationml/2006/ole">
            <p:oleObj spid="_x0000_s6146" name="Equation" r:id="rId4" imgW="241200" imgH="215640" progId="">
              <p:embed/>
            </p:oleObj>
          </a:graphicData>
        </a:graphic>
      </p:graphicFrame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6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  <p:grpSp>
        <p:nvGrpSpPr>
          <p:cNvPr id="4" name="Группа 31"/>
          <p:cNvGrpSpPr>
            <a:grpSpLocks/>
          </p:cNvGrpSpPr>
          <p:nvPr/>
        </p:nvGrpSpPr>
        <p:grpSpPr bwMode="auto">
          <a:xfrm>
            <a:off x="1187450" y="3141663"/>
            <a:ext cx="1871663" cy="3311525"/>
            <a:chOff x="1187624" y="3140968"/>
            <a:chExt cx="1872208" cy="3312368"/>
          </a:xfrm>
        </p:grpSpPr>
        <p:grpSp>
          <p:nvGrpSpPr>
            <p:cNvPr id="6" name="Группа 19"/>
            <p:cNvGrpSpPr>
              <a:grpSpLocks/>
            </p:cNvGrpSpPr>
            <p:nvPr/>
          </p:nvGrpSpPr>
          <p:grpSpPr bwMode="auto">
            <a:xfrm>
              <a:off x="1187624" y="4509120"/>
              <a:ext cx="1872208" cy="1944216"/>
              <a:chOff x="1187624" y="4509120"/>
              <a:chExt cx="1872208" cy="1944216"/>
            </a:xfrm>
          </p:grpSpPr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187624" y="5086150"/>
                <a:ext cx="1368823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2556447" y="4509741"/>
                <a:ext cx="503385" cy="57640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2556447" y="5086150"/>
                <a:ext cx="0" cy="136718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764055" y="4509741"/>
              <a:ext cx="129577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691009" y="3140968"/>
              <a:ext cx="136882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200223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13 Найдите угол </a:t>
            </a:r>
            <a:r>
              <a:rPr lang="en-US" sz="2800" dirty="0" smtClean="0">
                <a:solidFill>
                  <a:schemeClr val="tx1"/>
                </a:solidFill>
              </a:rPr>
              <a:t>  D</a:t>
            </a:r>
            <a:r>
              <a:rPr lang="en-US" sz="2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EA    </a:t>
            </a:r>
            <a:r>
              <a:rPr lang="ru-RU" sz="2800" dirty="0" smtClean="0">
                <a:solidFill>
                  <a:schemeClr val="tx1"/>
                </a:solidFill>
              </a:rPr>
              <a:t>многогранника, изображенного на рисунке. Все двугранные углы многогранника прямые. Ответ дайте в градусах.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133600"/>
            <a:ext cx="4862512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908175" y="2636838"/>
            <a:ext cx="2519363" cy="2520950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971550" y="5157788"/>
            <a:ext cx="3529013" cy="1008062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15021698">
            <a:off x="4104481" y="4963319"/>
            <a:ext cx="503238" cy="431800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971550" y="2636838"/>
            <a:ext cx="936625" cy="3529012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56100" y="2492375"/>
            <a:ext cx="4537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800">
                <a:latin typeface="Constantia" pitchFamily="18" charset="0"/>
              </a:rPr>
              <a:t>Δ</a:t>
            </a:r>
            <a:r>
              <a:rPr lang="en-US" sz="2800">
                <a:latin typeface="Constantia" pitchFamily="18" charset="0"/>
              </a:rPr>
              <a:t> D</a:t>
            </a:r>
            <a:r>
              <a:rPr lang="en-US" sz="2000">
                <a:latin typeface="Constantia" pitchFamily="18" charset="0"/>
              </a:rPr>
              <a:t>2</a:t>
            </a:r>
            <a:r>
              <a:rPr lang="en-US" sz="2800">
                <a:latin typeface="Constantia" pitchFamily="18" charset="0"/>
              </a:rPr>
              <a:t>EA – </a:t>
            </a:r>
            <a:r>
              <a:rPr lang="ru-RU" sz="2800">
                <a:latin typeface="Constantia" pitchFamily="18" charset="0"/>
              </a:rPr>
              <a:t>равносторонний, значит,  &lt;</a:t>
            </a:r>
            <a:r>
              <a:rPr lang="en-US" sz="2800">
                <a:latin typeface="Constantia" pitchFamily="18" charset="0"/>
              </a:rPr>
              <a:t>D</a:t>
            </a:r>
            <a:r>
              <a:rPr lang="en-US" sz="2000">
                <a:latin typeface="Constantia" pitchFamily="18" charset="0"/>
              </a:rPr>
              <a:t>2</a:t>
            </a:r>
            <a:r>
              <a:rPr lang="en-US" sz="2800">
                <a:latin typeface="Constantia" pitchFamily="18" charset="0"/>
              </a:rPr>
              <a:t>EA = 60°.</a:t>
            </a:r>
            <a:endParaRPr lang="ru-RU" sz="2800">
              <a:latin typeface="Constantia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60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220486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№ 14 В правильной треугольной пирамиде</a:t>
            </a:r>
            <a:r>
              <a:rPr lang="en-US" sz="3100" dirty="0" smtClean="0">
                <a:solidFill>
                  <a:schemeClr val="tx1"/>
                </a:solidFill>
              </a:rPr>
              <a:t> SABC</a:t>
            </a:r>
            <a:r>
              <a:rPr lang="ru-RU" sz="3100" dirty="0" smtClean="0">
                <a:solidFill>
                  <a:schemeClr val="tx1"/>
                </a:solidFill>
              </a:rPr>
              <a:t> медианы основания пересекаются в точке</a:t>
            </a:r>
            <a:r>
              <a:rPr lang="en-US" sz="3100" dirty="0" smtClean="0">
                <a:solidFill>
                  <a:schemeClr val="tx1"/>
                </a:solidFill>
              </a:rPr>
              <a:t>  P</a:t>
            </a:r>
            <a:r>
              <a:rPr lang="ru-RU" sz="3100" dirty="0" smtClean="0">
                <a:solidFill>
                  <a:schemeClr val="tx1"/>
                </a:solidFill>
              </a:rPr>
              <a:t> . Объем пирамиды равен 1,</a:t>
            </a:r>
            <a:r>
              <a:rPr lang="en-US" sz="3100" dirty="0" smtClean="0">
                <a:solidFill>
                  <a:schemeClr val="tx1"/>
                </a:solidFill>
              </a:rPr>
              <a:t>  PS = 1</a:t>
            </a:r>
            <a:r>
              <a:rPr lang="ru-RU" sz="3100" dirty="0" smtClean="0">
                <a:solidFill>
                  <a:schemeClr val="tx1"/>
                </a:solidFill>
              </a:rPr>
              <a:t> . Найдите площадь треугольника</a:t>
            </a:r>
            <a:r>
              <a:rPr lang="en-US" sz="3100" dirty="0" smtClean="0">
                <a:solidFill>
                  <a:schemeClr val="tx1"/>
                </a:solidFill>
              </a:rPr>
              <a:t> ABC</a:t>
            </a:r>
            <a:r>
              <a:rPr lang="ru-RU" sz="3100" dirty="0" smtClean="0">
                <a:solidFill>
                  <a:schemeClr val="tx1"/>
                </a:solidFill>
              </a:rPr>
              <a:t> 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0" y="2420938"/>
            <a:ext cx="5045075" cy="3819525"/>
            <a:chOff x="-1" y="2420888"/>
            <a:chExt cx="5044969" cy="3818949"/>
          </a:xfrm>
        </p:grpSpPr>
        <p:pic>
          <p:nvPicPr>
            <p:cNvPr id="1024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" y="2420888"/>
              <a:ext cx="5044969" cy="3818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2627257" y="4581149"/>
              <a:ext cx="1512855" cy="504749"/>
            </a:xfrm>
            <a:prstGeom prst="line">
              <a:avLst/>
            </a:prstGeom>
            <a:ln w="285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555820" y="2708182"/>
              <a:ext cx="71436" cy="2449144"/>
            </a:xfrm>
            <a:prstGeom prst="line">
              <a:avLst/>
            </a:prstGeom>
            <a:ln w="285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Группа 15"/>
            <p:cNvGrpSpPr>
              <a:grpSpLocks/>
            </p:cNvGrpSpPr>
            <p:nvPr/>
          </p:nvGrpSpPr>
          <p:grpSpPr bwMode="auto">
            <a:xfrm>
              <a:off x="2627784" y="4797152"/>
              <a:ext cx="216024" cy="216024"/>
              <a:chOff x="2627784" y="4797152"/>
              <a:chExt cx="216024" cy="216024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 flipV="1">
                <a:off x="2627257" y="4797017"/>
                <a:ext cx="215895" cy="71427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843152" y="4797017"/>
                <a:ext cx="0" cy="215867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53" name="TextBox 7"/>
            <p:cNvSpPr txBox="1">
              <a:spLocks noChangeArrowheads="1"/>
            </p:cNvSpPr>
            <p:nvPr/>
          </p:nvSpPr>
          <p:spPr bwMode="auto">
            <a:xfrm>
              <a:off x="2483768" y="5085184"/>
              <a:ext cx="57606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onstantia" pitchFamily="18" charset="0"/>
                </a:rPr>
                <a:t>P</a:t>
              </a:r>
              <a:endParaRPr lang="ru-RU" sz="2400" b="1">
                <a:latin typeface="Constantia" pitchFamily="18" charset="0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68538" y="3860800"/>
            <a:ext cx="35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onstantia" pitchFamily="18" charset="0"/>
              </a:rPr>
              <a:t>1</a:t>
            </a:r>
            <a:endParaRPr lang="ru-RU" sz="2400" b="1">
              <a:latin typeface="Constantia" pitchFamily="18" charset="0"/>
            </a:endParaRP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6443663" y="2636838"/>
          <a:ext cx="1012825" cy="506412"/>
        </p:xfrm>
        <a:graphic>
          <a:graphicData uri="http://schemas.openxmlformats.org/presentationml/2006/ole">
            <p:oleObj spid="_x0000_s7170" name="Equation" r:id="rId4" imgW="355320" imgH="177480" progId="">
              <p:embed/>
            </p:oleObj>
          </a:graphicData>
        </a:graphic>
      </p:graphicFrame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5724525" y="3357563"/>
          <a:ext cx="2427288" cy="952500"/>
        </p:xfrm>
        <a:graphic>
          <a:graphicData uri="http://schemas.openxmlformats.org/presentationml/2006/ole">
            <p:oleObj spid="_x0000_s7171" name="Equation" r:id="rId5" imgW="1002960" imgH="393480" progId="">
              <p:embed/>
            </p:oleObj>
          </a:graphicData>
        </a:graphic>
      </p:graphicFrame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6084888" y="4437063"/>
          <a:ext cx="1966912" cy="952500"/>
        </p:xfrm>
        <a:graphic>
          <a:graphicData uri="http://schemas.openxmlformats.org/presentationml/2006/ole">
            <p:oleObj spid="_x0000_s7172" name="Equation" r:id="rId6" imgW="812520" imgH="393480" progId="">
              <p:embed/>
            </p:oleObj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3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94421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15  Высота правильной шестиугольной пирамиды равна 5. Боковое ребро наклонено к плоскости основания под углом 30°. Найдите боковое ребро пирамиды.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375"/>
            <a:ext cx="4716463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2411413" y="2852738"/>
            <a:ext cx="73025" cy="252095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27313" y="4005263"/>
            <a:ext cx="43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5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187450" y="5373688"/>
            <a:ext cx="1223963" cy="43180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2195513" y="5157788"/>
            <a:ext cx="215900" cy="287337"/>
            <a:chOff x="2195736" y="5157192"/>
            <a:chExt cx="216024" cy="28803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2195736" y="5228802"/>
              <a:ext cx="0" cy="21642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195736" y="5157192"/>
              <a:ext cx="216024" cy="7161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Дуга 18"/>
          <p:cNvSpPr/>
          <p:nvPr/>
        </p:nvSpPr>
        <p:spPr>
          <a:xfrm>
            <a:off x="1187450" y="5445125"/>
            <a:ext cx="360363" cy="431800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76375" y="5229225"/>
            <a:ext cx="719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30°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39975" y="5300663"/>
            <a:ext cx="50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63938" y="2997200"/>
            <a:ext cx="23764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j-lt"/>
                <a:cs typeface="+mn-cs"/>
              </a:rPr>
              <a:t>AS = 2 · SO</a:t>
            </a:r>
            <a:endParaRPr lang="ru-RU" sz="3200" b="1" dirty="0">
              <a:latin typeface="+mj-lt"/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10</a:t>
            </a:r>
            <a:endParaRPr lang="ru-RU" sz="2800" b="1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1462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16  Радиус основания цилиндра равен 3. Диагональ осевого сечения цилиндра наклонена к плоскости основания  под углом 60°. Найдите диагональ осевого сечения цилиндра.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33675"/>
            <a:ext cx="3024187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979613" y="3284538"/>
            <a:ext cx="0" cy="2376487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979613" y="3284538"/>
            <a:ext cx="1079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95513" y="2852738"/>
            <a:ext cx="504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3</a:t>
            </a:r>
          </a:p>
        </p:txBody>
      </p: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755650" y="3284538"/>
            <a:ext cx="2303463" cy="2376487"/>
            <a:chOff x="899592" y="3356992"/>
            <a:chExt cx="3888432" cy="237626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899592" y="5733256"/>
              <a:ext cx="3888432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899592" y="3356992"/>
              <a:ext cx="388843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Прямая соединительная линия 14"/>
          <p:cNvCxnSpPr>
            <a:stCxn id="31" idx="3"/>
          </p:cNvCxnSpPr>
          <p:nvPr/>
        </p:nvCxnSpPr>
        <p:spPr>
          <a:xfrm flipV="1">
            <a:off x="755650" y="3357563"/>
            <a:ext cx="2303463" cy="231775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>
            <a:off x="971550" y="5373688"/>
            <a:ext cx="431800" cy="576262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31913" y="5084763"/>
            <a:ext cx="719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60°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835150" y="5732463"/>
            <a:ext cx="504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6</a:t>
            </a:r>
          </a:p>
        </p:txBody>
      </p:sp>
      <p:grpSp>
        <p:nvGrpSpPr>
          <p:cNvPr id="4" name="Группа 24"/>
          <p:cNvGrpSpPr>
            <a:grpSpLocks/>
          </p:cNvGrpSpPr>
          <p:nvPr/>
        </p:nvGrpSpPr>
        <p:grpSpPr bwMode="auto">
          <a:xfrm>
            <a:off x="2622550" y="3365500"/>
            <a:ext cx="495300" cy="687388"/>
            <a:chOff x="2622392" y="3364882"/>
            <a:chExt cx="495840" cy="687699"/>
          </a:xfrm>
        </p:grpSpPr>
        <p:sp>
          <p:nvSpPr>
            <p:cNvPr id="23" name="Дуга 22"/>
            <p:cNvSpPr/>
            <p:nvPr/>
          </p:nvSpPr>
          <p:spPr>
            <a:xfrm rot="8331327">
              <a:off x="2668480" y="3364882"/>
              <a:ext cx="432271" cy="503466"/>
            </a:xfrm>
            <a:prstGeom prst="arc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Дуга 23"/>
            <p:cNvSpPr/>
            <p:nvPr/>
          </p:nvSpPr>
          <p:spPr>
            <a:xfrm rot="8331327">
              <a:off x="2622392" y="3445882"/>
              <a:ext cx="495840" cy="606699"/>
            </a:xfrm>
            <a:prstGeom prst="arc">
              <a:avLst>
                <a:gd name="adj1" fmla="val 16200000"/>
                <a:gd name="adj2" fmla="val 1391625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411413" y="4005263"/>
            <a:ext cx="720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30°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12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92275" y="2852738"/>
            <a:ext cx="50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onstantia" pitchFamily="18" charset="0"/>
              </a:rPr>
              <a:t>S</a:t>
            </a:r>
            <a:endParaRPr lang="ru-RU" sz="2400" b="1">
              <a:latin typeface="Constantia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32138" y="2997200"/>
            <a:ext cx="503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В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132138" y="5373688"/>
            <a:ext cx="503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А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50825" y="5445125"/>
            <a:ext cx="504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305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17  Найдите радиус сферы, вписанной в куб, ребра которого равны 4.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36838"/>
            <a:ext cx="441642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56100" y="4149725"/>
            <a:ext cx="215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4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700338" y="3500438"/>
            <a:ext cx="0" cy="1008062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2565400"/>
            <a:ext cx="215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4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79838" y="5732463"/>
            <a:ext cx="215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4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00338" y="3573463"/>
            <a:ext cx="215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2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18  Найдите образующую цилиндра, описанного около сферы радиуса 3.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565400"/>
            <a:ext cx="4221163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2268538" y="3213100"/>
            <a:ext cx="0" cy="136842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11413" y="3716338"/>
            <a:ext cx="576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4300" y="42926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6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№ 1Задание В3 </a:t>
            </a:r>
            <a:br>
              <a:rPr lang="ru-RU" dirty="0" smtClean="0"/>
            </a:br>
            <a:r>
              <a:rPr lang="ru-RU" dirty="0" smtClean="0"/>
              <a:t>(задания на клетчатой бумаге)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/>
              <a:t>Найдите площадь треугольника, вершины которого имеют координаты (1;</a:t>
            </a:r>
            <a:r>
              <a:rPr lang="en-US" dirty="0"/>
              <a:t> </a:t>
            </a:r>
            <a:r>
              <a:rPr lang="ru-RU" dirty="0"/>
              <a:t>3), (4;</a:t>
            </a:r>
            <a:r>
              <a:rPr lang="en-US" dirty="0"/>
              <a:t> </a:t>
            </a:r>
            <a:r>
              <a:rPr lang="ru-RU" dirty="0"/>
              <a:t>3), (4;</a:t>
            </a:r>
            <a:r>
              <a:rPr lang="en-US" dirty="0"/>
              <a:t> </a:t>
            </a:r>
            <a:r>
              <a:rPr lang="ru-RU" dirty="0"/>
              <a:t>8).</a:t>
            </a:r>
            <a:endParaRPr lang="en-US" dirty="0"/>
          </a:p>
          <a:p>
            <a:r>
              <a:rPr lang="ru-RU" dirty="0" smtClean="0"/>
              <a:t>Ответ: </a:t>
            </a:r>
            <a:r>
              <a:rPr lang="en-US" dirty="0" smtClean="0"/>
              <a:t>S = 0</a:t>
            </a:r>
            <a:r>
              <a:rPr lang="ru-RU" dirty="0" smtClean="0"/>
              <a:t>,5 ∙ 3∙ 5 = 7,5</a:t>
            </a:r>
            <a:endParaRPr lang="en-US" dirty="0"/>
          </a:p>
        </p:txBody>
      </p:sp>
      <p:pic>
        <p:nvPicPr>
          <p:cNvPr id="5" name="Содержимое 4" descr="Прямоугольный треугольник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348880"/>
            <a:ext cx="3240360" cy="251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305800" cy="234888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19  Найдите квадрат диаметра сферы, описанной около прямоугольного параллелепипеда, ребра которого равны 3,  4,  5.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39963"/>
            <a:ext cx="5364163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1050" y="5732463"/>
            <a:ext cx="43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51275" y="5516563"/>
            <a:ext cx="43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1187450" y="3573463"/>
            <a:ext cx="3240088" cy="180022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187450" y="5373688"/>
            <a:ext cx="3240088" cy="35877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16238" y="5445125"/>
            <a:ext cx="43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55650" y="4292600"/>
            <a:ext cx="43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1187450" y="5445125"/>
            <a:ext cx="215900" cy="287338"/>
            <a:chOff x="1187624" y="5445224"/>
            <a:chExt cx="216024" cy="288032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1187624" y="5445224"/>
              <a:ext cx="21602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403648" y="5445224"/>
              <a:ext cx="0" cy="2880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300788" y="59499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57188" y="285750"/>
            <a:ext cx="8382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600" b="1" dirty="0" smtClean="0"/>
              <a:t>№ 20  </a:t>
            </a:r>
            <a:r>
              <a:rPr lang="ru-RU" sz="2600" b="1" dirty="0"/>
              <a:t>Боковые ребра наклонной треугольной призмы равны 15 см, а расстояния между ними равны 26 см, 25 см и 17 см. Найдите объем призмы</a:t>
            </a:r>
          </a:p>
        </p:txBody>
      </p:sp>
      <p:pic>
        <p:nvPicPr>
          <p:cNvPr id="2253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4275138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81000" y="1714500"/>
            <a:ext cx="8405813" cy="5078414"/>
            <a:chOff x="240" y="1080"/>
            <a:chExt cx="5295" cy="3199"/>
          </a:xfrm>
        </p:grpSpPr>
        <p:sp>
          <p:nvSpPr>
            <p:cNvPr id="22535" name="Text Box 6"/>
            <p:cNvSpPr txBox="1">
              <a:spLocks noChangeArrowheads="1"/>
            </p:cNvSpPr>
            <p:nvPr/>
          </p:nvSpPr>
          <p:spPr bwMode="auto">
            <a:xfrm>
              <a:off x="405" y="3690"/>
              <a:ext cx="21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/>
                <a:t>Ответ: 3060 см</a:t>
              </a:r>
              <a:r>
                <a:rPr lang="ru-RU" b="1" baseline="30000" dirty="0"/>
                <a:t>3</a:t>
              </a:r>
              <a:r>
                <a:rPr lang="ru-RU" b="1" dirty="0"/>
                <a:t>.</a:t>
              </a:r>
            </a:p>
          </p:txBody>
        </p:sp>
        <p:sp>
          <p:nvSpPr>
            <p:cNvPr id="22536" name="Text Box 7"/>
            <p:cNvSpPr txBox="1">
              <a:spLocks noChangeArrowheads="1"/>
            </p:cNvSpPr>
            <p:nvPr/>
          </p:nvSpPr>
          <p:spPr bwMode="auto">
            <a:xfrm>
              <a:off x="3072" y="1080"/>
              <a:ext cx="2463" cy="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ru-RU" b="1" dirty="0">
                  <a:solidFill>
                    <a:srgbClr val="FFC000"/>
                  </a:solidFill>
                </a:rPr>
                <a:t>  </a:t>
              </a:r>
              <a:r>
                <a:rPr lang="ru-RU" sz="2000" b="1" dirty="0"/>
                <a:t> Решение </a:t>
              </a:r>
              <a:r>
                <a:rPr lang="ru-RU" sz="2400" b="1" dirty="0"/>
                <a:t>Проведем сечение призмы плоскостью, перпендикулярной боковому ребру</a:t>
              </a:r>
              <a:r>
                <a:rPr lang="ru-RU" sz="2400" b="1" dirty="0" smtClean="0"/>
                <a:t>.</a:t>
              </a:r>
            </a:p>
            <a:p>
              <a:pPr algn="just">
                <a:spcBef>
                  <a:spcPct val="50000"/>
                </a:spcBef>
              </a:pPr>
              <a:r>
                <a:rPr lang="en-US" sz="2400" b="1" u="sng" dirty="0" smtClean="0"/>
                <a:t>V</a:t>
              </a:r>
              <a:r>
                <a:rPr lang="ru-RU" sz="2400" b="1" u="sng" dirty="0" smtClean="0"/>
                <a:t> наклонной призмы равен произведению бокового ребра на площадь сечения, перпендикулярного ему. </a:t>
              </a:r>
              <a:r>
                <a:rPr lang="ru-RU" sz="2400" b="1" dirty="0"/>
                <a:t>Используя формулу Герона найдем площадь сечения. Она равна 204 см</a:t>
              </a:r>
              <a:r>
                <a:rPr lang="ru-RU" sz="2400" b="1" baseline="30000" dirty="0"/>
                <a:t>2</a:t>
              </a:r>
              <a:r>
                <a:rPr lang="ru-RU" sz="2400" b="1" dirty="0"/>
                <a:t>. Объем призмы равен 3060 см</a:t>
              </a:r>
              <a:r>
                <a:rPr lang="ru-RU" sz="2400" b="1" baseline="30000" dirty="0"/>
                <a:t>3</a:t>
              </a:r>
              <a:r>
                <a:rPr lang="ru-RU" sz="2400" b="1" dirty="0"/>
                <a:t>.</a:t>
              </a:r>
            </a:p>
          </p:txBody>
        </p:sp>
        <p:pic>
          <p:nvPicPr>
            <p:cNvPr id="22537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0" y="1152"/>
              <a:ext cx="2693" cy="2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fld id="{F5609ACA-3CDE-4542-9550-65B66DCE209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№ 21.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3"/>
            <a:ext cx="8229600" cy="250033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Хорда основания цилиндра стягивает дугу в 60</a:t>
            </a:r>
            <a:r>
              <a:rPr lang="ru-RU" sz="2400" b="1" baseline="30000" dirty="0" smtClean="0"/>
              <a:t>0</a:t>
            </a:r>
            <a:r>
              <a:rPr lang="ru-RU" sz="2400" b="1" dirty="0" smtClean="0"/>
              <a:t>. Секущая плоскость содержит эту хорду и параллельна высоте цилиндра. Площадь сечения равна 20. Вычислите площадь боковой поверхности цилиндра деленную на </a:t>
            </a:r>
            <a:endParaRPr lang="ru-RU" sz="2400" b="1" dirty="0"/>
          </a:p>
        </p:txBody>
      </p:sp>
      <p:sp>
        <p:nvSpPr>
          <p:cNvPr id="4" name="Цилиндр 3"/>
          <p:cNvSpPr/>
          <p:nvPr/>
        </p:nvSpPr>
        <p:spPr>
          <a:xfrm>
            <a:off x="1000100" y="3429000"/>
            <a:ext cx="1857388" cy="235745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17"/>
          <p:cNvGrpSpPr/>
          <p:nvPr/>
        </p:nvGrpSpPr>
        <p:grpSpPr>
          <a:xfrm>
            <a:off x="1000100" y="3643314"/>
            <a:ext cx="1857388" cy="2142346"/>
            <a:chOff x="1000100" y="3715546"/>
            <a:chExt cx="1857388" cy="2142346"/>
          </a:xfrm>
        </p:grpSpPr>
        <p:sp>
          <p:nvSpPr>
            <p:cNvPr id="5" name="Овал 4"/>
            <p:cNvSpPr/>
            <p:nvPr/>
          </p:nvSpPr>
          <p:spPr>
            <a:xfrm>
              <a:off x="1000100" y="5357826"/>
              <a:ext cx="1857388" cy="500066"/>
            </a:xfrm>
            <a:prstGeom prst="ellipse">
              <a:avLst/>
            </a:prstGeom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араллелограмм 5"/>
            <p:cNvSpPr/>
            <p:nvPr/>
          </p:nvSpPr>
          <p:spPr>
            <a:xfrm rot="5400000">
              <a:off x="464315" y="4607727"/>
              <a:ext cx="2000264" cy="500066"/>
            </a:xfrm>
            <a:prstGeom prst="parallelogram">
              <a:avLst>
                <a:gd name="adj" fmla="val 14001"/>
              </a:avLst>
            </a:prstGeom>
            <a:solidFill>
              <a:srgbClr val="FF0000">
                <a:alpha val="63000"/>
              </a:srgbClr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1000100" y="4643446"/>
              <a:ext cx="1857388" cy="1588"/>
            </a:xfrm>
            <a:prstGeom prst="line">
              <a:avLst/>
            </a:prstGeom>
            <a:ln w="381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214414" y="5500702"/>
              <a:ext cx="714380" cy="285752"/>
            </a:xfrm>
            <a:prstGeom prst="line">
              <a:avLst/>
            </a:prstGeom>
            <a:ln w="381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>
              <a:off x="1643042" y="5572140"/>
              <a:ext cx="357190" cy="214314"/>
            </a:xfrm>
            <a:prstGeom prst="line">
              <a:avLst/>
            </a:prstGeom>
            <a:ln w="381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2000232" y="5286388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28794" y="3357562"/>
            <a:ext cx="54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</a:t>
            </a:r>
            <a:r>
              <a:rPr lang="ru-RU" sz="2800" b="1" baseline="-25000" dirty="0" smtClean="0"/>
              <a:t>1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000100" y="5643578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57864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071802" y="2857496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Решение:</a:t>
            </a:r>
          </a:p>
          <a:p>
            <a:r>
              <a:rPr lang="ru-RU" sz="2400" b="1" dirty="0" smtClean="0"/>
              <a:t>Так как хорда стягивает дугу в  60</a:t>
            </a:r>
            <a:r>
              <a:rPr lang="ru-RU" sz="2400" b="1" baseline="30000" dirty="0" smtClean="0"/>
              <a:t>0</a:t>
            </a:r>
            <a:r>
              <a:rPr lang="ru-RU" sz="2400" b="1" dirty="0" smtClean="0"/>
              <a:t>, то ее длина равна радиусу. Значит, площадь сечения равна </a:t>
            </a:r>
            <a:r>
              <a:rPr lang="en-US" sz="2400" b="1" dirty="0" smtClean="0"/>
              <a:t>RH=20</a:t>
            </a:r>
            <a:r>
              <a:rPr lang="ru-RU" sz="2400" b="1" dirty="0" smtClean="0"/>
              <a:t>. Тогда площадь боковой поверхности равна 2</a:t>
            </a:r>
            <a:r>
              <a:rPr lang="el-GR" sz="2400" b="1" dirty="0" smtClean="0"/>
              <a:t>π</a:t>
            </a:r>
            <a:r>
              <a:rPr lang="en-US" sz="2400" b="1" dirty="0" smtClean="0"/>
              <a:t>RH=</a:t>
            </a:r>
            <a:r>
              <a:rPr lang="ru-RU" sz="2400" b="1" dirty="0" smtClean="0"/>
              <a:t> 2</a:t>
            </a:r>
            <a:r>
              <a:rPr lang="el-GR" sz="2400" b="1" dirty="0" smtClean="0"/>
              <a:t>π∙</a:t>
            </a:r>
            <a:r>
              <a:rPr lang="ru-RU" sz="2400" b="1" dirty="0" smtClean="0"/>
              <a:t>20= 40</a:t>
            </a:r>
            <a:r>
              <a:rPr lang="el-GR" sz="2400" b="1" dirty="0" smtClean="0"/>
              <a:t>π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143240" y="5286388"/>
            <a:ext cx="1436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Ответ: 40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527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№ 2  Задание В3</a:t>
            </a:r>
            <a:br>
              <a:rPr lang="ru-RU" dirty="0" smtClean="0"/>
            </a:br>
            <a:r>
              <a:rPr lang="ru-RU" dirty="0" smtClean="0"/>
              <a:t> (задания на клетчатой бумаге)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На клетчатой бумаге нарисован круг, площадь которого равна</a:t>
            </a:r>
            <a:r>
              <a:rPr lang="en-US" dirty="0"/>
              <a:t> </a:t>
            </a:r>
            <a:r>
              <a:rPr lang="ru-RU" dirty="0"/>
              <a:t>48. Найдите, площадь,  заштрихованной  фигуры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Ответ: </a:t>
            </a:r>
            <a:r>
              <a:rPr lang="en-US" dirty="0" smtClean="0"/>
              <a:t>S </a:t>
            </a:r>
            <a:r>
              <a:rPr lang="ru-RU" dirty="0" smtClean="0"/>
              <a:t>= </a:t>
            </a:r>
            <a:r>
              <a:rPr lang="ru-RU" dirty="0"/>
              <a:t>48 : 8 • 3 = </a:t>
            </a:r>
            <a:r>
              <a:rPr lang="ru-RU" dirty="0" smtClean="0"/>
              <a:t>18</a:t>
            </a:r>
            <a:endParaRPr lang="en-US" dirty="0"/>
          </a:p>
        </p:txBody>
      </p:sp>
      <p:pic>
        <p:nvPicPr>
          <p:cNvPr id="5" name="Содержимое 4" descr="Круг площадью 48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9237" y="2060849"/>
            <a:ext cx="2843163" cy="302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11098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№ 3 Задание В3</a:t>
            </a:r>
            <a:br>
              <a:rPr lang="ru-RU" dirty="0" smtClean="0"/>
            </a:br>
            <a:r>
              <a:rPr lang="ru-RU" dirty="0" smtClean="0"/>
              <a:t> (задания на клетчатой бумаге)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Найдите площадь данного </a:t>
            </a:r>
            <a:r>
              <a:rPr lang="ru-RU" dirty="0" smtClean="0"/>
              <a:t>многоугольника.</a:t>
            </a:r>
          </a:p>
          <a:p>
            <a:pPr lvl="0"/>
            <a:r>
              <a:rPr lang="ru-RU" dirty="0" smtClean="0"/>
              <a:t>Решение: </a:t>
            </a:r>
            <a:r>
              <a:rPr lang="en-US" dirty="0" smtClean="0"/>
              <a:t>S = 6∙6 = 36,     S = 0,5 ∙ 4 ∙2 = 4,                S = 0,5 ∙ (4 + 2) ∙1 = 3, </a:t>
            </a:r>
          </a:p>
          <a:p>
            <a:pPr lvl="0">
              <a:buNone/>
            </a:pPr>
            <a:r>
              <a:rPr lang="en-US" dirty="0" smtClean="0"/>
              <a:t>     S = 0, 5 ∙ (4 + 2) ∙ 1= 3,</a:t>
            </a: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 S = 2 ∙ (2 ∙ 2)= 8,</a:t>
            </a: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S = 0,5 ∙ 1 ∙2 ∙2   = 2</a:t>
            </a: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ru-RU" dirty="0" smtClean="0"/>
              <a:t>Ответ: </a:t>
            </a:r>
            <a:r>
              <a:rPr lang="en-US" dirty="0" smtClean="0"/>
              <a:t>S = 16</a:t>
            </a:r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endParaRPr lang="en-US" dirty="0"/>
          </a:p>
        </p:txBody>
      </p:sp>
      <p:pic>
        <p:nvPicPr>
          <p:cNvPr id="5" name="Содержимое 4" descr="Многоугольник на координатной сетке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060848"/>
            <a:ext cx="27206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№ 4 Площадь ромба.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Найдите площадь закрашенной фигуры на координатной плоскости</a:t>
            </a:r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Площадь большего ромба: 0,5•8•8  = 32</a:t>
            </a:r>
          </a:p>
          <a:p>
            <a:r>
              <a:rPr lang="ru-RU" dirty="0" smtClean="0"/>
              <a:t>Площадь меньшего ромба:0,5•4•4 = 8</a:t>
            </a:r>
          </a:p>
          <a:p>
            <a:r>
              <a:rPr lang="ru-RU" dirty="0" smtClean="0"/>
              <a:t>Площадь закрашенной фигуры: 32 – 8 = 24</a:t>
            </a:r>
          </a:p>
          <a:p>
            <a:endParaRPr lang="en-US" dirty="0"/>
          </a:p>
        </p:txBody>
      </p:sp>
      <p:pic>
        <p:nvPicPr>
          <p:cNvPr id="5" name="Содержимое 4" descr="p7/p7.1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6136" y="1484784"/>
            <a:ext cx="2808312" cy="3456384"/>
          </a:xfr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№ 5 Геометрия с элементами тригонометрии ( В6)</a:t>
            </a:r>
            <a:endParaRPr lang="en-US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Найдите косинус угла 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AOB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. В ответе укажите значение косинуса, умноженное на </a:t>
            </a:r>
            <a:r>
              <a:rPr lang="ru-RU" b="1" dirty="0" smtClean="0">
                <a:solidFill>
                  <a:schemeClr val="tx1"/>
                </a:solidFill>
              </a:rPr>
              <a:t>          </a:t>
            </a:r>
            <a:r>
              <a:rPr lang="ru-RU" b="1" dirty="0" smtClean="0">
                <a:solidFill>
                  <a:srgbClr val="FFFF00"/>
                </a:solidFill>
                <a:cs typeface="Times New Roman" pitchFamily="18" charset="0"/>
              </a:rPr>
              <a:t>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Ответ: 1.</a:t>
            </a:r>
            <a:endParaRPr lang="en-US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99715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Решение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Рассмотрим </a:t>
            </a:r>
            <a:r>
              <a:rPr lang="el-GR" b="1" dirty="0" smtClean="0">
                <a:solidFill>
                  <a:schemeClr val="tx1"/>
                </a:solidFill>
                <a:cs typeface="Times New Roman" pitchFamily="18" charset="0"/>
              </a:rPr>
              <a:t>Δ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OB</a:t>
            </a:r>
            <a:r>
              <a:rPr lang="ru-RU" b="1" i="1" dirty="0" smtClean="0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.                       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OC = </a:t>
            </a:r>
            <a:r>
              <a:rPr lang="ru-RU" b="1" i="1" dirty="0" smtClean="0">
                <a:solidFill>
                  <a:schemeClr val="tx1"/>
                </a:solidFill>
                <a:cs typeface="Times New Roman" pitchFamily="18" charset="0"/>
              </a:rPr>
              <a:t>=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BC = </a:t>
            </a:r>
            <a:r>
              <a:rPr lang="ru-RU" b="1" i="1" dirty="0" smtClean="0">
                <a:solidFill>
                  <a:schemeClr val="tx1"/>
                </a:solidFill>
              </a:rPr>
              <a:t>     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  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OB</a:t>
            </a:r>
            <a:r>
              <a:rPr lang="ru-RU" b="1" i="1" dirty="0" smtClean="0">
                <a:solidFill>
                  <a:schemeClr val="tx1"/>
                </a:solidFill>
              </a:rPr>
              <a:t>  =  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Значит, </a:t>
            </a:r>
            <a:r>
              <a:rPr lang="el-GR" b="1" dirty="0" smtClean="0">
                <a:solidFill>
                  <a:schemeClr val="tx1"/>
                </a:solidFill>
                <a:cs typeface="Times New Roman" pitchFamily="18" charset="0"/>
              </a:rPr>
              <a:t>Δ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OBC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– прямоугольный, а косинус угла </a:t>
            </a:r>
            <a:r>
              <a:rPr lang="en-US" b="1" i="1" dirty="0" smtClean="0">
                <a:solidFill>
                  <a:schemeClr val="tx1"/>
                </a:solidFill>
                <a:cs typeface="Times New Roman" pitchFamily="18" charset="0"/>
              </a:rPr>
              <a:t>AOB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= </a:t>
            </a:r>
            <a:r>
              <a:rPr lang="ru-RU" b="1" dirty="0" smtClean="0">
                <a:solidFill>
                  <a:schemeClr val="tx1"/>
                </a:solidFill>
              </a:rPr>
              <a:t>              </a:t>
            </a:r>
          </a:p>
          <a:p>
            <a:endParaRPr lang="en-US" dirty="0"/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1928813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4" y="4293096"/>
            <a:ext cx="3030041" cy="231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028384" y="3645024"/>
            <a:ext cx="909067" cy="76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347864" y="2924944"/>
            <a:ext cx="792088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028384" y="2492896"/>
            <a:ext cx="792088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2348880"/>
            <a:ext cx="504056" cy="77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№ 6 Геометрия с элементами тригонометрии ( В6)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9251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прямоугольном треугольнике </a:t>
            </a:r>
            <a:r>
              <a:rPr lang="en-US" dirty="0" smtClean="0"/>
              <a:t>ABC</a:t>
            </a:r>
            <a:r>
              <a:rPr lang="ru-RU" dirty="0" smtClean="0"/>
              <a:t> из угла </a:t>
            </a:r>
            <a:r>
              <a:rPr lang="en-US" dirty="0" smtClean="0"/>
              <a:t>C</a:t>
            </a:r>
            <a:r>
              <a:rPr lang="ru-RU" dirty="0" smtClean="0"/>
              <a:t> = 90° провели медиану и высоту. Известно, что ∠</a:t>
            </a:r>
            <a:r>
              <a:rPr lang="en-US" dirty="0" smtClean="0"/>
              <a:t>A</a:t>
            </a:r>
            <a:r>
              <a:rPr lang="ru-RU" dirty="0" smtClean="0"/>
              <a:t> = 23°. Найти ∠</a:t>
            </a:r>
            <a:r>
              <a:rPr lang="en-US" dirty="0" smtClean="0"/>
              <a:t>MCH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340768"/>
            <a:ext cx="4851648" cy="498383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AM</a:t>
            </a:r>
            <a:r>
              <a:rPr lang="ru-RU" sz="2400" dirty="0" smtClean="0"/>
              <a:t> = </a:t>
            </a:r>
            <a:r>
              <a:rPr lang="en-US" sz="2400" dirty="0" smtClean="0"/>
              <a:t>BM</a:t>
            </a:r>
            <a:r>
              <a:rPr lang="ru-RU" sz="2400" dirty="0" smtClean="0"/>
              <a:t> = </a:t>
            </a:r>
            <a:r>
              <a:rPr lang="en-US" sz="2400" dirty="0" smtClean="0"/>
              <a:t>CM</a:t>
            </a:r>
            <a:r>
              <a:rPr lang="ru-RU" sz="2400" dirty="0" smtClean="0"/>
              <a:t> = </a:t>
            </a:r>
            <a:r>
              <a:rPr lang="en-US" sz="2400" dirty="0" smtClean="0"/>
              <a:t>R</a:t>
            </a:r>
            <a:r>
              <a:rPr lang="ru-RU" sz="2400" dirty="0" smtClean="0"/>
              <a:t>, где </a:t>
            </a:r>
            <a:r>
              <a:rPr lang="en-US" sz="2400" dirty="0" smtClean="0"/>
              <a:t>R</a:t>
            </a:r>
            <a:r>
              <a:rPr lang="ru-RU" sz="2400" dirty="0" smtClean="0"/>
              <a:t> — радиус описанной окружности. Следовательно, треугольник </a:t>
            </a:r>
            <a:r>
              <a:rPr lang="en-US" sz="2400" dirty="0" smtClean="0"/>
              <a:t>ACM</a:t>
            </a:r>
            <a:r>
              <a:rPr lang="ru-RU" sz="2400" dirty="0" smtClean="0"/>
              <a:t> — равнобедренный, и ∠</a:t>
            </a:r>
            <a:r>
              <a:rPr lang="en-US" sz="2400" dirty="0" smtClean="0"/>
              <a:t>ACM</a:t>
            </a:r>
            <a:r>
              <a:rPr lang="ru-RU" sz="2400" dirty="0" smtClean="0"/>
              <a:t> = ∠</a:t>
            </a:r>
            <a:r>
              <a:rPr lang="en-US" sz="2400" dirty="0" smtClean="0"/>
              <a:t>CAM</a:t>
            </a:r>
            <a:r>
              <a:rPr lang="ru-RU" sz="2400" dirty="0" smtClean="0"/>
              <a:t> = 23°.</a:t>
            </a:r>
            <a:endParaRPr lang="en-US" sz="2400" dirty="0" smtClean="0"/>
          </a:p>
          <a:p>
            <a:r>
              <a:rPr lang="ru-RU" sz="2400" dirty="0" smtClean="0"/>
              <a:t>∠</a:t>
            </a:r>
            <a:r>
              <a:rPr lang="en-US" sz="2400" dirty="0" smtClean="0"/>
              <a:t>B</a:t>
            </a:r>
            <a:r>
              <a:rPr lang="ru-RU" sz="2400" dirty="0" smtClean="0"/>
              <a:t> — общий. Следовательно, треугольники </a:t>
            </a:r>
            <a:r>
              <a:rPr lang="en-US" sz="2400" dirty="0" smtClean="0"/>
              <a:t>ABC</a:t>
            </a:r>
            <a:r>
              <a:rPr lang="ru-RU" sz="2400" dirty="0" smtClean="0"/>
              <a:t> и </a:t>
            </a:r>
            <a:r>
              <a:rPr lang="en-US" sz="2400" dirty="0" smtClean="0"/>
              <a:t>CBH</a:t>
            </a:r>
            <a:r>
              <a:rPr lang="ru-RU" sz="2400" dirty="0" smtClean="0"/>
              <a:t> подобны по двум углам.</a:t>
            </a:r>
            <a:endParaRPr lang="en-US" sz="2400" dirty="0" smtClean="0"/>
          </a:p>
          <a:p>
            <a:r>
              <a:rPr lang="en-US" sz="2400" dirty="0" smtClean="0"/>
              <a:t>∠BCH = ∠BAC = 23°.</a:t>
            </a:r>
            <a:endParaRPr lang="ru-RU" sz="2400" dirty="0" smtClean="0"/>
          </a:p>
          <a:p>
            <a:r>
              <a:rPr lang="ru-RU" sz="2400" dirty="0" smtClean="0"/>
              <a:t>∠</a:t>
            </a:r>
            <a:r>
              <a:rPr lang="en-US" sz="2400" dirty="0" smtClean="0"/>
              <a:t>C</a:t>
            </a:r>
            <a:r>
              <a:rPr lang="ru-RU" sz="2400" dirty="0" smtClean="0"/>
              <a:t> = 90, ∠</a:t>
            </a:r>
            <a:r>
              <a:rPr lang="en-US" sz="2400" dirty="0" smtClean="0"/>
              <a:t>C</a:t>
            </a:r>
            <a:r>
              <a:rPr lang="ru-RU" sz="2400" dirty="0" smtClean="0"/>
              <a:t> = ∠</a:t>
            </a:r>
            <a:r>
              <a:rPr lang="en-US" sz="2400" dirty="0" smtClean="0"/>
              <a:t>ACM</a:t>
            </a:r>
            <a:r>
              <a:rPr lang="ru-RU" sz="2400" dirty="0" smtClean="0"/>
              <a:t> + ∠</a:t>
            </a:r>
            <a:r>
              <a:rPr lang="en-US" sz="2400" dirty="0" smtClean="0"/>
              <a:t>MCH</a:t>
            </a:r>
            <a:r>
              <a:rPr lang="ru-RU" sz="2400" dirty="0" smtClean="0"/>
              <a:t> + ∠</a:t>
            </a:r>
            <a:r>
              <a:rPr lang="en-US" sz="2400" dirty="0" smtClean="0"/>
              <a:t>BCH</a:t>
            </a:r>
            <a:r>
              <a:rPr lang="ru-RU" sz="2400" dirty="0" smtClean="0"/>
              <a:t>. В этом равенстве ∠</a:t>
            </a:r>
            <a:r>
              <a:rPr lang="en-US" sz="2400" dirty="0" smtClean="0"/>
              <a:t>MCH</a:t>
            </a:r>
            <a:r>
              <a:rPr lang="ru-RU" sz="2400" dirty="0" smtClean="0"/>
              <a:t> — искомый, а ∠</a:t>
            </a:r>
            <a:r>
              <a:rPr lang="en-US" sz="2400" dirty="0" smtClean="0"/>
              <a:t>ACM</a:t>
            </a:r>
            <a:r>
              <a:rPr lang="ru-RU" sz="2400" dirty="0" smtClean="0"/>
              <a:t> и ∠</a:t>
            </a:r>
            <a:r>
              <a:rPr lang="en-US" sz="2400" dirty="0" smtClean="0"/>
              <a:t>BCH</a:t>
            </a:r>
            <a:r>
              <a:rPr lang="ru-RU" sz="2400" dirty="0" smtClean="0"/>
              <a:t> известны и равны 23°. Имеем:</a:t>
            </a:r>
            <a:endParaRPr lang="en-US" sz="2400" dirty="0" smtClean="0"/>
          </a:p>
          <a:p>
            <a:r>
              <a:rPr lang="ru-RU" sz="2400" dirty="0" smtClean="0"/>
              <a:t>90° = 23° + ∠</a:t>
            </a:r>
            <a:r>
              <a:rPr lang="en-US" sz="2400" dirty="0" smtClean="0"/>
              <a:t>MCH</a:t>
            </a:r>
            <a:r>
              <a:rPr lang="ru-RU" sz="2400" dirty="0" smtClean="0"/>
              <a:t> + 23° ⇒ ∠</a:t>
            </a:r>
            <a:r>
              <a:rPr lang="en-US" sz="2400" dirty="0" smtClean="0"/>
              <a:t>MCH</a:t>
            </a:r>
            <a:r>
              <a:rPr lang="ru-RU" sz="2400" dirty="0" smtClean="0"/>
              <a:t> = 90° − 23° − </a:t>
            </a:r>
            <a:r>
              <a:rPr lang="ru-RU" sz="2400" dirty="0" err="1" smtClean="0"/>
              <a:t>23°</a:t>
            </a:r>
            <a:r>
              <a:rPr lang="ru-RU" sz="2400" dirty="0" smtClean="0"/>
              <a:t> = 44°.</a:t>
            </a:r>
            <a:endParaRPr lang="en-US" sz="2400" dirty="0" smtClean="0"/>
          </a:p>
          <a:p>
            <a:endParaRPr lang="en-US" dirty="0"/>
          </a:p>
        </p:txBody>
      </p:sp>
      <p:pic>
        <p:nvPicPr>
          <p:cNvPr id="5" name="Рисунок 4" descr="Прямоугольный треугольник, высота и медиан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365104"/>
            <a:ext cx="381642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5700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№ 7  Найдите квадрат расстояния между вершинами С и   А</a:t>
            </a:r>
            <a:r>
              <a:rPr lang="ru-RU" sz="1800" dirty="0" smtClean="0">
                <a:solidFill>
                  <a:schemeClr val="tx1"/>
                </a:solidFill>
              </a:rPr>
              <a:t>1</a:t>
            </a:r>
            <a:r>
              <a:rPr lang="ru-RU" sz="2800" dirty="0" smtClean="0">
                <a:solidFill>
                  <a:schemeClr val="tx1"/>
                </a:solidFill>
              </a:rPr>
              <a:t> прямоугольного параллелепипеда, для которого  АВ = 5 , </a:t>
            </a:r>
            <a:r>
              <a:rPr lang="en-US" sz="2800" dirty="0" smtClean="0">
                <a:solidFill>
                  <a:schemeClr val="tx1"/>
                </a:solidFill>
              </a:rPr>
              <a:t>AD = 4</a:t>
            </a:r>
            <a:r>
              <a:rPr lang="ru-RU" sz="2800" dirty="0" smtClean="0">
                <a:solidFill>
                  <a:schemeClr val="tx1"/>
                </a:solidFill>
              </a:rPr>
              <a:t> ,</a:t>
            </a:r>
            <a:r>
              <a:rPr lang="en-US" sz="2800" dirty="0" smtClean="0">
                <a:solidFill>
                  <a:schemeClr val="tx1"/>
                </a:solidFill>
              </a:rPr>
              <a:t> AA</a:t>
            </a:r>
            <a:r>
              <a:rPr lang="en-US" sz="2000" dirty="0" smtClean="0">
                <a:solidFill>
                  <a:schemeClr val="tx1"/>
                </a:solidFill>
              </a:rPr>
              <a:t>1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= 3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</p:txBody>
      </p:sp>
      <p:grpSp>
        <p:nvGrpSpPr>
          <p:cNvPr id="2" name="Группа 45"/>
          <p:cNvGrpSpPr>
            <a:grpSpLocks/>
          </p:cNvGrpSpPr>
          <p:nvPr/>
        </p:nvGrpSpPr>
        <p:grpSpPr bwMode="auto">
          <a:xfrm>
            <a:off x="468313" y="1628775"/>
            <a:ext cx="4319587" cy="4772025"/>
            <a:chOff x="755576" y="1772816"/>
            <a:chExt cx="4320480" cy="4771692"/>
          </a:xfrm>
        </p:grpSpPr>
        <p:sp>
          <p:nvSpPr>
            <p:cNvPr id="31" name="Куб 30"/>
            <p:cNvSpPr/>
            <p:nvPr/>
          </p:nvSpPr>
          <p:spPr>
            <a:xfrm>
              <a:off x="1331957" y="2349039"/>
              <a:ext cx="2951773" cy="3744651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2124284" y="2349039"/>
              <a:ext cx="0" cy="3023976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1331957" y="5373015"/>
              <a:ext cx="792327" cy="720675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2124284" y="5373015"/>
              <a:ext cx="2159446" cy="0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3" name="TextBox 37"/>
            <p:cNvSpPr txBox="1">
              <a:spLocks noChangeArrowheads="1"/>
            </p:cNvSpPr>
            <p:nvPr/>
          </p:nvSpPr>
          <p:spPr bwMode="auto">
            <a:xfrm>
              <a:off x="899592" y="6021288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A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4" name="TextBox 38"/>
            <p:cNvSpPr txBox="1">
              <a:spLocks noChangeArrowheads="1"/>
            </p:cNvSpPr>
            <p:nvPr/>
          </p:nvSpPr>
          <p:spPr bwMode="auto">
            <a:xfrm>
              <a:off x="755576" y="2780928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A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5" name="TextBox 39"/>
            <p:cNvSpPr txBox="1">
              <a:spLocks noChangeArrowheads="1"/>
            </p:cNvSpPr>
            <p:nvPr/>
          </p:nvSpPr>
          <p:spPr bwMode="auto">
            <a:xfrm>
              <a:off x="2267744" y="4797152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B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6" name="TextBox 40"/>
            <p:cNvSpPr txBox="1">
              <a:spLocks noChangeArrowheads="1"/>
            </p:cNvSpPr>
            <p:nvPr/>
          </p:nvSpPr>
          <p:spPr bwMode="auto">
            <a:xfrm>
              <a:off x="4355976" y="5085184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C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7" name="TextBox 41"/>
            <p:cNvSpPr txBox="1">
              <a:spLocks noChangeArrowheads="1"/>
            </p:cNvSpPr>
            <p:nvPr/>
          </p:nvSpPr>
          <p:spPr bwMode="auto">
            <a:xfrm>
              <a:off x="3707904" y="5949280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D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8" name="TextBox 42"/>
            <p:cNvSpPr txBox="1">
              <a:spLocks noChangeArrowheads="1"/>
            </p:cNvSpPr>
            <p:nvPr/>
          </p:nvSpPr>
          <p:spPr bwMode="auto">
            <a:xfrm>
              <a:off x="2051720" y="1772816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B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49" name="TextBox 43"/>
            <p:cNvSpPr txBox="1">
              <a:spLocks noChangeArrowheads="1"/>
            </p:cNvSpPr>
            <p:nvPr/>
          </p:nvSpPr>
          <p:spPr bwMode="auto">
            <a:xfrm>
              <a:off x="4355976" y="1916832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C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1050" name="TextBox 44"/>
            <p:cNvSpPr txBox="1">
              <a:spLocks noChangeArrowheads="1"/>
            </p:cNvSpPr>
            <p:nvPr/>
          </p:nvSpPr>
          <p:spPr bwMode="auto">
            <a:xfrm>
              <a:off x="3059832" y="2996952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D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</p:grpSp>
      <p:cxnSp>
        <p:nvCxnSpPr>
          <p:cNvPr id="48" name="Прямая соединительная линия 47"/>
          <p:cNvCxnSpPr/>
          <p:nvPr/>
        </p:nvCxnSpPr>
        <p:spPr>
          <a:xfrm flipH="1" flipV="1">
            <a:off x="1042988" y="2924175"/>
            <a:ext cx="2952750" cy="2305050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1042988" y="5229225"/>
            <a:ext cx="2952750" cy="72072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5148263" y="5805488"/>
            <a:ext cx="2808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50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908175" y="6021388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4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87450" y="5157788"/>
            <a:ext cx="647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5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4213" y="4221163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3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08400" y="5445125"/>
            <a:ext cx="647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5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23" name="Object 1"/>
          <p:cNvGraphicFramePr>
            <a:graphicFrameLocks noChangeAspect="1"/>
          </p:cNvGraphicFramePr>
          <p:nvPr/>
        </p:nvGraphicFramePr>
        <p:xfrm>
          <a:off x="2484438" y="5516563"/>
          <a:ext cx="534987" cy="381000"/>
        </p:xfrm>
        <a:graphic>
          <a:graphicData uri="http://schemas.openxmlformats.org/presentationml/2006/ole">
            <p:oleObj spid="_x0000_s2050" name="Equation" r:id="rId3" imgW="304560" imgH="215640" progId="">
              <p:embed/>
            </p:oleObj>
          </a:graphicData>
        </a:graphic>
      </p:graphicFrame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1042988" y="5661025"/>
            <a:ext cx="215900" cy="215900"/>
            <a:chOff x="1043608" y="5661248"/>
            <a:chExt cx="216024" cy="216024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1043608" y="5661248"/>
              <a:ext cx="216024" cy="714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259632" y="5661248"/>
              <a:ext cx="0" cy="21602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201622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</a:rPr>
              <a:t>№ 8  </a:t>
            </a:r>
            <a:r>
              <a:rPr lang="ru-RU" sz="3100" dirty="0">
                <a:solidFill>
                  <a:schemeClr val="tx1"/>
                </a:solidFill>
              </a:rPr>
              <a:t>Найдите угол </a:t>
            </a:r>
            <a:r>
              <a:rPr lang="en-US" sz="3100" dirty="0" smtClean="0">
                <a:solidFill>
                  <a:schemeClr val="tx1"/>
                </a:solidFill>
              </a:rPr>
              <a:t> ABD</a:t>
            </a:r>
            <a:r>
              <a:rPr lang="en-US" sz="2200" dirty="0" smtClean="0">
                <a:solidFill>
                  <a:schemeClr val="tx1"/>
                </a:solidFill>
              </a:rPr>
              <a:t>1  </a:t>
            </a:r>
            <a:r>
              <a:rPr lang="ru-RU" sz="3100" dirty="0" smtClean="0">
                <a:solidFill>
                  <a:schemeClr val="tx1"/>
                </a:solidFill>
              </a:rPr>
              <a:t>прямоугольного параллелепипеда</a:t>
            </a:r>
            <a:r>
              <a:rPr lang="ru-RU" sz="3100" dirty="0">
                <a:solidFill>
                  <a:schemeClr val="tx1"/>
                </a:solidFill>
              </a:rPr>
              <a:t>, для которого </a:t>
            </a:r>
            <a:r>
              <a:rPr lang="ru-RU" sz="3200" dirty="0" smtClean="0">
                <a:solidFill>
                  <a:schemeClr val="tx1"/>
                </a:solidFill>
              </a:rPr>
              <a:t>АВ = 5 , </a:t>
            </a:r>
            <a:r>
              <a:rPr lang="en-US" sz="3200" dirty="0" smtClean="0">
                <a:solidFill>
                  <a:schemeClr val="tx1"/>
                </a:solidFill>
              </a:rPr>
              <a:t>AD = 4</a:t>
            </a:r>
            <a:r>
              <a:rPr lang="ru-RU" sz="3200" dirty="0" smtClean="0">
                <a:solidFill>
                  <a:schemeClr val="tx1"/>
                </a:solidFill>
              </a:rPr>
              <a:t> ,</a:t>
            </a:r>
            <a:r>
              <a:rPr lang="en-US" sz="3200" dirty="0" smtClean="0">
                <a:solidFill>
                  <a:schemeClr val="tx1"/>
                </a:solidFill>
              </a:rPr>
              <a:t> AA</a:t>
            </a:r>
            <a:r>
              <a:rPr lang="en-US" sz="2400" dirty="0" smtClean="0">
                <a:solidFill>
                  <a:schemeClr val="tx1"/>
                </a:solidFill>
              </a:rPr>
              <a:t>1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= 3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  <a:r>
              <a:rPr lang="ru-RU" sz="3100" dirty="0" smtClean="0">
                <a:solidFill>
                  <a:schemeClr val="tx1"/>
                </a:solidFill>
              </a:rPr>
              <a:t> </a:t>
            </a:r>
            <a:r>
              <a:rPr lang="ru-RU" sz="3100" dirty="0">
                <a:solidFill>
                  <a:schemeClr val="tx1"/>
                </a:solidFill>
              </a:rPr>
              <a:t>Ответ дайте в градусах.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539750" y="1700213"/>
            <a:ext cx="4176713" cy="4700587"/>
            <a:chOff x="827584" y="1844824"/>
            <a:chExt cx="4176464" cy="4699684"/>
          </a:xfrm>
        </p:grpSpPr>
        <p:sp>
          <p:nvSpPr>
            <p:cNvPr id="4" name="Куб 3"/>
            <p:cNvSpPr/>
            <p:nvPr/>
          </p:nvSpPr>
          <p:spPr>
            <a:xfrm>
              <a:off x="1332379" y="2349552"/>
              <a:ext cx="2950987" cy="3744193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2124495" y="2349552"/>
              <a:ext cx="0" cy="3023606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1332379" y="5373158"/>
              <a:ext cx="792116" cy="720587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124495" y="5373158"/>
              <a:ext cx="2158871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2" name="TextBox 7"/>
            <p:cNvSpPr txBox="1">
              <a:spLocks noChangeArrowheads="1"/>
            </p:cNvSpPr>
            <p:nvPr/>
          </p:nvSpPr>
          <p:spPr bwMode="auto">
            <a:xfrm>
              <a:off x="899592" y="6021288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D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3" name="TextBox 8"/>
            <p:cNvSpPr txBox="1">
              <a:spLocks noChangeArrowheads="1"/>
            </p:cNvSpPr>
            <p:nvPr/>
          </p:nvSpPr>
          <p:spPr bwMode="auto">
            <a:xfrm>
              <a:off x="1835696" y="1844824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A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4" name="TextBox 9"/>
            <p:cNvSpPr txBox="1">
              <a:spLocks noChangeArrowheads="1"/>
            </p:cNvSpPr>
            <p:nvPr/>
          </p:nvSpPr>
          <p:spPr bwMode="auto">
            <a:xfrm>
              <a:off x="2267744" y="4797152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A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5" name="TextBox 10"/>
            <p:cNvSpPr txBox="1">
              <a:spLocks noChangeArrowheads="1"/>
            </p:cNvSpPr>
            <p:nvPr/>
          </p:nvSpPr>
          <p:spPr bwMode="auto">
            <a:xfrm>
              <a:off x="4355976" y="5085184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B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6" name="TextBox 11"/>
            <p:cNvSpPr txBox="1">
              <a:spLocks noChangeArrowheads="1"/>
            </p:cNvSpPr>
            <p:nvPr/>
          </p:nvSpPr>
          <p:spPr bwMode="auto">
            <a:xfrm>
              <a:off x="3707904" y="5949280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C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7" name="TextBox 12"/>
            <p:cNvSpPr txBox="1">
              <a:spLocks noChangeArrowheads="1"/>
            </p:cNvSpPr>
            <p:nvPr/>
          </p:nvSpPr>
          <p:spPr bwMode="auto">
            <a:xfrm>
              <a:off x="4355976" y="2060848"/>
              <a:ext cx="6480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B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8" name="TextBox 13"/>
            <p:cNvSpPr txBox="1">
              <a:spLocks noChangeArrowheads="1"/>
            </p:cNvSpPr>
            <p:nvPr/>
          </p:nvSpPr>
          <p:spPr bwMode="auto">
            <a:xfrm>
              <a:off x="3059832" y="2564904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C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  <p:sp>
          <p:nvSpPr>
            <p:cNvPr id="23579" name="TextBox 14"/>
            <p:cNvSpPr txBox="1">
              <a:spLocks noChangeArrowheads="1"/>
            </p:cNvSpPr>
            <p:nvPr/>
          </p:nvSpPr>
          <p:spPr bwMode="auto">
            <a:xfrm>
              <a:off x="827584" y="2708920"/>
              <a:ext cx="72008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800" b="1">
                  <a:latin typeface="Constantia" pitchFamily="18" charset="0"/>
                </a:rPr>
                <a:t>D</a:t>
              </a:r>
              <a:r>
                <a:rPr lang="en-US" sz="2000" b="1">
                  <a:latin typeface="Constantia" pitchFamily="18" charset="0"/>
                </a:rPr>
                <a:t>1</a:t>
              </a:r>
              <a:endParaRPr lang="ru-RU" sz="2800" b="1">
                <a:latin typeface="Constantia" pitchFamily="18" charset="0"/>
              </a:endParaRPr>
            </a:p>
          </p:txBody>
        </p:sp>
      </p:grpSp>
      <p:cxnSp>
        <p:nvCxnSpPr>
          <p:cNvPr id="17" name="Прямая соединительная линия 16"/>
          <p:cNvCxnSpPr/>
          <p:nvPr/>
        </p:nvCxnSpPr>
        <p:spPr>
          <a:xfrm>
            <a:off x="1042988" y="2997200"/>
            <a:ext cx="2952750" cy="223202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Дуга 20"/>
          <p:cNvSpPr/>
          <p:nvPr/>
        </p:nvSpPr>
        <p:spPr>
          <a:xfrm rot="14058274">
            <a:off x="3361531" y="4722019"/>
            <a:ext cx="504825" cy="649288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042988" y="2997200"/>
            <a:ext cx="792162" cy="2232025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84438" y="4868863"/>
            <a:ext cx="503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5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258888" y="5229225"/>
            <a:ext cx="360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4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835150" y="3860800"/>
            <a:ext cx="504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3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84213" y="4437063"/>
            <a:ext cx="503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3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187450" y="4221163"/>
            <a:ext cx="504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onstantia" pitchFamily="18" charset="0"/>
              </a:rPr>
              <a:t>5</a:t>
            </a:r>
            <a:endParaRPr lang="ru-RU" sz="2400" b="1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076825" y="5589588"/>
            <a:ext cx="32400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Ответ: </a:t>
            </a:r>
            <a:r>
              <a:rPr lang="en-US" sz="2800" b="1">
                <a:solidFill>
                  <a:srgbClr val="FF0000"/>
                </a:solidFill>
                <a:latin typeface="Constantia" pitchFamily="18" charset="0"/>
              </a:rPr>
              <a:t>  4</a:t>
            </a:r>
            <a:r>
              <a:rPr lang="ru-RU" sz="2800" b="1">
                <a:solidFill>
                  <a:srgbClr val="FF0000"/>
                </a:solidFill>
                <a:latin typeface="Constantia" pitchFamily="18" charset="0"/>
              </a:rPr>
              <a:t>5</a:t>
            </a:r>
          </a:p>
        </p:txBody>
      </p:sp>
      <p:grpSp>
        <p:nvGrpSpPr>
          <p:cNvPr id="8" name="Группа 42"/>
          <p:cNvGrpSpPr>
            <a:grpSpLocks/>
          </p:cNvGrpSpPr>
          <p:nvPr/>
        </p:nvGrpSpPr>
        <p:grpSpPr bwMode="auto">
          <a:xfrm>
            <a:off x="1763713" y="5013325"/>
            <a:ext cx="360362" cy="215900"/>
            <a:chOff x="1763688" y="5013176"/>
            <a:chExt cx="360040" cy="216024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763688" y="5013176"/>
              <a:ext cx="28866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052355" y="5013176"/>
              <a:ext cx="71373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</TotalTime>
  <Words>946</Words>
  <Application>Microsoft Office PowerPoint</Application>
  <PresentationFormat>Экран (4:3)</PresentationFormat>
  <Paragraphs>143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Equation</vt:lpstr>
      <vt:lpstr>Геометрия части В</vt:lpstr>
      <vt:lpstr>№ 1Задание В3  (задания на клетчатой бумаге) </vt:lpstr>
      <vt:lpstr>№ 2  Задание В3  (задания на клетчатой бумаге) </vt:lpstr>
      <vt:lpstr> № 3 Задание В3  (задания на клетчатой бумаге) </vt:lpstr>
      <vt:lpstr>№ 4 Площадь ромба.</vt:lpstr>
      <vt:lpstr>№ 5 Геометрия с элементами тригонометрии ( В6)</vt:lpstr>
      <vt:lpstr>№ 6 Геометрия с элементами тригонометрии ( В6)</vt:lpstr>
      <vt:lpstr>№ 7  Найдите квадрат расстояния между вершинами С и   А1 прямоугольного параллелепипеда, для которого  АВ = 5 , AD = 4 , AA1 = 3. </vt:lpstr>
      <vt:lpstr>№ 8  Найдите угол  ABD1  прямоугольного параллелепипеда, для которого АВ = 5 , AD = 4 , AA1 = 3. Ответ дайте в градусах.   </vt:lpstr>
      <vt:lpstr>№ 9  В правильной шестиугольной призме ABCDEFA1B1C1D1E1F1  все ребра равны 1. Найдите расстояние между точками   A и E1.  </vt:lpstr>
      <vt:lpstr>№ 10 Найдите расстояние между вершинами   A  и C2 многогранника, изображенного на рисунке. Все двугранные углы многогранника прямые.</vt:lpstr>
      <vt:lpstr>№ 11 Найдите квадрат расстояния между вершинами B  и  D2  многогранника, изображенного на рисунке. Все двугранные углы многогранника прямые.  </vt:lpstr>
      <vt:lpstr>№ 12 Найдите квадрат расстояния между вершинами C  и  D2   многогранника, изображенного на рисунке. Все двугранные углы многогранника прямые. </vt:lpstr>
      <vt:lpstr>№ 13 Найдите угол   D2EA    многогранника, изображенного на рисунке. Все двугранные углы многогранника прямые. Ответ дайте в градусах.  </vt:lpstr>
      <vt:lpstr>№ 14 В правильной треугольной пирамиде SABC медианы основания пересекаются в точке  P . Объем пирамиды равен 1,  PS = 1 . Найдите площадь треугольника ABC .  </vt:lpstr>
      <vt:lpstr>№ 15  Высота правильной шестиугольной пирамиды равна 5. Боковое ребро наклонено к плоскости основания под углом 30°. Найдите боковое ребро пирамиды.</vt:lpstr>
      <vt:lpstr>№ 16  Радиус основания цилиндра равен 3. Диагональ осевого сечения цилиндра наклонена к плоскости основания  под углом 60°. Найдите диагональ осевого сечения цилиндра.</vt:lpstr>
      <vt:lpstr>№ 17  Найдите радиус сферы, вписанной в куб, ребра которого равны 4.</vt:lpstr>
      <vt:lpstr>№ 18  Найдите образующую цилиндра, описанного около сферы радиуса 3.</vt:lpstr>
      <vt:lpstr>№ 19  Найдите квадрат диаметра сферы, описанной около прямоугольного параллелепипеда, ребра которого равны 3,  4,  5.</vt:lpstr>
      <vt:lpstr>Слайд 21</vt:lpstr>
      <vt:lpstr> № 21.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Геометрия части В</dc:title>
  <dc:creator>COMP</dc:creator>
  <cp:lastModifiedBy>COMP</cp:lastModifiedBy>
  <cp:revision>12</cp:revision>
  <dcterms:created xsi:type="dcterms:W3CDTF">2012-01-16T15:06:12Z</dcterms:created>
  <dcterms:modified xsi:type="dcterms:W3CDTF">2013-08-13T15:34:19Z</dcterms:modified>
</cp:coreProperties>
</file>