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8" r:id="rId13"/>
    <p:sldId id="287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275" r:id="rId30"/>
    <p:sldId id="304" r:id="rId31"/>
    <p:sldId id="306" r:id="rId32"/>
    <p:sldId id="305" r:id="rId33"/>
    <p:sldId id="30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DE76D-667A-4C66-87BC-559CB1DDD40A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4C746-BB3F-4113-B65D-8A94BB81A6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70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4C746-BB3F-4113-B65D-8A94BB81A65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4C746-BB3F-4113-B65D-8A94BB81A65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6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4C746-BB3F-4113-B65D-8A94BB81A652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A7F-C0C1-4E24-81C4-5C0214EC0E02}" type="datetime1">
              <a:rPr lang="ru-RU" smtClean="0"/>
              <a:t>22.05.2012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Хачатурян Н.М.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2CA7D8-EA2C-445F-89E3-03215C98E64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383-7B3B-4D41-A42B-678A3F085A92}" type="datetime1">
              <a:rPr lang="ru-RU" smtClean="0"/>
              <a:t>22.05.2012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Хачатурян Н.М.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D8-EA2C-445F-89E3-03215C98E64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3ED4-F4DB-4F70-9949-4BAC95171AA3}" type="datetime1">
              <a:rPr lang="ru-RU" smtClean="0"/>
              <a:t>22.05.2012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Хачатурян Н.М.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D8-EA2C-445F-89E3-03215C98E64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2D555D-160E-4D1D-BA47-CC755CBF372A}" type="datetime1">
              <a:rPr lang="ru-RU" smtClean="0"/>
              <a:t>22.05.2012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Хачатурян Н.М.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E45322-2005-4481-A78B-43527771B67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8511-F901-4AE0-A0CD-12E1F1443382}" type="datetime1">
              <a:rPr lang="ru-RU" smtClean="0"/>
              <a:t>22.05.2012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dirty="0" smtClean="0"/>
              <a:t>Хачатурян Н.М.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2CA7D8-EA2C-445F-89E3-03215C98E64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2457-37F2-42B3-A6D3-195E0B136868}" type="datetime1">
              <a:rPr lang="ru-RU" smtClean="0"/>
              <a:t>22.05.2012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Хачатурян Н.М.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D8-EA2C-445F-89E3-03215C98E64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A994-E040-4130-B0DE-402A898B222C}" type="datetime1">
              <a:rPr lang="ru-RU" smtClean="0"/>
              <a:t>22.05.2012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Хачатурян Н.М.</a:t>
            </a: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D8-EA2C-445F-89E3-03215C98E64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8033-6BC0-4794-A687-12C2F7A1009E}" type="datetime1">
              <a:rPr lang="ru-RU" smtClean="0"/>
              <a:t>22.05.2012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Хачатурян Н.М.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2CA7D8-EA2C-445F-89E3-03215C98E64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F6B0-0227-48AF-9240-3183EE6A8373}" type="datetime1">
              <a:rPr lang="ru-RU" smtClean="0"/>
              <a:t>22.05.2012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Хачатурян Н.М.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D8-EA2C-445F-89E3-03215C98E64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0421-B83B-4AAE-8217-544DE3DEAD45}" type="datetime1">
              <a:rPr lang="ru-RU" smtClean="0"/>
              <a:t>22.05.2012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Хачатурян Н.М.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D8-EA2C-445F-89E3-03215C98E64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A0F0-C04A-427A-9A35-E8BB15695D55}" type="datetime1">
              <a:rPr lang="ru-RU" smtClean="0"/>
              <a:t>22.05.2012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Хачатурян Н.М.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D8-EA2C-445F-89E3-03215C98E64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2284-42BC-490D-886F-EF1AFD83D1A1}" type="datetime1">
              <a:rPr lang="ru-RU" smtClean="0"/>
              <a:t>22.05.2012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Хачатурян Н.М.</a:t>
            </a: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D8-EA2C-445F-89E3-03215C98E64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39A4D4-C573-443C-80B6-1F6F33890D09}" type="datetime1">
              <a:rPr lang="ru-RU" smtClean="0"/>
              <a:t>22.05.2012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dirty="0" smtClean="0"/>
              <a:t>Хачатурян Н.М.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2CA7D8-EA2C-445F-89E3-03215C98E64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_____Microsoft_Excel_97-20032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_____Microsoft_Excel_97-20031.xls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085184"/>
            <a:ext cx="8458200" cy="12961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«Недаром помнит вся Россия…»</a:t>
            </a:r>
            <a:endParaRPr lang="ru-RU" sz="44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211528"/>
            <a:ext cx="8458200" cy="180164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Презентация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учителя истории и обществознания 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МБОУ </a:t>
            </a:r>
            <a:r>
              <a:rPr lang="ru-RU" sz="1800" dirty="0" err="1" smtClean="0">
                <a:solidFill>
                  <a:srgbClr val="0070C0"/>
                </a:solidFill>
              </a:rPr>
              <a:t>Екатериновской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сош</a:t>
            </a:r>
            <a:endParaRPr lang="ru-RU" sz="1800" dirty="0" smtClean="0">
              <a:solidFill>
                <a:srgbClr val="0070C0"/>
              </a:solidFill>
            </a:endParaRPr>
          </a:p>
          <a:p>
            <a:pPr algn="ctr"/>
            <a:r>
              <a:rPr lang="ru-RU" sz="1800" dirty="0" err="1" smtClean="0">
                <a:solidFill>
                  <a:srgbClr val="0070C0"/>
                </a:solidFill>
              </a:rPr>
              <a:t>с.Екатериновки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Матвеево-Курганского  района 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Ростовской области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Хачатурян Натальи Михайловны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2532" name="Picture 4" descr="C:\Users\ХачатурянНМ\Desktop\plato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103176"/>
            <a:ext cx="2522572" cy="2766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D8-EA2C-445F-89E3-03215C98E640}" type="slidenum">
              <a:rPr lang="ru-RU" smtClean="0"/>
              <a:t>1</a:t>
            </a:fld>
            <a:endParaRPr lang="ru-RU"/>
          </a:p>
        </p:txBody>
      </p:sp>
      <p:pic>
        <p:nvPicPr>
          <p:cNvPr id="4099" name="Picture 3" descr="C:\Users\ХачатурянНМ\Pictures\1812\201q5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00" y="173904"/>
            <a:ext cx="3514742" cy="217497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ХачатурянНМ\Pictures\1812\kutuz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139"/>
            <a:ext cx="1823485" cy="2840813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D:\WINDOWS\Рабочий стол\CONV\cnv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1000108"/>
            <a:ext cx="4071966" cy="486729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2530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364088" y="1196752"/>
            <a:ext cx="3703712" cy="550884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Неожиданно для всех новый </a:t>
            </a:r>
            <a:r>
              <a:rPr lang="ru-RU" sz="2400" b="1" dirty="0" err="1">
                <a:solidFill>
                  <a:srgbClr val="002060"/>
                </a:solidFill>
              </a:rPr>
              <a:t>главноко-мандующий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объявил </a:t>
            </a:r>
            <a:r>
              <a:rPr lang="ru-RU" sz="2400" b="1" dirty="0">
                <a:solidFill>
                  <a:srgbClr val="002060"/>
                </a:solidFill>
              </a:rPr>
              <a:t>действия </a:t>
            </a:r>
            <a:r>
              <a:rPr lang="ru-RU" sz="2400" b="1" dirty="0" smtClean="0">
                <a:solidFill>
                  <a:srgbClr val="002060"/>
                </a:solidFill>
              </a:rPr>
              <a:t>Барклая -де -Толли верными </a:t>
            </a:r>
            <a:r>
              <a:rPr lang="ru-RU" sz="2400" b="1" dirty="0">
                <a:solidFill>
                  <a:srgbClr val="002060"/>
                </a:solidFill>
              </a:rPr>
              <a:t>и продолжил </a:t>
            </a:r>
            <a:r>
              <a:rPr lang="ru-RU" sz="2400" b="1" dirty="0" err="1">
                <a:solidFill>
                  <a:srgbClr val="002060"/>
                </a:solidFill>
              </a:rPr>
              <a:t>отступление,в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поисках </a:t>
            </a:r>
            <a:r>
              <a:rPr lang="ru-RU" sz="2400" b="1" dirty="0">
                <a:solidFill>
                  <a:srgbClr val="002060"/>
                </a:solidFill>
              </a:rPr>
              <a:t>места для </a:t>
            </a:r>
            <a:r>
              <a:rPr lang="ru-RU" sz="2400" b="1" dirty="0" smtClean="0">
                <a:solidFill>
                  <a:srgbClr val="002060"/>
                </a:solidFill>
              </a:rPr>
              <a:t>генерального </a:t>
            </a:r>
            <a:r>
              <a:rPr lang="ru-RU" sz="2400" b="1" dirty="0" err="1" smtClean="0">
                <a:solidFill>
                  <a:srgbClr val="002060"/>
                </a:solidFill>
              </a:rPr>
              <a:t>сражения,пока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не </a:t>
            </a:r>
            <a:r>
              <a:rPr lang="ru-RU" sz="2400" b="1" dirty="0" smtClean="0">
                <a:solidFill>
                  <a:srgbClr val="002060"/>
                </a:solidFill>
              </a:rPr>
              <a:t>остановился </a:t>
            </a:r>
            <a:r>
              <a:rPr lang="ru-RU" sz="2400" b="1" dirty="0">
                <a:solidFill>
                  <a:srgbClr val="002060"/>
                </a:solidFill>
              </a:rPr>
              <a:t>в 110 км от </a:t>
            </a:r>
            <a:r>
              <a:rPr lang="ru-RU" sz="2400" b="1" dirty="0" err="1">
                <a:solidFill>
                  <a:srgbClr val="002060"/>
                </a:solidFill>
              </a:rPr>
              <a:t>Москвы,около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деревни </a:t>
            </a:r>
            <a:r>
              <a:rPr lang="ru-RU" sz="2400" b="1" dirty="0">
                <a:solidFill>
                  <a:srgbClr val="002060"/>
                </a:solidFill>
              </a:rPr>
              <a:t>Бородино.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12949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3.Бородинская битва.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785918" y="6096000"/>
            <a:ext cx="2551132" cy="369332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/>
              <a:t>М.И.Кутузов.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364088" y="1196752"/>
            <a:ext cx="3703712" cy="550884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По приказу Кутузова </a:t>
            </a:r>
            <a:r>
              <a:rPr lang="ru-RU" sz="2000" b="1" dirty="0" smtClean="0">
                <a:solidFill>
                  <a:srgbClr val="002060"/>
                </a:solidFill>
              </a:rPr>
              <a:t>около </a:t>
            </a:r>
            <a:r>
              <a:rPr lang="ru-RU" sz="2000" b="1" dirty="0" err="1">
                <a:solidFill>
                  <a:srgbClr val="002060"/>
                </a:solidFill>
              </a:rPr>
              <a:t>д.Шевардино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началось </a:t>
            </a:r>
            <a:r>
              <a:rPr lang="ru-RU" sz="2000" b="1" dirty="0">
                <a:solidFill>
                  <a:srgbClr val="002060"/>
                </a:solidFill>
              </a:rPr>
              <a:t>возведение </a:t>
            </a:r>
            <a:r>
              <a:rPr lang="ru-RU" sz="2000" b="1" dirty="0" smtClean="0">
                <a:solidFill>
                  <a:srgbClr val="002060"/>
                </a:solidFill>
              </a:rPr>
              <a:t>земляного укрепления-редута.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24 августа к д. </a:t>
            </a:r>
            <a:r>
              <a:rPr lang="ru-RU" sz="2000" b="1" dirty="0" err="1" smtClean="0">
                <a:solidFill>
                  <a:srgbClr val="002060"/>
                </a:solidFill>
              </a:rPr>
              <a:t>Шевардино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подошли французы. Они с ходу атаковали </a:t>
            </a:r>
            <a:r>
              <a:rPr lang="ru-RU" sz="2000" b="1" dirty="0" smtClean="0">
                <a:solidFill>
                  <a:srgbClr val="002060"/>
                </a:solidFill>
              </a:rPr>
              <a:t>редут. Сражение продолжалось </a:t>
            </a:r>
            <a:r>
              <a:rPr lang="ru-RU" sz="2000" b="1" dirty="0">
                <a:solidFill>
                  <a:srgbClr val="002060"/>
                </a:solidFill>
              </a:rPr>
              <a:t>до поздней ночи.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Утром Наполеону </a:t>
            </a:r>
            <a:r>
              <a:rPr lang="ru-RU" sz="2000" b="1" dirty="0" err="1" smtClean="0">
                <a:solidFill>
                  <a:srgbClr val="002060"/>
                </a:solidFill>
              </a:rPr>
              <a:t>доложили,что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русские </a:t>
            </a:r>
            <a:r>
              <a:rPr lang="ru-RU" sz="2000" b="1" dirty="0" smtClean="0">
                <a:solidFill>
                  <a:srgbClr val="002060"/>
                </a:solidFill>
              </a:rPr>
              <a:t>отошли.25 </a:t>
            </a:r>
            <a:r>
              <a:rPr lang="ru-RU" sz="2000" b="1" dirty="0">
                <a:solidFill>
                  <a:srgbClr val="002060"/>
                </a:solidFill>
              </a:rPr>
              <a:t>августа </a:t>
            </a:r>
            <a:r>
              <a:rPr lang="ru-RU" sz="2000" b="1" dirty="0" smtClean="0">
                <a:solidFill>
                  <a:srgbClr val="002060"/>
                </a:solidFill>
              </a:rPr>
              <a:t>стороны </a:t>
            </a:r>
            <a:r>
              <a:rPr lang="ru-RU" sz="2000" b="1" dirty="0">
                <a:solidFill>
                  <a:srgbClr val="002060"/>
                </a:solidFill>
              </a:rPr>
              <a:t>готовились к </a:t>
            </a:r>
            <a:r>
              <a:rPr lang="ru-RU" sz="2000" b="1" dirty="0" smtClean="0">
                <a:solidFill>
                  <a:srgbClr val="002060"/>
                </a:solidFill>
              </a:rPr>
              <a:t>предстоящему </a:t>
            </a:r>
            <a:r>
              <a:rPr lang="ru-RU" sz="2000" b="1" dirty="0">
                <a:solidFill>
                  <a:srgbClr val="002060"/>
                </a:solidFill>
              </a:rPr>
              <a:t>сражению.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3.Бородинская битва.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524000" y="5562600"/>
            <a:ext cx="3344863" cy="89852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Бой за Шевардинский</a:t>
            </a:r>
          </a:p>
          <a:p>
            <a:pPr algn="ctr"/>
            <a:r>
              <a:rPr lang="ru-RU"/>
              <a:t>редут.</a:t>
            </a:r>
          </a:p>
        </p:txBody>
      </p:sp>
      <p:pic>
        <p:nvPicPr>
          <p:cNvPr id="37896" name="Picture 8" descr="D:\WINDOWS\Рабочий стол\CONV\cnvt0.jpg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1293923" y="1340768"/>
            <a:ext cx="3705225" cy="4038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85786" y="714356"/>
            <a:ext cx="7620000" cy="5945207"/>
            <a:chOff x="816" y="336"/>
            <a:chExt cx="4800" cy="3859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816" y="336"/>
              <a:ext cx="4800" cy="3859"/>
              <a:chOff x="816" y="336"/>
              <a:chExt cx="4800" cy="3859"/>
            </a:xfrm>
          </p:grpSpPr>
          <p:pic>
            <p:nvPicPr>
              <p:cNvPr id="11269" name="Picture 5" descr="D:\WINDOWS\Рабочий стол\1\1812\бородино.JPG"/>
              <p:cNvPicPr>
                <a:picLocks noChangeAspect="1" noChangeArrowheads="1"/>
              </p:cNvPicPr>
              <p:nvPr/>
            </p:nvPicPr>
            <p:blipFill>
              <a:blip r:embed="rId2">
                <a:lum bright="-6000" contrast="24000"/>
              </a:blip>
              <a:srcRect/>
              <a:stretch>
                <a:fillRect/>
              </a:stretch>
            </p:blipFill>
            <p:spPr bwMode="auto">
              <a:xfrm>
                <a:off x="816" y="336"/>
                <a:ext cx="4800" cy="3859"/>
              </a:xfrm>
              <a:prstGeom prst="rect">
                <a:avLst/>
              </a:prstGeom>
              <a:noFill/>
              <a:ln w="76200">
                <a:solidFill>
                  <a:schemeClr val="hlink"/>
                </a:solidFill>
                <a:miter lim="800000"/>
                <a:headEnd/>
                <a:tailEnd/>
              </a:ln>
            </p:spPr>
          </p:pic>
          <p:sp>
            <p:nvSpPr>
              <p:cNvPr id="11273" name="Text Box 9"/>
              <p:cNvSpPr txBox="1">
                <a:spLocks noChangeArrowheads="1"/>
              </p:cNvSpPr>
              <p:nvPr/>
            </p:nvSpPr>
            <p:spPr bwMode="auto">
              <a:xfrm>
                <a:off x="897" y="3168"/>
                <a:ext cx="87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800" dirty="0"/>
                  <a:t>Шевардино</a:t>
                </a:r>
              </a:p>
            </p:txBody>
          </p:sp>
        </p:grp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2630" y="1257"/>
              <a:ext cx="7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 dirty="0"/>
                <a:t>Бородино</a:t>
              </a: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4656" y="2361"/>
              <a:ext cx="8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 dirty="0"/>
                <a:t>Татариново</a:t>
              </a:r>
            </a:p>
          </p:txBody>
        </p:sp>
      </p:grp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3810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3.Бородинская битва.</a:t>
            </a:r>
          </a:p>
        </p:txBody>
      </p:sp>
      <p:sp>
        <p:nvSpPr>
          <p:cNvPr id="11266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642918"/>
            <a:ext cx="5029200" cy="57150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Рано утром 26 августа полководцы </a:t>
            </a:r>
            <a:r>
              <a:rPr lang="ru-RU" sz="2000" b="1" dirty="0" smtClean="0">
                <a:solidFill>
                  <a:srgbClr val="002060"/>
                </a:solidFill>
              </a:rPr>
              <a:t>выдвинули </a:t>
            </a:r>
            <a:r>
              <a:rPr lang="ru-RU" sz="2000" b="1" dirty="0">
                <a:solidFill>
                  <a:srgbClr val="002060"/>
                </a:solidFill>
              </a:rPr>
              <a:t>войска на исходные позиции.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 rot="1194221">
            <a:off x="3276600" y="2057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 rot="-463599">
            <a:off x="3124200" y="3962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 rot="949081">
            <a:off x="4267200" y="11430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 rot="819025">
            <a:off x="3733800" y="26670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 rot="-471677">
            <a:off x="2667000" y="37338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 rot="-471677">
            <a:off x="2819400" y="48006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 rot="-330374">
            <a:off x="1295400" y="48768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2209800" y="56388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 rot="-472662">
            <a:off x="2209800" y="38100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 rot="-472662">
            <a:off x="1447800" y="39624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1287" name="Picture 23" descr="D:\WINDOWS\Рабочий стол\CONV\cnvt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4525" y="4800600"/>
            <a:ext cx="752475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289" name="Text Box 25"/>
          <p:cNvSpPr txBox="1">
            <a:spLocks noChangeArrowheads="1"/>
          </p:cNvSpPr>
          <p:nvPr/>
        </p:nvSpPr>
        <p:spPr bwMode="auto">
          <a:xfrm rot="-4606433">
            <a:off x="5203825" y="25685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FFFFFF"/>
                </a:solidFill>
              </a:rPr>
              <a:t>Барклай де Толли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 rot="4805046">
            <a:off x="5159375" y="50831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FFFFFF"/>
                </a:solidFill>
              </a:rPr>
              <a:t>Багратион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029200" y="2667000"/>
            <a:ext cx="930275" cy="1524000"/>
            <a:chOff x="3168" y="1680"/>
            <a:chExt cx="586" cy="960"/>
          </a:xfrm>
        </p:grpSpPr>
        <p:sp>
          <p:nvSpPr>
            <p:cNvPr id="11292" name="AutoShape 28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1293" name="Text Box 29"/>
            <p:cNvSpPr txBox="1">
              <a:spLocks noChangeArrowheads="1"/>
            </p:cNvSpPr>
            <p:nvPr/>
          </p:nvSpPr>
          <p:spPr bwMode="auto">
            <a:xfrm rot="-5410919">
              <a:off x="3109" y="1931"/>
              <a:ext cx="8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/>
                <a:t>Батарея </a:t>
              </a:r>
            </a:p>
            <a:p>
              <a:pPr algn="ctr"/>
              <a:r>
                <a:rPr lang="ru-RU" sz="2000" dirty="0"/>
                <a:t>Раевского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5029200" y="4127501"/>
            <a:ext cx="931863" cy="1771650"/>
            <a:chOff x="3168" y="1592"/>
            <a:chExt cx="587" cy="1116"/>
          </a:xfrm>
        </p:grpSpPr>
        <p:sp>
          <p:nvSpPr>
            <p:cNvPr id="11296" name="AutoShape 32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1297" name="Text Box 33"/>
            <p:cNvSpPr txBox="1">
              <a:spLocks noChangeArrowheads="1"/>
            </p:cNvSpPr>
            <p:nvPr/>
          </p:nvSpPr>
          <p:spPr bwMode="auto">
            <a:xfrm rot="16189081">
              <a:off x="2974" y="1927"/>
              <a:ext cx="111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/>
                <a:t>Багратионовы</a:t>
              </a:r>
            </a:p>
            <a:p>
              <a:pPr algn="ctr"/>
              <a:r>
                <a:rPr lang="ru-RU" sz="2000" dirty="0"/>
                <a:t>флеши</a:t>
              </a:r>
            </a:p>
          </p:txBody>
        </p:sp>
      </p:grp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6858000" y="3124200"/>
            <a:ext cx="381000" cy="1295400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7696200" y="3810000"/>
            <a:ext cx="2286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 rot="-3837681">
            <a:off x="7299325" y="1790701"/>
            <a:ext cx="993775" cy="679450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dirty="0"/>
              <a:t>Уваров</a:t>
            </a:r>
          </a:p>
          <a:p>
            <a:r>
              <a:rPr lang="ru-RU" sz="1800" dirty="0"/>
              <a:t>Платов</a:t>
            </a:r>
          </a:p>
        </p:txBody>
      </p:sp>
      <p:pic>
        <p:nvPicPr>
          <p:cNvPr id="11302" name="Picture 38" descr="D:\WINDOWS\Рабочий стол\CONV\cnvt1.jpg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7620000" y="2819400"/>
            <a:ext cx="838200" cy="9509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/>
      <p:bldP spid="11271" grpId="0" animBg="1"/>
      <p:bldP spid="11272" grpId="0" animBg="1"/>
      <p:bldP spid="11278" grpId="0" animBg="1"/>
      <p:bldP spid="11279" grpId="0" animBg="1"/>
      <p:bldP spid="11280" grpId="0" animBg="1"/>
      <p:bldP spid="11282" grpId="0" animBg="1"/>
      <p:bldP spid="11283" grpId="0" animBg="1"/>
      <p:bldP spid="11284" grpId="0" animBg="1"/>
      <p:bldP spid="11285" grpId="0" animBg="1"/>
      <p:bldP spid="11286" grpId="0" animBg="1"/>
      <p:bldP spid="11289" grpId="0" animBg="1" autoUpdateAnimBg="0"/>
      <p:bldP spid="11290" grpId="0" animBg="1" autoUpdateAnimBg="0"/>
      <p:bldP spid="11298" grpId="0" animBg="1"/>
      <p:bldP spid="11299" grpId="0" animBg="1"/>
      <p:bldP spid="1130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3.Бородинская битва.</a:t>
            </a:r>
          </a:p>
        </p:txBody>
      </p:sp>
      <p:graphicFrame>
        <p:nvGraphicFramePr>
          <p:cNvPr id="6348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255921"/>
              </p:ext>
            </p:extLst>
          </p:nvPr>
        </p:nvGraphicFramePr>
        <p:xfrm>
          <a:off x="971600" y="1052736"/>
          <a:ext cx="74676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Лист" r:id="rId4" imgW="9239588" imgH="5753520" progId="Excel.Sheet.8">
                  <p:embed/>
                </p:oleObj>
              </mc:Choice>
              <mc:Fallback>
                <p:oleObj name="Лист" r:id="rId4" imgW="9239588" imgH="575352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052736"/>
                        <a:ext cx="7467600" cy="5638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762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1030" descr="D:\WINDOWS\Рабочий стол\CONV\cnvt0.jpg"/>
          <p:cNvPicPr>
            <a:picLocks noChangeAspect="1" noChangeArrowheads="1"/>
          </p:cNvPicPr>
          <p:nvPr/>
        </p:nvPicPr>
        <p:blipFill>
          <a:blip r:embed="rId2">
            <a:lum bright="18000" contrast="12000"/>
          </a:blip>
          <a:srcRect/>
          <a:stretch>
            <a:fillRect/>
          </a:stretch>
        </p:blipFill>
        <p:spPr bwMode="auto">
          <a:xfrm>
            <a:off x="3995936" y="1196752"/>
            <a:ext cx="4631432" cy="263151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8675" name="Rectangle 1027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357158" y="3929066"/>
            <a:ext cx="8710642" cy="277653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2060"/>
                </a:solidFill>
              </a:rPr>
              <a:t>Битва началась в 5-30 утра. Наполеон </a:t>
            </a:r>
            <a:r>
              <a:rPr lang="ru-RU" sz="2800" b="1" dirty="0" smtClean="0">
                <a:solidFill>
                  <a:srgbClr val="002060"/>
                </a:solidFill>
              </a:rPr>
              <a:t>направил </a:t>
            </a:r>
            <a:r>
              <a:rPr lang="ru-RU" sz="2800" b="1" dirty="0">
                <a:solidFill>
                  <a:srgbClr val="002060"/>
                </a:solidFill>
              </a:rPr>
              <a:t>основной удар на левый фланг, где </a:t>
            </a:r>
            <a:r>
              <a:rPr lang="ru-RU" sz="2800" b="1" dirty="0" smtClean="0">
                <a:solidFill>
                  <a:srgbClr val="002060"/>
                </a:solidFill>
              </a:rPr>
              <a:t>находились </a:t>
            </a:r>
            <a:r>
              <a:rPr lang="ru-RU" sz="2800" b="1" dirty="0">
                <a:solidFill>
                  <a:srgbClr val="002060"/>
                </a:solidFill>
              </a:rPr>
              <a:t>Багратионовы </a:t>
            </a:r>
            <a:r>
              <a:rPr lang="ru-RU" sz="2800" b="1" dirty="0" smtClean="0">
                <a:solidFill>
                  <a:srgbClr val="002060"/>
                </a:solidFill>
              </a:rPr>
              <a:t>Флеши. Бой </a:t>
            </a:r>
            <a:r>
              <a:rPr lang="ru-RU" sz="2800" b="1" dirty="0">
                <a:solidFill>
                  <a:srgbClr val="002060"/>
                </a:solidFill>
              </a:rPr>
              <a:t>за них продолжался весь день.Флеши переходили из рук в руки 7 </a:t>
            </a:r>
            <a:r>
              <a:rPr lang="ru-RU" sz="2800" b="1" dirty="0" smtClean="0">
                <a:solidFill>
                  <a:srgbClr val="002060"/>
                </a:solidFill>
              </a:rPr>
              <a:t>раз, но </a:t>
            </a:r>
            <a:r>
              <a:rPr lang="ru-RU" sz="2800" b="1" dirty="0">
                <a:solidFill>
                  <a:srgbClr val="002060"/>
                </a:solidFill>
              </a:rPr>
              <a:t>французам так и не удалось прорвать оборону и выйти в тыл 1-й армии.  </a:t>
            </a:r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3.Бородинская битва.</a:t>
            </a:r>
          </a:p>
        </p:txBody>
      </p:sp>
      <p:sp>
        <p:nvSpPr>
          <p:cNvPr id="28679" name="Text Box 1031"/>
          <p:cNvSpPr txBox="1">
            <a:spLocks noChangeArrowheads="1"/>
          </p:cNvSpPr>
          <p:nvPr/>
        </p:nvSpPr>
        <p:spPr bwMode="auto">
          <a:xfrm>
            <a:off x="1447800" y="1343025"/>
            <a:ext cx="2159000" cy="16287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В.Верещагин.</a:t>
            </a:r>
          </a:p>
          <a:p>
            <a:r>
              <a:rPr lang="ru-RU" dirty="0"/>
              <a:t>Наполеон на </a:t>
            </a:r>
          </a:p>
          <a:p>
            <a:r>
              <a:rPr lang="ru-RU" dirty="0"/>
              <a:t>Бородинских</a:t>
            </a:r>
          </a:p>
          <a:p>
            <a:r>
              <a:rPr lang="ru-RU" dirty="0"/>
              <a:t>высотах.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1032"/>
          <p:cNvSpPr>
            <a:spLocks noGrp="1" noChangeArrowheads="1"/>
          </p:cNvSpPr>
          <p:nvPr>
            <p:ph type="title"/>
          </p:nvPr>
        </p:nvSpPr>
        <p:spPr>
          <a:xfrm>
            <a:off x="899592" y="181708"/>
            <a:ext cx="7620000" cy="3810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3.Бородинская битва.</a:t>
            </a:r>
          </a:p>
        </p:txBody>
      </p:sp>
      <p:sp>
        <p:nvSpPr>
          <p:cNvPr id="38922" name="Rectangle 1034"/>
          <p:cNvSpPr>
            <a:spLocks noChangeArrowheads="1"/>
          </p:cNvSpPr>
          <p:nvPr/>
        </p:nvSpPr>
        <p:spPr bwMode="auto">
          <a:xfrm rot="1194221">
            <a:off x="3276600" y="2057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23" name="Rectangle 1035"/>
          <p:cNvSpPr>
            <a:spLocks noChangeArrowheads="1"/>
          </p:cNvSpPr>
          <p:nvPr/>
        </p:nvSpPr>
        <p:spPr bwMode="auto">
          <a:xfrm rot="-463599">
            <a:off x="3124200" y="3962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24" name="Rectangle 1036"/>
          <p:cNvSpPr>
            <a:spLocks noChangeArrowheads="1"/>
          </p:cNvSpPr>
          <p:nvPr/>
        </p:nvSpPr>
        <p:spPr bwMode="auto">
          <a:xfrm rot="949081">
            <a:off x="4267200" y="11430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25" name="Rectangle 1037"/>
          <p:cNvSpPr>
            <a:spLocks noChangeArrowheads="1"/>
          </p:cNvSpPr>
          <p:nvPr/>
        </p:nvSpPr>
        <p:spPr bwMode="auto">
          <a:xfrm rot="819025">
            <a:off x="3733800" y="26670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26" name="Rectangle 1038"/>
          <p:cNvSpPr>
            <a:spLocks noChangeArrowheads="1"/>
          </p:cNvSpPr>
          <p:nvPr/>
        </p:nvSpPr>
        <p:spPr bwMode="auto">
          <a:xfrm rot="-471677">
            <a:off x="2667000" y="37338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27" name="Rectangle 1039"/>
          <p:cNvSpPr>
            <a:spLocks noChangeArrowheads="1"/>
          </p:cNvSpPr>
          <p:nvPr/>
        </p:nvSpPr>
        <p:spPr bwMode="auto">
          <a:xfrm rot="-471677">
            <a:off x="2819400" y="48006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28" name="Rectangle 1040"/>
          <p:cNvSpPr>
            <a:spLocks noChangeArrowheads="1"/>
          </p:cNvSpPr>
          <p:nvPr/>
        </p:nvSpPr>
        <p:spPr bwMode="auto">
          <a:xfrm rot="-330374">
            <a:off x="1295400" y="48768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29" name="Rectangle 1041"/>
          <p:cNvSpPr>
            <a:spLocks noChangeArrowheads="1"/>
          </p:cNvSpPr>
          <p:nvPr/>
        </p:nvSpPr>
        <p:spPr bwMode="auto">
          <a:xfrm>
            <a:off x="2209800" y="56388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30" name="Rectangle 1042"/>
          <p:cNvSpPr>
            <a:spLocks noChangeArrowheads="1"/>
          </p:cNvSpPr>
          <p:nvPr/>
        </p:nvSpPr>
        <p:spPr bwMode="auto">
          <a:xfrm rot="-472662">
            <a:off x="2209800" y="38100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31" name="Rectangle 1043"/>
          <p:cNvSpPr>
            <a:spLocks noChangeArrowheads="1"/>
          </p:cNvSpPr>
          <p:nvPr/>
        </p:nvSpPr>
        <p:spPr bwMode="auto">
          <a:xfrm rot="-472662">
            <a:off x="1447800" y="39624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8932" name="Picture 1044" descr="D:\WINDOWS\Рабочий стол\CONV\cnvt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525" y="4800600"/>
            <a:ext cx="752475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8933" name="Text Box 1045"/>
          <p:cNvSpPr txBox="1">
            <a:spLocks noChangeArrowheads="1"/>
          </p:cNvSpPr>
          <p:nvPr/>
        </p:nvSpPr>
        <p:spPr bwMode="auto">
          <a:xfrm rot="-4606433">
            <a:off x="5203825" y="25685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FFFFFF"/>
                </a:solidFill>
              </a:rPr>
              <a:t>Барклай де Толли</a:t>
            </a:r>
          </a:p>
        </p:txBody>
      </p:sp>
      <p:sp>
        <p:nvSpPr>
          <p:cNvPr id="38934" name="Text Box 1046"/>
          <p:cNvSpPr txBox="1">
            <a:spLocks noChangeArrowheads="1"/>
          </p:cNvSpPr>
          <p:nvPr/>
        </p:nvSpPr>
        <p:spPr bwMode="auto">
          <a:xfrm rot="4805046">
            <a:off x="5159375" y="50831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FFFFFF"/>
                </a:solidFill>
              </a:rPr>
              <a:t>Багратион</a:t>
            </a:r>
          </a:p>
        </p:txBody>
      </p:sp>
      <p:grpSp>
        <p:nvGrpSpPr>
          <p:cNvPr id="4" name="Group 1047"/>
          <p:cNvGrpSpPr>
            <a:grpSpLocks/>
          </p:cNvGrpSpPr>
          <p:nvPr/>
        </p:nvGrpSpPr>
        <p:grpSpPr bwMode="auto">
          <a:xfrm>
            <a:off x="5029200" y="2667000"/>
            <a:ext cx="930275" cy="1524000"/>
            <a:chOff x="3168" y="1680"/>
            <a:chExt cx="586" cy="960"/>
          </a:xfrm>
        </p:grpSpPr>
        <p:sp>
          <p:nvSpPr>
            <p:cNvPr id="38936" name="AutoShape 1048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8937" name="Text Box 1049"/>
            <p:cNvSpPr txBox="1">
              <a:spLocks noChangeArrowheads="1"/>
            </p:cNvSpPr>
            <p:nvPr/>
          </p:nvSpPr>
          <p:spPr bwMode="auto">
            <a:xfrm rot="-5410919">
              <a:off x="3109" y="1931"/>
              <a:ext cx="8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/>
                <a:t>Батарея </a:t>
              </a:r>
            </a:p>
            <a:p>
              <a:pPr algn="ctr"/>
              <a:r>
                <a:rPr lang="ru-RU" sz="2000" dirty="0"/>
                <a:t>Раевского</a:t>
              </a:r>
            </a:p>
          </p:txBody>
        </p:sp>
      </p:grpSp>
      <p:grpSp>
        <p:nvGrpSpPr>
          <p:cNvPr id="5" name="Group 1050"/>
          <p:cNvGrpSpPr>
            <a:grpSpLocks/>
          </p:cNvGrpSpPr>
          <p:nvPr/>
        </p:nvGrpSpPr>
        <p:grpSpPr bwMode="auto">
          <a:xfrm>
            <a:off x="5029200" y="4127501"/>
            <a:ext cx="931863" cy="1771650"/>
            <a:chOff x="3168" y="1592"/>
            <a:chExt cx="587" cy="1116"/>
          </a:xfrm>
        </p:grpSpPr>
        <p:sp>
          <p:nvSpPr>
            <p:cNvPr id="38939" name="AutoShape 1051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8940" name="Text Box 1052"/>
            <p:cNvSpPr txBox="1">
              <a:spLocks noChangeArrowheads="1"/>
            </p:cNvSpPr>
            <p:nvPr/>
          </p:nvSpPr>
          <p:spPr bwMode="auto">
            <a:xfrm rot="16189081">
              <a:off x="2974" y="1927"/>
              <a:ext cx="111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/>
                <a:t>Багратионовы</a:t>
              </a:r>
            </a:p>
            <a:p>
              <a:pPr algn="ctr"/>
              <a:r>
                <a:rPr lang="ru-RU" sz="2000" dirty="0"/>
                <a:t>флеши</a:t>
              </a:r>
            </a:p>
          </p:txBody>
        </p:sp>
      </p:grpSp>
      <p:sp>
        <p:nvSpPr>
          <p:cNvPr id="38941" name="Rectangle 1053"/>
          <p:cNvSpPr>
            <a:spLocks noChangeArrowheads="1"/>
          </p:cNvSpPr>
          <p:nvPr/>
        </p:nvSpPr>
        <p:spPr bwMode="auto">
          <a:xfrm>
            <a:off x="6858000" y="3124200"/>
            <a:ext cx="381000" cy="1295400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42" name="Rectangle 1054"/>
          <p:cNvSpPr>
            <a:spLocks noChangeArrowheads="1"/>
          </p:cNvSpPr>
          <p:nvPr/>
        </p:nvSpPr>
        <p:spPr bwMode="auto">
          <a:xfrm>
            <a:off x="7696200" y="3810000"/>
            <a:ext cx="2286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43" name="Text Box 1055"/>
          <p:cNvSpPr txBox="1">
            <a:spLocks noChangeArrowheads="1"/>
          </p:cNvSpPr>
          <p:nvPr/>
        </p:nvSpPr>
        <p:spPr bwMode="auto">
          <a:xfrm rot="-3837681">
            <a:off x="7299325" y="1790701"/>
            <a:ext cx="993775" cy="679450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dirty="0"/>
              <a:t>Уваров</a:t>
            </a:r>
          </a:p>
          <a:p>
            <a:r>
              <a:rPr lang="ru-RU" sz="1800" dirty="0"/>
              <a:t>Платов</a:t>
            </a:r>
          </a:p>
        </p:txBody>
      </p:sp>
      <p:pic>
        <p:nvPicPr>
          <p:cNvPr id="38944" name="Picture 1056" descr="D:\WINDOWS\Рабочий стол\CONV\cnvt1.jpg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7620000" y="2819400"/>
            <a:ext cx="838200" cy="9509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6" name="Group 1060"/>
          <p:cNvGrpSpPr>
            <a:grpSpLocks/>
          </p:cNvGrpSpPr>
          <p:nvPr/>
        </p:nvGrpSpPr>
        <p:grpSpPr bwMode="auto">
          <a:xfrm>
            <a:off x="2590800" y="4724400"/>
            <a:ext cx="3505200" cy="1600200"/>
            <a:chOff x="1632" y="2976"/>
            <a:chExt cx="2208" cy="1008"/>
          </a:xfrm>
        </p:grpSpPr>
        <p:sp>
          <p:nvSpPr>
            <p:cNvPr id="38946" name="AutoShape 1058"/>
            <p:cNvSpPr>
              <a:spLocks noChangeArrowheads="1"/>
            </p:cNvSpPr>
            <p:nvPr/>
          </p:nvSpPr>
          <p:spPr bwMode="auto">
            <a:xfrm>
              <a:off x="2304" y="2976"/>
              <a:ext cx="816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8947" name="AutoShape 1059"/>
            <p:cNvSpPr>
              <a:spLocks noChangeArrowheads="1"/>
            </p:cNvSpPr>
            <p:nvPr/>
          </p:nvSpPr>
          <p:spPr bwMode="auto">
            <a:xfrm>
              <a:off x="1632" y="3696"/>
              <a:ext cx="220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38949" name="Rectangle 1061" descr="Фиолетовый узор"/>
          <p:cNvSpPr>
            <a:spLocks noChangeArrowheads="1"/>
          </p:cNvSpPr>
          <p:nvPr/>
        </p:nvSpPr>
        <p:spPr bwMode="auto">
          <a:xfrm>
            <a:off x="3810000" y="533400"/>
            <a:ext cx="5105400" cy="6858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solidFill>
                  <a:srgbClr val="FFFF00"/>
                </a:solidFill>
              </a:rPr>
              <a:t>В ходе сражения был смертельно ранен командующий 2-й армии П.Багратион</a:t>
            </a:r>
          </a:p>
        </p:txBody>
      </p:sp>
      <p:pic>
        <p:nvPicPr>
          <p:cNvPr id="38950" name="Picture 1062" descr="D:\WINDOWS\Рабочий стол\CONV\cnvt0.jpg"/>
          <p:cNvPicPr>
            <a:picLocks noChangeAspect="1" noChangeArrowheads="1"/>
          </p:cNvPicPr>
          <p:nvPr/>
        </p:nvPicPr>
        <p:blipFill>
          <a:blip r:embed="rId5">
            <a:lum bright="12000" contrast="12000"/>
          </a:blip>
          <a:srcRect/>
          <a:stretch>
            <a:fillRect/>
          </a:stretch>
        </p:blipFill>
        <p:spPr bwMode="auto">
          <a:xfrm>
            <a:off x="1016794" y="1993612"/>
            <a:ext cx="6793706" cy="433098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8951" name="Rectangle 1063" descr="Фиолетовый узор"/>
          <p:cNvSpPr>
            <a:spLocks noChangeArrowheads="1"/>
          </p:cNvSpPr>
          <p:nvPr/>
        </p:nvSpPr>
        <p:spPr bwMode="auto">
          <a:xfrm>
            <a:off x="3810000" y="533400"/>
            <a:ext cx="5105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solidFill>
                  <a:srgbClr val="002060"/>
                </a:solidFill>
              </a:rPr>
              <a:t>На командном посту его сменил генерал Н.Тучков.</a:t>
            </a: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9" grpId="0" animBg="1" autoUpdateAnimBg="0"/>
      <p:bldP spid="3895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D:\WINDOWS\Рабочий стол\CONV\cnvt3.jpg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3929058" y="928670"/>
            <a:ext cx="5029200" cy="3000396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3554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00034" y="4071942"/>
            <a:ext cx="8567766" cy="263365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002060"/>
                </a:solidFill>
              </a:rPr>
              <a:t>Не менее ожесточенное сражение </a:t>
            </a:r>
            <a:r>
              <a:rPr lang="ru-RU" sz="2800" b="1" dirty="0" smtClean="0">
                <a:solidFill>
                  <a:srgbClr val="002060"/>
                </a:solidFill>
              </a:rPr>
              <a:t>разыгралось </a:t>
            </a:r>
            <a:r>
              <a:rPr lang="ru-RU" sz="2800" b="1" dirty="0">
                <a:solidFill>
                  <a:srgbClr val="002060"/>
                </a:solidFill>
              </a:rPr>
              <a:t>на Курганной высоте,где находилась батарея </a:t>
            </a:r>
            <a:r>
              <a:rPr lang="ru-RU" sz="2800" b="1" dirty="0" smtClean="0">
                <a:solidFill>
                  <a:srgbClr val="002060"/>
                </a:solidFill>
              </a:rPr>
              <a:t>Раевского. Французы </a:t>
            </a:r>
            <a:r>
              <a:rPr lang="ru-RU" sz="2800" b="1" dirty="0">
                <a:solidFill>
                  <a:srgbClr val="002060"/>
                </a:solidFill>
              </a:rPr>
              <a:t>несколько раз захватывали </a:t>
            </a:r>
            <a:r>
              <a:rPr lang="ru-RU" sz="2800" b="1" dirty="0" smtClean="0">
                <a:solidFill>
                  <a:srgbClr val="002060"/>
                </a:solidFill>
              </a:rPr>
              <a:t>ее, но </a:t>
            </a:r>
            <a:r>
              <a:rPr lang="ru-RU" sz="2800" b="1" dirty="0">
                <a:solidFill>
                  <a:srgbClr val="002060"/>
                </a:solidFill>
              </a:rPr>
              <a:t>русские солдаты в штыковых атаках возвращали позиции обратно.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3.Бородинская битва.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489075" y="1219200"/>
            <a:ext cx="2092325" cy="199390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/>
              <a:t>Генерал </a:t>
            </a:r>
          </a:p>
          <a:p>
            <a:pPr algn="ctr"/>
            <a:r>
              <a:rPr lang="ru-RU" dirty="0"/>
              <a:t>А.П.Ермолов</a:t>
            </a:r>
          </a:p>
          <a:p>
            <a:pPr algn="ctr"/>
            <a:r>
              <a:rPr lang="ru-RU" dirty="0"/>
              <a:t>отбивает </a:t>
            </a:r>
          </a:p>
          <a:p>
            <a:pPr algn="ctr"/>
            <a:r>
              <a:rPr lang="ru-RU" dirty="0"/>
              <a:t>батарею</a:t>
            </a:r>
          </a:p>
          <a:p>
            <a:pPr algn="ctr"/>
            <a:r>
              <a:rPr lang="ru-RU" dirty="0"/>
              <a:t>Н.Раевского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95400" y="533400"/>
            <a:ext cx="7620000" cy="6126163"/>
            <a:chOff x="816" y="336"/>
            <a:chExt cx="4800" cy="385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16" y="336"/>
              <a:ext cx="4800" cy="3859"/>
              <a:chOff x="816" y="336"/>
              <a:chExt cx="4800" cy="3859"/>
            </a:xfrm>
          </p:grpSpPr>
          <p:pic>
            <p:nvPicPr>
              <p:cNvPr id="39940" name="Picture 4" descr="D:\WINDOWS\Рабочий стол\1\1812\бородино.JPG"/>
              <p:cNvPicPr>
                <a:picLocks noChangeAspect="1" noChangeArrowheads="1"/>
              </p:cNvPicPr>
              <p:nvPr/>
            </p:nvPicPr>
            <p:blipFill>
              <a:blip r:embed="rId2">
                <a:lum bright="-6000" contrast="24000"/>
              </a:blip>
              <a:srcRect/>
              <a:stretch>
                <a:fillRect/>
              </a:stretch>
            </p:blipFill>
            <p:spPr bwMode="auto">
              <a:xfrm>
                <a:off x="816" y="336"/>
                <a:ext cx="4800" cy="3859"/>
              </a:xfrm>
              <a:prstGeom prst="rect">
                <a:avLst/>
              </a:prstGeom>
              <a:noFill/>
              <a:ln w="76200">
                <a:solidFill>
                  <a:schemeClr val="hlink"/>
                </a:solidFill>
                <a:miter lim="800000"/>
                <a:headEnd/>
                <a:tailEnd/>
              </a:ln>
            </p:spPr>
          </p:pic>
          <p:sp>
            <p:nvSpPr>
              <p:cNvPr id="39941" name="Text Box 5"/>
              <p:cNvSpPr txBox="1">
                <a:spLocks noChangeArrowheads="1"/>
              </p:cNvSpPr>
              <p:nvPr/>
            </p:nvSpPr>
            <p:spPr bwMode="auto">
              <a:xfrm>
                <a:off x="897" y="3168"/>
                <a:ext cx="87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800" dirty="0"/>
                  <a:t>Шевардино</a:t>
                </a:r>
              </a:p>
            </p:txBody>
          </p:sp>
        </p:grpSp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2630" y="1257"/>
              <a:ext cx="7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 dirty="0"/>
                <a:t>Бородино</a:t>
              </a:r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4656" y="2361"/>
              <a:ext cx="8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 dirty="0"/>
                <a:t>Татариново</a:t>
              </a:r>
            </a:p>
          </p:txBody>
        </p:sp>
      </p:grpSp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354557" y="131694"/>
            <a:ext cx="7620000" cy="3810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3.Бородинская битва.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 rot="1194221">
            <a:off x="3276600" y="2057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 rot="-463599">
            <a:off x="3124200" y="3962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 rot="949081">
            <a:off x="4267200" y="11430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 rot="819025">
            <a:off x="3733800" y="26670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 rot="-471677">
            <a:off x="2667000" y="37338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 rot="-471677">
            <a:off x="2819400" y="48006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 rot="-330374">
            <a:off x="1295400" y="48768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2209800" y="56388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 rot="-472662">
            <a:off x="2209800" y="38100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 rot="-472662">
            <a:off x="1447800" y="39624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9955" name="Picture 19" descr="D:\WINDOWS\Рабочий стол\CONV\cnvt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4525" y="4800600"/>
            <a:ext cx="752475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9956" name="Text Box 20"/>
          <p:cNvSpPr txBox="1">
            <a:spLocks noChangeArrowheads="1"/>
          </p:cNvSpPr>
          <p:nvPr/>
        </p:nvSpPr>
        <p:spPr bwMode="auto">
          <a:xfrm rot="-4606433">
            <a:off x="5203825" y="25685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FFFFFF"/>
                </a:solidFill>
              </a:rPr>
              <a:t>Барклай де Толли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 rot="4805046">
            <a:off x="5159375" y="50831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FFFFFF"/>
                </a:solidFill>
              </a:rPr>
              <a:t>Багратион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029200" y="2667000"/>
            <a:ext cx="930275" cy="1524000"/>
            <a:chOff x="3168" y="1680"/>
            <a:chExt cx="586" cy="960"/>
          </a:xfrm>
        </p:grpSpPr>
        <p:sp>
          <p:nvSpPr>
            <p:cNvPr id="39959" name="AutoShape 23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9960" name="Text Box 24"/>
            <p:cNvSpPr txBox="1">
              <a:spLocks noChangeArrowheads="1"/>
            </p:cNvSpPr>
            <p:nvPr/>
          </p:nvSpPr>
          <p:spPr bwMode="auto">
            <a:xfrm rot="-5410919">
              <a:off x="3109" y="1931"/>
              <a:ext cx="8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/>
                <a:t>Батарея </a:t>
              </a:r>
            </a:p>
            <a:p>
              <a:pPr algn="ctr"/>
              <a:r>
                <a:rPr lang="ru-RU" sz="2000" dirty="0"/>
                <a:t>Раевского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029200" y="4127501"/>
            <a:ext cx="931863" cy="1771650"/>
            <a:chOff x="3168" y="1592"/>
            <a:chExt cx="587" cy="1116"/>
          </a:xfrm>
        </p:grpSpPr>
        <p:sp>
          <p:nvSpPr>
            <p:cNvPr id="39962" name="AutoShape 26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9963" name="Text Box 27"/>
            <p:cNvSpPr txBox="1">
              <a:spLocks noChangeArrowheads="1"/>
            </p:cNvSpPr>
            <p:nvPr/>
          </p:nvSpPr>
          <p:spPr bwMode="auto">
            <a:xfrm rot="16189081">
              <a:off x="2974" y="1927"/>
              <a:ext cx="111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/>
                <a:t>Багратионовы</a:t>
              </a:r>
            </a:p>
            <a:p>
              <a:pPr algn="ctr"/>
              <a:r>
                <a:rPr lang="ru-RU" sz="2000" dirty="0"/>
                <a:t>флеши</a:t>
              </a:r>
            </a:p>
          </p:txBody>
        </p:sp>
      </p:grp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6858000" y="3124200"/>
            <a:ext cx="381000" cy="1295400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>
            <a:off x="7696200" y="3810000"/>
            <a:ext cx="2286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 rot="-3837681">
            <a:off x="7299325" y="1790701"/>
            <a:ext cx="993775" cy="679450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dirty="0"/>
              <a:t>Уваров</a:t>
            </a:r>
          </a:p>
          <a:p>
            <a:r>
              <a:rPr lang="ru-RU" sz="1800" dirty="0"/>
              <a:t>Платов</a:t>
            </a:r>
          </a:p>
        </p:txBody>
      </p:sp>
      <p:pic>
        <p:nvPicPr>
          <p:cNvPr id="39967" name="Picture 31" descr="D:\WINDOWS\Рабочий стол\CONV\cnvt1.jpg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7620000" y="2819400"/>
            <a:ext cx="838200" cy="9509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590800" y="4724400"/>
            <a:ext cx="3505200" cy="1600200"/>
            <a:chOff x="1632" y="2976"/>
            <a:chExt cx="2208" cy="1008"/>
          </a:xfrm>
        </p:grpSpPr>
        <p:sp>
          <p:nvSpPr>
            <p:cNvPr id="39969" name="AutoShape 33"/>
            <p:cNvSpPr>
              <a:spLocks noChangeArrowheads="1"/>
            </p:cNvSpPr>
            <p:nvPr/>
          </p:nvSpPr>
          <p:spPr bwMode="auto">
            <a:xfrm>
              <a:off x="2304" y="2976"/>
              <a:ext cx="816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9970" name="AutoShape 34"/>
            <p:cNvSpPr>
              <a:spLocks noChangeArrowheads="1"/>
            </p:cNvSpPr>
            <p:nvPr/>
          </p:nvSpPr>
          <p:spPr bwMode="auto">
            <a:xfrm>
              <a:off x="1632" y="3696"/>
              <a:ext cx="220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39971" name="Rectangle 35" descr="Фиолетовый узор"/>
          <p:cNvSpPr>
            <a:spLocks noChangeArrowheads="1"/>
          </p:cNvSpPr>
          <p:nvPr/>
        </p:nvSpPr>
        <p:spPr bwMode="auto">
          <a:xfrm>
            <a:off x="3505200" y="533400"/>
            <a:ext cx="5410200" cy="9906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solidFill>
                  <a:srgbClr val="FFFF00"/>
                </a:solidFill>
              </a:rPr>
              <a:t>Кутузов. что </a:t>
            </a:r>
            <a:r>
              <a:rPr lang="ru-RU" sz="2000" dirty="0">
                <a:solidFill>
                  <a:srgbClr val="FFFF00"/>
                </a:solidFill>
              </a:rPr>
              <a:t>бы снять напряжение в центре послал в обход французов казаков атама-на Платова и драгун генерала Уварова.</a:t>
            </a: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3505200" y="3048000"/>
            <a:ext cx="1524000" cy="1143000"/>
            <a:chOff x="2208" y="1920"/>
            <a:chExt cx="960" cy="720"/>
          </a:xfrm>
        </p:grpSpPr>
        <p:sp>
          <p:nvSpPr>
            <p:cNvPr id="39975" name="AutoShape 39"/>
            <p:cNvSpPr>
              <a:spLocks noChangeArrowheads="1"/>
            </p:cNvSpPr>
            <p:nvPr/>
          </p:nvSpPr>
          <p:spPr bwMode="auto">
            <a:xfrm>
              <a:off x="2592" y="1920"/>
              <a:ext cx="576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9976" name="AutoShape 40"/>
            <p:cNvSpPr>
              <a:spLocks noChangeArrowheads="1"/>
            </p:cNvSpPr>
            <p:nvPr/>
          </p:nvSpPr>
          <p:spPr bwMode="auto">
            <a:xfrm>
              <a:off x="2208" y="2352"/>
              <a:ext cx="960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5334000" y="3352800"/>
            <a:ext cx="685800" cy="1828800"/>
            <a:chOff x="3360" y="2112"/>
            <a:chExt cx="432" cy="1152"/>
          </a:xfrm>
        </p:grpSpPr>
        <p:sp>
          <p:nvSpPr>
            <p:cNvPr id="39978" name="AutoShape 42"/>
            <p:cNvSpPr>
              <a:spLocks noChangeArrowheads="1"/>
            </p:cNvSpPr>
            <p:nvPr/>
          </p:nvSpPr>
          <p:spPr bwMode="auto">
            <a:xfrm flipH="1">
              <a:off x="3360" y="2112"/>
              <a:ext cx="384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9979" name="AutoShape 43"/>
            <p:cNvSpPr>
              <a:spLocks noChangeArrowheads="1"/>
            </p:cNvSpPr>
            <p:nvPr/>
          </p:nvSpPr>
          <p:spPr bwMode="auto">
            <a:xfrm flipH="1">
              <a:off x="3408" y="3120"/>
              <a:ext cx="384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39981" name="AutoShape 45"/>
          <p:cNvSpPr>
            <a:spLocks noChangeArrowheads="1"/>
          </p:cNvSpPr>
          <p:nvPr/>
        </p:nvSpPr>
        <p:spPr bwMode="auto">
          <a:xfrm flipH="1">
            <a:off x="2133600" y="1066800"/>
            <a:ext cx="5334000" cy="914400"/>
          </a:xfrm>
          <a:prstGeom prst="curvedDownArrow">
            <a:avLst>
              <a:gd name="adj1" fmla="val 49124"/>
              <a:gd name="adj2" fmla="val 165791"/>
              <a:gd name="adj3" fmla="val 33333"/>
            </a:avLst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982" name="Rectangle 46" descr="Фиолетовый узор"/>
          <p:cNvSpPr>
            <a:spLocks noChangeArrowheads="1"/>
          </p:cNvSpPr>
          <p:nvPr/>
        </p:nvSpPr>
        <p:spPr bwMode="auto">
          <a:xfrm>
            <a:off x="3505200" y="533400"/>
            <a:ext cx="5410200" cy="9906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solidFill>
                  <a:srgbClr val="FFFF00"/>
                </a:solidFill>
              </a:rPr>
              <a:t>Французы отбили рейд русских кавалеристов и в этот момент Наполеон двинул в бой свою Старую гвардию.</a:t>
            </a:r>
          </a:p>
        </p:txBody>
      </p:sp>
      <p:sp>
        <p:nvSpPr>
          <p:cNvPr id="39983" name="AutoShape 47"/>
          <p:cNvSpPr>
            <a:spLocks noChangeArrowheads="1"/>
          </p:cNvSpPr>
          <p:nvPr/>
        </p:nvSpPr>
        <p:spPr bwMode="auto">
          <a:xfrm rot="-705065">
            <a:off x="2819400" y="1981200"/>
            <a:ext cx="304800" cy="1219200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984" name="AutoShape 48"/>
          <p:cNvSpPr>
            <a:spLocks noChangeArrowheads="1"/>
          </p:cNvSpPr>
          <p:nvPr/>
        </p:nvSpPr>
        <p:spPr bwMode="auto">
          <a:xfrm>
            <a:off x="3124200" y="1828800"/>
            <a:ext cx="3352800" cy="228600"/>
          </a:xfrm>
          <a:prstGeom prst="rightArrow">
            <a:avLst>
              <a:gd name="adj1" fmla="val 50000"/>
              <a:gd name="adj2" fmla="val 366667"/>
            </a:avLst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985" name="AutoShape 49"/>
          <p:cNvSpPr>
            <a:spLocks noChangeArrowheads="1"/>
          </p:cNvSpPr>
          <p:nvPr/>
        </p:nvSpPr>
        <p:spPr bwMode="auto">
          <a:xfrm>
            <a:off x="1828800" y="4343400"/>
            <a:ext cx="2057400" cy="304800"/>
          </a:xfrm>
          <a:prstGeom prst="rightArrow">
            <a:avLst>
              <a:gd name="adj1" fmla="val 50000"/>
              <a:gd name="adj2" fmla="val 168750"/>
            </a:avLst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986" name="Rectangle 50" descr="Фиолетовый узор"/>
          <p:cNvSpPr>
            <a:spLocks noChangeArrowheads="1"/>
          </p:cNvSpPr>
          <p:nvPr/>
        </p:nvSpPr>
        <p:spPr bwMode="auto">
          <a:xfrm>
            <a:off x="3505200" y="533400"/>
            <a:ext cx="54102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solidFill>
                  <a:srgbClr val="002060"/>
                </a:solidFill>
              </a:rPr>
              <a:t>Но </a:t>
            </a:r>
            <a:r>
              <a:rPr lang="ru-RU" sz="2000" dirty="0" smtClean="0">
                <a:solidFill>
                  <a:srgbClr val="002060"/>
                </a:solidFill>
              </a:rPr>
              <a:t>неожиданно </a:t>
            </a:r>
            <a:r>
              <a:rPr lang="ru-RU" sz="2000" dirty="0">
                <a:solidFill>
                  <a:srgbClr val="002060"/>
                </a:solidFill>
              </a:rPr>
              <a:t>Наполеон отдал приказ возвратить Гвардию </a:t>
            </a:r>
            <a:r>
              <a:rPr lang="ru-RU" sz="2000" dirty="0" smtClean="0">
                <a:solidFill>
                  <a:srgbClr val="002060"/>
                </a:solidFill>
              </a:rPr>
              <a:t>назад. К </a:t>
            </a:r>
            <a:r>
              <a:rPr lang="ru-RU" sz="2000" dirty="0">
                <a:solidFill>
                  <a:srgbClr val="002060"/>
                </a:solidFill>
              </a:rPr>
              <a:t>вечеру битва стала затихать. </a:t>
            </a:r>
          </a:p>
        </p:txBody>
      </p:sp>
      <p:sp>
        <p:nvSpPr>
          <p:cNvPr id="39987" name="AutoShape 51"/>
          <p:cNvSpPr>
            <a:spLocks noChangeArrowheads="1"/>
          </p:cNvSpPr>
          <p:nvPr/>
        </p:nvSpPr>
        <p:spPr bwMode="auto">
          <a:xfrm flipH="1">
            <a:off x="1676400" y="3810000"/>
            <a:ext cx="2133600" cy="533400"/>
          </a:xfrm>
          <a:prstGeom prst="curvedDownArrow">
            <a:avLst>
              <a:gd name="adj1" fmla="val 39944"/>
              <a:gd name="adj2" fmla="val 119944"/>
              <a:gd name="adj3" fmla="val 33333"/>
            </a:avLst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9" name="Номер слайда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0" name="Нижний колонтитул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1" grpId="0" animBg="1" autoUpdateAnimBg="0"/>
      <p:bldP spid="39981" grpId="0" animBg="1"/>
      <p:bldP spid="39982" grpId="0" animBg="1" autoUpdateAnimBg="0"/>
      <p:bldP spid="39983" grpId="0" animBg="1"/>
      <p:bldP spid="39984" grpId="0" animBg="1"/>
      <p:bldP spid="39985" grpId="0" animBg="1"/>
      <p:bldP spid="39986" grpId="0" animBg="1" autoUpdateAnimBg="0"/>
      <p:bldP spid="399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27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071546"/>
            <a:ext cx="3748118" cy="563405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002060"/>
                </a:solidFill>
              </a:rPr>
              <a:t>27 августа в 2 часа </a:t>
            </a:r>
            <a:r>
              <a:rPr lang="ru-RU" sz="2800" b="1" dirty="0" smtClean="0">
                <a:solidFill>
                  <a:srgbClr val="002060"/>
                </a:solidFill>
              </a:rPr>
              <a:t>ночи </a:t>
            </a:r>
            <a:r>
              <a:rPr lang="ru-RU" sz="2800" b="1" dirty="0">
                <a:solidFill>
                  <a:srgbClr val="002060"/>
                </a:solidFill>
              </a:rPr>
              <a:t>Кутузов </a:t>
            </a:r>
            <a:r>
              <a:rPr lang="ru-RU" sz="2800" b="1" dirty="0" smtClean="0">
                <a:solidFill>
                  <a:srgbClr val="002060"/>
                </a:solidFill>
              </a:rPr>
              <a:t>приказал </a:t>
            </a:r>
            <a:r>
              <a:rPr lang="ru-RU" sz="2800" b="1" dirty="0">
                <a:solidFill>
                  <a:srgbClr val="002060"/>
                </a:solidFill>
              </a:rPr>
              <a:t>отвести войска.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002060"/>
                </a:solidFill>
              </a:rPr>
              <a:t>Сражение не </a:t>
            </a:r>
            <a:r>
              <a:rPr lang="ru-RU" sz="2800" b="1" dirty="0" smtClean="0">
                <a:solidFill>
                  <a:srgbClr val="002060"/>
                </a:solidFill>
              </a:rPr>
              <a:t>принесло </a:t>
            </a:r>
            <a:r>
              <a:rPr lang="ru-RU" sz="2800" b="1" dirty="0">
                <a:solidFill>
                  <a:srgbClr val="002060"/>
                </a:solidFill>
              </a:rPr>
              <a:t>победы ни одной из </a:t>
            </a:r>
            <a:r>
              <a:rPr lang="ru-RU" sz="2800" b="1" dirty="0" smtClean="0">
                <a:solidFill>
                  <a:srgbClr val="002060"/>
                </a:solidFill>
              </a:rPr>
              <a:t>сторон. Французы </a:t>
            </a:r>
            <a:r>
              <a:rPr lang="ru-RU" sz="2800" b="1" dirty="0">
                <a:solidFill>
                  <a:srgbClr val="002060"/>
                </a:solidFill>
              </a:rPr>
              <a:t>потеряли 60 тыс. солдат, но за ними осталось поле боя. Русские-40 </a:t>
            </a:r>
            <a:r>
              <a:rPr lang="ru-RU" sz="2800" b="1" dirty="0" smtClean="0">
                <a:solidFill>
                  <a:srgbClr val="002060"/>
                </a:solidFill>
              </a:rPr>
              <a:t>тыс., </a:t>
            </a:r>
            <a:r>
              <a:rPr lang="ru-RU" sz="2800" b="1" dirty="0">
                <a:solidFill>
                  <a:srgbClr val="002060"/>
                </a:solidFill>
              </a:rPr>
              <a:t>но они вынуждены </a:t>
            </a:r>
            <a:r>
              <a:rPr lang="ru-RU" sz="2800" b="1" dirty="0" smtClean="0">
                <a:solidFill>
                  <a:srgbClr val="002060"/>
                </a:solidFill>
              </a:rPr>
              <a:t>были </a:t>
            </a:r>
            <a:r>
              <a:rPr lang="ru-RU" sz="2800" b="1" dirty="0">
                <a:solidFill>
                  <a:srgbClr val="002060"/>
                </a:solidFill>
              </a:rPr>
              <a:t>продолжить </a:t>
            </a:r>
            <a:r>
              <a:rPr lang="ru-RU" sz="2800" b="1" dirty="0" smtClean="0">
                <a:solidFill>
                  <a:srgbClr val="002060"/>
                </a:solidFill>
              </a:rPr>
              <a:t>отступление.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096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3.Бородинская битва.</a:t>
            </a:r>
          </a:p>
        </p:txBody>
      </p:sp>
      <p:sp>
        <p:nvSpPr>
          <p:cNvPr id="40965" name="Text Box 1029"/>
          <p:cNvSpPr txBox="1">
            <a:spLocks noChangeArrowheads="1"/>
          </p:cNvSpPr>
          <p:nvPr/>
        </p:nvSpPr>
        <p:spPr bwMode="auto">
          <a:xfrm>
            <a:off x="1679575" y="5851525"/>
            <a:ext cx="2883482" cy="707886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В.Верещагин.Конец</a:t>
            </a:r>
          </a:p>
          <a:p>
            <a:pPr algn="ctr"/>
            <a:r>
              <a:rPr lang="ru-RU" sz="2000" dirty="0"/>
              <a:t>Бородинского сражения</a:t>
            </a:r>
          </a:p>
        </p:txBody>
      </p:sp>
      <p:pic>
        <p:nvPicPr>
          <p:cNvPr id="40966" name="Picture 1030" descr="D:\WINDOWS\Рабочий стол\CONV\cnvt1.jpg"/>
          <p:cNvPicPr>
            <a:picLocks noChangeAspect="1" noChangeArrowheads="1"/>
          </p:cNvPicPr>
          <p:nvPr/>
        </p:nvPicPr>
        <p:blipFill>
          <a:blip r:embed="rId2">
            <a:lum bright="18000" contrast="6000"/>
          </a:blip>
          <a:srcRect/>
          <a:stretch>
            <a:fillRect/>
          </a:stretch>
        </p:blipFill>
        <p:spPr bwMode="auto">
          <a:xfrm>
            <a:off x="500034" y="1066800"/>
            <a:ext cx="4071966" cy="446722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D:\WINDOWS\Рабочий стол\CONV\совет в филях.jpg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114800" y="1000108"/>
            <a:ext cx="4800600" cy="257176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3314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642910" y="3733800"/>
            <a:ext cx="8424890" cy="29718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Александр</a:t>
            </a:r>
            <a:r>
              <a:rPr lang="en-US" sz="2400" b="1" dirty="0">
                <a:solidFill>
                  <a:srgbClr val="002060"/>
                </a:solidFill>
              </a:rPr>
              <a:t> I </a:t>
            </a:r>
            <a:r>
              <a:rPr lang="ru-RU" sz="2400" b="1" dirty="0">
                <a:solidFill>
                  <a:srgbClr val="002060"/>
                </a:solidFill>
              </a:rPr>
              <a:t>и придворные требовали, чтобы под Москвой Кутузов дал новое сражение.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Кутузов </a:t>
            </a:r>
            <a:r>
              <a:rPr lang="ru-RU" sz="2400" b="1" dirty="0" smtClean="0">
                <a:solidFill>
                  <a:srgbClr val="002060"/>
                </a:solidFill>
              </a:rPr>
              <a:t>,подойдя </a:t>
            </a:r>
            <a:r>
              <a:rPr lang="ru-RU" sz="2400" b="1" dirty="0">
                <a:solidFill>
                  <a:srgbClr val="002060"/>
                </a:solidFill>
              </a:rPr>
              <a:t>к Москве, собрал военный совет в </a:t>
            </a:r>
            <a:r>
              <a:rPr lang="ru-RU" sz="2400" b="1" dirty="0" err="1">
                <a:solidFill>
                  <a:srgbClr val="002060"/>
                </a:solidFill>
              </a:rPr>
              <a:t>д.Фили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и, выслушав </a:t>
            </a:r>
            <a:r>
              <a:rPr lang="ru-RU" sz="2400" b="1" dirty="0">
                <a:solidFill>
                  <a:srgbClr val="002060"/>
                </a:solidFill>
              </a:rPr>
              <a:t>всех присутствующих </a:t>
            </a:r>
            <a:r>
              <a:rPr lang="ru-RU" sz="2400" b="1" dirty="0" smtClean="0">
                <a:solidFill>
                  <a:srgbClr val="002060"/>
                </a:solidFill>
              </a:rPr>
              <a:t>,заявил</a:t>
            </a:r>
            <a:r>
              <a:rPr lang="ru-RU" sz="2400" b="1" dirty="0">
                <a:solidFill>
                  <a:srgbClr val="002060"/>
                </a:solidFill>
              </a:rPr>
              <a:t>: «С потерей Москвы-не потеряна еще Россия…Но, когда уничтожится </a:t>
            </a:r>
            <a:r>
              <a:rPr lang="ru-RU" sz="2400" b="1" dirty="0" smtClean="0">
                <a:solidFill>
                  <a:srgbClr val="002060"/>
                </a:solidFill>
              </a:rPr>
              <a:t>армия, </a:t>
            </a:r>
            <a:r>
              <a:rPr lang="ru-RU" sz="2400" b="1" dirty="0">
                <a:solidFill>
                  <a:srgbClr val="002060"/>
                </a:solidFill>
              </a:rPr>
              <a:t>погибнет Москва и </a:t>
            </a:r>
            <a:r>
              <a:rPr lang="ru-RU" sz="2400" b="1" dirty="0" smtClean="0">
                <a:solidFill>
                  <a:srgbClr val="002060"/>
                </a:solidFill>
              </a:rPr>
              <a:t>Россия</a:t>
            </a:r>
            <a:r>
              <a:rPr lang="ru-RU" sz="2400" b="1" dirty="0">
                <a:solidFill>
                  <a:srgbClr val="002060"/>
                </a:solidFill>
              </a:rPr>
              <a:t>».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4.Тарутинский маневр.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479550" y="1631950"/>
            <a:ext cx="2330450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dirty="0"/>
              <a:t>Военный совет</a:t>
            </a:r>
          </a:p>
          <a:p>
            <a:pPr algn="ctr" eaLnBrk="0" hangingPunct="0"/>
            <a:r>
              <a:rPr lang="ru-RU" dirty="0"/>
              <a:t>В Филях</a:t>
            </a:r>
          </a:p>
          <a:p>
            <a:pPr algn="ctr" eaLnBrk="0" hangingPunct="0"/>
            <a:r>
              <a:rPr lang="ru-RU" dirty="0"/>
              <a:t>(1.9.1812)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928670"/>
            <a:ext cx="4069686" cy="577693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После заключения Тиль-</a:t>
            </a:r>
            <a:r>
              <a:rPr lang="ru-RU" sz="2400" b="1" dirty="0" err="1">
                <a:solidFill>
                  <a:srgbClr val="002060"/>
                </a:solidFill>
              </a:rPr>
              <a:t>зитского</a:t>
            </a:r>
            <a:r>
              <a:rPr lang="ru-RU" sz="2400" b="1" dirty="0">
                <a:solidFill>
                  <a:srgbClr val="002060"/>
                </a:solidFill>
              </a:rPr>
              <a:t> мира </a:t>
            </a:r>
            <a:r>
              <a:rPr lang="ru-RU" sz="2400" b="1" dirty="0" smtClean="0">
                <a:solidFill>
                  <a:srgbClr val="002060"/>
                </a:solidFill>
              </a:rPr>
              <a:t>Наполеон </a:t>
            </a:r>
            <a:r>
              <a:rPr lang="ru-RU" sz="2400" b="1" dirty="0">
                <a:solidFill>
                  <a:srgbClr val="002060"/>
                </a:solidFill>
              </a:rPr>
              <a:t>был близок к </a:t>
            </a:r>
            <a:r>
              <a:rPr lang="ru-RU" sz="2400" b="1" dirty="0" smtClean="0">
                <a:solidFill>
                  <a:srgbClr val="002060"/>
                </a:solidFill>
              </a:rPr>
              <a:t>мировому </a:t>
            </a:r>
            <a:r>
              <a:rPr lang="ru-RU" sz="2400" b="1" dirty="0">
                <a:solidFill>
                  <a:srgbClr val="002060"/>
                </a:solidFill>
              </a:rPr>
              <a:t>господству.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Ряд стран стали </a:t>
            </a:r>
            <a:r>
              <a:rPr lang="ru-RU" sz="2400" b="1" dirty="0" smtClean="0">
                <a:solidFill>
                  <a:srgbClr val="002060"/>
                </a:solidFill>
              </a:rPr>
              <a:t>вассалами </a:t>
            </a:r>
            <a:r>
              <a:rPr lang="ru-RU" sz="2400" b="1" dirty="0" err="1">
                <a:solidFill>
                  <a:srgbClr val="002060"/>
                </a:solidFill>
              </a:rPr>
              <a:t>Франции,Австрия</a:t>
            </a:r>
            <a:r>
              <a:rPr lang="ru-RU" sz="2400" b="1" dirty="0">
                <a:solidFill>
                  <a:srgbClr val="002060"/>
                </a:solidFill>
              </a:rPr>
              <a:t> и Пруссия-заключили с ней союзнические </a:t>
            </a:r>
            <a:r>
              <a:rPr lang="ru-RU" sz="2400" b="1" dirty="0" smtClean="0">
                <a:solidFill>
                  <a:srgbClr val="002060"/>
                </a:solidFill>
              </a:rPr>
              <a:t>договоры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Наполеон стремился на-нести решающий удар по  Англии, но этому мешала </a:t>
            </a:r>
            <a:r>
              <a:rPr lang="ru-RU" sz="2400" b="1" dirty="0" err="1">
                <a:solidFill>
                  <a:srgbClr val="002060"/>
                </a:solidFill>
              </a:rPr>
              <a:t>Россия,не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выполнявшая </a:t>
            </a:r>
            <a:r>
              <a:rPr lang="ru-RU" sz="2400" b="1" dirty="0">
                <a:solidFill>
                  <a:srgbClr val="002060"/>
                </a:solidFill>
              </a:rPr>
              <a:t>условий континентальной </a:t>
            </a:r>
            <a:r>
              <a:rPr lang="ru-RU" sz="2400" b="1" dirty="0" err="1" smtClean="0">
                <a:solidFill>
                  <a:srgbClr val="002060"/>
                </a:solidFill>
              </a:rPr>
              <a:t>блокады.Война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стала не-</a:t>
            </a:r>
            <a:r>
              <a:rPr lang="ru-RU" sz="2400" b="1" dirty="0" err="1">
                <a:solidFill>
                  <a:srgbClr val="002060"/>
                </a:solidFill>
              </a:rPr>
              <a:t>избежной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1.Причины и начало войны.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71539" y="6072206"/>
            <a:ext cx="2286016" cy="646331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Наполеон-император</a:t>
            </a:r>
          </a:p>
          <a:p>
            <a:pPr algn="ctr"/>
            <a:r>
              <a:rPr lang="ru-RU" dirty="0" smtClean="0"/>
              <a:t>Франции</a:t>
            </a:r>
            <a:endParaRPr lang="ru-RU" dirty="0"/>
          </a:p>
        </p:txBody>
      </p:sp>
      <p:pic>
        <p:nvPicPr>
          <p:cNvPr id="9224" name="Picture 8" descr="C:\WINDOWS\Рабочий стол\CONV\император.JPG"/>
          <p:cNvPicPr>
            <a:picLocks noChangeAspect="1" noChangeArrowheads="1"/>
          </p:cNvPicPr>
          <p:nvPr/>
        </p:nvPicPr>
        <p:blipFill>
          <a:blip r:embed="rId2">
            <a:lum bright="12000" contrast="6000"/>
          </a:blip>
          <a:srcRect/>
          <a:stretch>
            <a:fillRect/>
          </a:stretch>
        </p:blipFill>
        <p:spPr bwMode="auto">
          <a:xfrm>
            <a:off x="571472" y="928670"/>
            <a:ext cx="3451225" cy="4941888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4.Тарутинский маневр.</a:t>
            </a:r>
          </a:p>
        </p:txBody>
      </p:sp>
      <p:pic>
        <p:nvPicPr>
          <p:cNvPr id="33796" name="Picture 4" descr="D:\WINDOWS\Рабочий стол\1\1812\на поклонной горе.jpg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428596" y="1071546"/>
            <a:ext cx="3571900" cy="414340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441450" y="5486400"/>
            <a:ext cx="2299667" cy="92333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dirty="0"/>
              <a:t>В.Верещагин.Перед</a:t>
            </a:r>
          </a:p>
          <a:p>
            <a:pPr algn="ctr" eaLnBrk="0" hangingPunct="0"/>
            <a:r>
              <a:rPr lang="ru-RU" dirty="0"/>
              <a:t>Москвой в ожидании</a:t>
            </a:r>
          </a:p>
          <a:p>
            <a:pPr algn="ctr" eaLnBrk="0" hangingPunct="0"/>
            <a:r>
              <a:rPr lang="ru-RU" dirty="0"/>
              <a:t>депутации бояр.</a:t>
            </a:r>
          </a:p>
        </p:txBody>
      </p:sp>
      <p:sp>
        <p:nvSpPr>
          <p:cNvPr id="33794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071546"/>
            <a:ext cx="3552852" cy="563405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Вместе с русской армией город покинули многие его жители. По приказу генерал-губернатора Ф. Ростопчина Москва была подожжена.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Французы подошли к городу 3 сентября. Наполеон, расположившись на Поклонной горе, любовался русской </a:t>
            </a:r>
            <a:r>
              <a:rPr lang="ru-RU" sz="2400" b="1" dirty="0" err="1" smtClean="0">
                <a:solidFill>
                  <a:srgbClr val="002060"/>
                </a:solidFill>
              </a:rPr>
              <a:t>столицей.Но</a:t>
            </a:r>
            <a:r>
              <a:rPr lang="ru-RU" sz="2400" b="1" dirty="0" smtClean="0">
                <a:solidFill>
                  <a:srgbClr val="002060"/>
                </a:solidFill>
              </a:rPr>
              <a:t> вопреки ожиданиям, депутация московских бояр с ключами от города так и не появилась.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Город на 3 дня был отдан во власть солдат.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26" descr="A:\карт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6848475"/>
          </a:xfrm>
          <a:prstGeom prst="rect">
            <a:avLst/>
          </a:prstGeom>
          <a:noFill/>
        </p:spPr>
      </p:pic>
      <p:sp>
        <p:nvSpPr>
          <p:cNvPr id="34819" name="Rectangle 1027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76200"/>
            <a:ext cx="6096000" cy="11430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Русская армия </a:t>
            </a:r>
            <a:r>
              <a:rPr lang="ru-RU" sz="2000" b="1" dirty="0" smtClean="0">
                <a:solidFill>
                  <a:srgbClr val="002060"/>
                </a:solidFill>
              </a:rPr>
              <a:t>,покинув </a:t>
            </a:r>
            <a:r>
              <a:rPr lang="ru-RU" sz="2000" b="1" dirty="0">
                <a:solidFill>
                  <a:srgbClr val="002060"/>
                </a:solidFill>
              </a:rPr>
              <a:t>столицу по Рязанской </a:t>
            </a:r>
            <a:r>
              <a:rPr lang="ru-RU" sz="2000" b="1" dirty="0" smtClean="0">
                <a:solidFill>
                  <a:srgbClr val="002060"/>
                </a:solidFill>
              </a:rPr>
              <a:t>дороге, затем </a:t>
            </a:r>
            <a:r>
              <a:rPr lang="ru-RU" sz="2000" b="1" dirty="0">
                <a:solidFill>
                  <a:srgbClr val="002060"/>
                </a:solidFill>
              </a:rPr>
              <a:t>перешла на </a:t>
            </a:r>
            <a:r>
              <a:rPr lang="ru-RU" sz="2000" b="1" dirty="0" smtClean="0">
                <a:solidFill>
                  <a:srgbClr val="002060"/>
                </a:solidFill>
              </a:rPr>
              <a:t>Калужскую </a:t>
            </a:r>
            <a:r>
              <a:rPr lang="ru-RU" sz="2000" b="1" dirty="0">
                <a:solidFill>
                  <a:srgbClr val="002060"/>
                </a:solidFill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</a:rPr>
              <a:t>оторвалась </a:t>
            </a:r>
            <a:r>
              <a:rPr lang="ru-RU" sz="2000" b="1" dirty="0">
                <a:solidFill>
                  <a:srgbClr val="002060"/>
                </a:solidFill>
              </a:rPr>
              <a:t>от преследовавшего ее корпуса </a:t>
            </a:r>
            <a:r>
              <a:rPr lang="ru-RU" sz="2000" b="1" dirty="0" smtClean="0">
                <a:solidFill>
                  <a:srgbClr val="002060"/>
                </a:solidFill>
              </a:rPr>
              <a:t>Марата.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4831" name="AutoShape 1039"/>
          <p:cNvSpPr>
            <a:spLocks noChangeArrowheads="1"/>
          </p:cNvSpPr>
          <p:nvPr/>
        </p:nvSpPr>
        <p:spPr bwMode="auto">
          <a:xfrm rot="2172516">
            <a:off x="8077200" y="3810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33" name="AutoShape 1041"/>
          <p:cNvSpPr>
            <a:spLocks noChangeArrowheads="1"/>
          </p:cNvSpPr>
          <p:nvPr/>
        </p:nvSpPr>
        <p:spPr bwMode="auto">
          <a:xfrm rot="-11202494">
            <a:off x="8001000" y="41148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" name="Group 1044"/>
          <p:cNvGrpSpPr>
            <a:grpSpLocks/>
          </p:cNvGrpSpPr>
          <p:nvPr/>
        </p:nvGrpSpPr>
        <p:grpSpPr bwMode="auto">
          <a:xfrm>
            <a:off x="7239000" y="4267200"/>
            <a:ext cx="1293813" cy="396875"/>
            <a:chOff x="4560" y="2688"/>
            <a:chExt cx="815" cy="250"/>
          </a:xfrm>
        </p:grpSpPr>
        <p:sp>
          <p:nvSpPr>
            <p:cNvPr id="34834" name="AutoShape 1042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4835" name="Text Box 1043"/>
            <p:cNvSpPr txBox="1">
              <a:spLocks noChangeArrowheads="1"/>
            </p:cNvSpPr>
            <p:nvPr/>
          </p:nvSpPr>
          <p:spPr bwMode="auto">
            <a:xfrm>
              <a:off x="4560" y="2688"/>
              <a:ext cx="8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dirty="0">
                  <a:solidFill>
                    <a:srgbClr val="FF0000"/>
                  </a:solidFill>
                </a:rPr>
                <a:t>Тарутино</a:t>
              </a: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31" grpId="0" animBg="1"/>
      <p:bldP spid="348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D:\WINDOWS\Рабочий стол\CONV\малоярославец.JPG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3500430" y="1000108"/>
            <a:ext cx="5410200" cy="2779709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4579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428596" y="4071942"/>
            <a:ext cx="7772400" cy="257176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Русская армия расположилась на берегу р.Нара в </a:t>
            </a:r>
            <a:r>
              <a:rPr lang="ru-RU" sz="2400" b="1" dirty="0" smtClean="0">
                <a:solidFill>
                  <a:srgbClr val="002060"/>
                </a:solidFill>
              </a:rPr>
              <a:t>старинном </a:t>
            </a:r>
            <a:r>
              <a:rPr lang="ru-RU" sz="2400" b="1" dirty="0">
                <a:solidFill>
                  <a:srgbClr val="002060"/>
                </a:solidFill>
              </a:rPr>
              <a:t>русском селе Тарутино.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Это </a:t>
            </a:r>
            <a:r>
              <a:rPr lang="ru-RU" sz="2400" b="1" dirty="0" smtClean="0">
                <a:solidFill>
                  <a:srgbClr val="002060"/>
                </a:solidFill>
              </a:rPr>
              <a:t>позволило, прикрывая </a:t>
            </a:r>
            <a:r>
              <a:rPr lang="ru-RU" sz="2400" b="1" dirty="0">
                <a:solidFill>
                  <a:srgbClr val="002060"/>
                </a:solidFill>
              </a:rPr>
              <a:t>пути отхода французов на </a:t>
            </a:r>
            <a:r>
              <a:rPr lang="ru-RU" sz="2400" b="1" dirty="0" smtClean="0">
                <a:solidFill>
                  <a:srgbClr val="002060"/>
                </a:solidFill>
              </a:rPr>
              <a:t>юг, дать </a:t>
            </a:r>
            <a:r>
              <a:rPr lang="ru-RU" sz="2400" b="1" dirty="0">
                <a:solidFill>
                  <a:srgbClr val="002060"/>
                </a:solidFill>
              </a:rPr>
              <a:t>армии </a:t>
            </a:r>
            <a:r>
              <a:rPr lang="ru-RU" sz="2400" b="1" dirty="0" smtClean="0">
                <a:solidFill>
                  <a:srgbClr val="002060"/>
                </a:solidFill>
              </a:rPr>
              <a:t>отдых. В </a:t>
            </a:r>
            <a:r>
              <a:rPr lang="ru-RU" sz="2400" b="1" dirty="0">
                <a:solidFill>
                  <a:srgbClr val="002060"/>
                </a:solidFill>
              </a:rPr>
              <a:t>Тарутинский лагерь </a:t>
            </a:r>
            <a:r>
              <a:rPr lang="ru-RU" sz="2400" b="1" dirty="0" smtClean="0">
                <a:solidFill>
                  <a:srgbClr val="002060"/>
                </a:solidFill>
              </a:rPr>
              <a:t>постоянно </a:t>
            </a:r>
            <a:r>
              <a:rPr lang="ru-RU" sz="2400" b="1" dirty="0">
                <a:solidFill>
                  <a:srgbClr val="002060"/>
                </a:solidFill>
              </a:rPr>
              <a:t>прибывали </a:t>
            </a:r>
            <a:r>
              <a:rPr lang="ru-RU" sz="2400" b="1" dirty="0" err="1">
                <a:solidFill>
                  <a:srgbClr val="002060"/>
                </a:solidFill>
              </a:rPr>
              <a:t>подкрепления.Несколько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попыток </a:t>
            </a:r>
            <a:r>
              <a:rPr lang="ru-RU" sz="2400" b="1" dirty="0">
                <a:solidFill>
                  <a:srgbClr val="002060"/>
                </a:solidFill>
              </a:rPr>
              <a:t>французов пройти в </a:t>
            </a:r>
            <a:r>
              <a:rPr lang="ru-RU" sz="2400" b="1" dirty="0" err="1" smtClean="0">
                <a:solidFill>
                  <a:srgbClr val="002060"/>
                </a:solidFill>
              </a:rPr>
              <a:t>неразоренные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войной районы были успешно отбиты.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4.Тарутинский маневр.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71539" y="1555750"/>
            <a:ext cx="2000264" cy="92333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/>
              <a:t>П.Гесс</a:t>
            </a:r>
          </a:p>
          <a:p>
            <a:pPr algn="ctr" eaLnBrk="0" hangingPunct="0"/>
            <a:r>
              <a:rPr lang="ru-RU" dirty="0"/>
              <a:t>Сражение под</a:t>
            </a:r>
          </a:p>
          <a:p>
            <a:pPr algn="ctr" eaLnBrk="0" hangingPunct="0"/>
            <a:r>
              <a:rPr lang="ru-RU" dirty="0"/>
              <a:t>Тарутино.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D:\WINDOWS\Рабочий стол\CONV\наполеон и лортст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1019757"/>
            <a:ext cx="4051176" cy="2768039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1507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00034" y="3857628"/>
            <a:ext cx="8567766" cy="28479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Находившийся в Москве Наполеон очень быстро </a:t>
            </a:r>
            <a:r>
              <a:rPr lang="ru-RU" sz="2400" b="1" dirty="0" smtClean="0">
                <a:solidFill>
                  <a:srgbClr val="002060"/>
                </a:solidFill>
              </a:rPr>
              <a:t>понял, что </a:t>
            </a:r>
            <a:r>
              <a:rPr lang="ru-RU" sz="2400" b="1" dirty="0">
                <a:solidFill>
                  <a:srgbClr val="002060"/>
                </a:solidFill>
              </a:rPr>
              <a:t>оказался в </a:t>
            </a:r>
            <a:r>
              <a:rPr lang="ru-RU" sz="2400" b="1" dirty="0" smtClean="0">
                <a:solidFill>
                  <a:srgbClr val="002060"/>
                </a:solidFill>
              </a:rPr>
              <a:t>ловушке. Достигнув долгожданной </a:t>
            </a:r>
            <a:r>
              <a:rPr lang="ru-RU" sz="2400" b="1" dirty="0">
                <a:solidFill>
                  <a:srgbClr val="002060"/>
                </a:solidFill>
              </a:rPr>
              <a:t>цели,он не смог подписать мир,армия на </a:t>
            </a:r>
            <a:r>
              <a:rPr lang="ru-RU" sz="2400" b="1" dirty="0" smtClean="0">
                <a:solidFill>
                  <a:srgbClr val="002060"/>
                </a:solidFill>
              </a:rPr>
              <a:t>глазах </a:t>
            </a:r>
            <a:r>
              <a:rPr lang="ru-RU" sz="2400" b="1" dirty="0">
                <a:solidFill>
                  <a:srgbClr val="002060"/>
                </a:solidFill>
              </a:rPr>
              <a:t>превращалась в мародеров,впереди предстояла зима в разоренном и сожженном городе.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Генерал Лористон,посланный с предложением о мире сначала к Кутузову,а затем к Александру 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возвратился </a:t>
            </a:r>
            <a:r>
              <a:rPr lang="ru-RU" sz="2400" b="1" dirty="0">
                <a:solidFill>
                  <a:srgbClr val="002060"/>
                </a:solidFill>
              </a:rPr>
              <a:t>ни с чем.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4.Тарутинский маневр.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498600" y="1447800"/>
            <a:ext cx="1572866" cy="1200329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dirty="0"/>
              <a:t>В.Верещагин.</a:t>
            </a:r>
          </a:p>
          <a:p>
            <a:pPr algn="ctr" eaLnBrk="0" hangingPunct="0"/>
            <a:r>
              <a:rPr lang="ru-RU" dirty="0"/>
              <a:t>Наполеон </a:t>
            </a:r>
          </a:p>
          <a:p>
            <a:pPr algn="ctr" eaLnBrk="0" hangingPunct="0"/>
            <a:r>
              <a:rPr lang="ru-RU" dirty="0"/>
              <a:t>и</a:t>
            </a:r>
          </a:p>
          <a:p>
            <a:pPr algn="ctr" eaLnBrk="0" hangingPunct="0"/>
            <a:r>
              <a:rPr lang="ru-RU" dirty="0"/>
              <a:t>Лористон.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928670"/>
            <a:ext cx="3905280" cy="577693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Огромный урон наносили французам партизанские отряды,которые блоки-ровали  коммуникации французов от Москвы до границы на Западе.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Инициатором </a:t>
            </a:r>
            <a:r>
              <a:rPr lang="ru-RU" sz="2400" b="1" dirty="0" smtClean="0">
                <a:solidFill>
                  <a:srgbClr val="002060"/>
                </a:solidFill>
              </a:rPr>
              <a:t>партизанского </a:t>
            </a:r>
            <a:r>
              <a:rPr lang="ru-RU" sz="2400" b="1" dirty="0">
                <a:solidFill>
                  <a:srgbClr val="002060"/>
                </a:solidFill>
              </a:rPr>
              <a:t>движения стал </a:t>
            </a:r>
            <a:r>
              <a:rPr lang="ru-RU" sz="2400" b="1" dirty="0" smtClean="0">
                <a:solidFill>
                  <a:srgbClr val="002060"/>
                </a:solidFill>
              </a:rPr>
              <a:t>полковник </a:t>
            </a:r>
            <a:r>
              <a:rPr lang="ru-RU" sz="2400" b="1" dirty="0" err="1" smtClean="0">
                <a:solidFill>
                  <a:srgbClr val="002060"/>
                </a:solidFill>
              </a:rPr>
              <a:t>Д.Давыдов,получивший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на это согласие  М.Кутузова еще до Боро-динского сражения.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Вскоре на занятых врагом  территориях начали воз-никать отряды из числа местных жителей.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5.Партизанское движение.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828800" y="5943600"/>
            <a:ext cx="2405063" cy="53340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Денис Давыдов</a:t>
            </a:r>
          </a:p>
        </p:txBody>
      </p:sp>
      <p:pic>
        <p:nvPicPr>
          <p:cNvPr id="14342" name="Picture 6" descr="D:\WINDOWS\Рабочий стол\CONV\давыдов.jpg"/>
          <p:cNvPicPr>
            <a:picLocks noChangeAspect="1" noChangeArrowheads="1"/>
          </p:cNvPicPr>
          <p:nvPr/>
        </p:nvPicPr>
        <p:blipFill>
          <a:blip r:embed="rId2"/>
          <a:srcRect l="1250" b="1234"/>
          <a:stretch>
            <a:fillRect/>
          </a:stretch>
        </p:blipFill>
        <p:spPr bwMode="auto">
          <a:xfrm>
            <a:off x="1371600" y="1066800"/>
            <a:ext cx="3386138" cy="45720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D:\WINDOWS\Рабочий стол\CONV\cnvt1.jpg"/>
          <p:cNvPicPr>
            <a:picLocks noChangeAspect="1" noChangeArrowheads="1"/>
          </p:cNvPicPr>
          <p:nvPr/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3886200" y="928671"/>
            <a:ext cx="4953000" cy="2643206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6386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714348" y="3733800"/>
            <a:ext cx="7858180" cy="29718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2060"/>
                </a:solidFill>
              </a:rPr>
              <a:t>Наиболее известными командирами были :    </a:t>
            </a:r>
            <a:r>
              <a:rPr lang="ru-RU" sz="2800" b="1" dirty="0" smtClean="0">
                <a:solidFill>
                  <a:srgbClr val="002060"/>
                </a:solidFill>
              </a:rPr>
              <a:t>офицеры </a:t>
            </a:r>
            <a:r>
              <a:rPr lang="ru-RU" sz="2800" b="1" dirty="0">
                <a:solidFill>
                  <a:srgbClr val="002060"/>
                </a:solidFill>
              </a:rPr>
              <a:t>А.Сеславин,А.Фигнер,солдат Е. Четвертаков,крестьяне Г.Курин и </a:t>
            </a:r>
            <a:r>
              <a:rPr lang="ru-RU" sz="2800" b="1" dirty="0" smtClean="0">
                <a:solidFill>
                  <a:srgbClr val="002060"/>
                </a:solidFill>
              </a:rPr>
              <a:t>В.Кожина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2060"/>
                </a:solidFill>
              </a:rPr>
              <a:t>Вклад партизан в разгром врага с полным </a:t>
            </a:r>
            <a:r>
              <a:rPr lang="ru-RU" sz="2800" b="1" dirty="0" smtClean="0">
                <a:solidFill>
                  <a:srgbClr val="002060"/>
                </a:solidFill>
              </a:rPr>
              <a:t>основанием </a:t>
            </a:r>
            <a:r>
              <a:rPr lang="ru-RU" sz="2800" b="1" dirty="0">
                <a:solidFill>
                  <a:srgbClr val="002060"/>
                </a:solidFill>
              </a:rPr>
              <a:t>позволил назвать войну 1812 г. Отечественной.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5.Партизанское движение.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447800" y="1479550"/>
            <a:ext cx="2159000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/>
              <a:t>В.Верещагин.</a:t>
            </a:r>
          </a:p>
          <a:p>
            <a:pPr algn="ctr"/>
            <a:r>
              <a:rPr lang="ru-RU" dirty="0"/>
              <a:t>С оружием?</a:t>
            </a:r>
          </a:p>
          <a:p>
            <a:pPr algn="ctr"/>
            <a:r>
              <a:rPr lang="ru-RU" dirty="0"/>
              <a:t>Расстрелять!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:\WINDOWS\Рабочий стол\CONV\cnvt1.jpg"/>
          <p:cNvPicPr>
            <a:picLocks noChangeAspect="1" noChangeArrowheads="1"/>
          </p:cNvPicPr>
          <p:nvPr/>
        </p:nvPicPr>
        <p:blipFill>
          <a:blip r:embed="rId2">
            <a:lum bright="18000" contrast="12000"/>
          </a:blip>
          <a:srcRect/>
          <a:stretch>
            <a:fillRect/>
          </a:stretch>
        </p:blipFill>
        <p:spPr bwMode="auto">
          <a:xfrm>
            <a:off x="3357554" y="928670"/>
            <a:ext cx="5214974" cy="3286147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5362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285720" y="4214818"/>
            <a:ext cx="8782080" cy="249078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6 октября Наполеон отдал приказ об отступлении. </a:t>
            </a:r>
            <a:r>
              <a:rPr lang="ru-RU" sz="2400" b="1" dirty="0" smtClean="0">
                <a:solidFill>
                  <a:srgbClr val="002060"/>
                </a:solidFill>
              </a:rPr>
              <a:t>Уходя, французы </a:t>
            </a:r>
            <a:r>
              <a:rPr lang="ru-RU" sz="2400" b="1" dirty="0">
                <a:solidFill>
                  <a:srgbClr val="002060"/>
                </a:solidFill>
              </a:rPr>
              <a:t>заминировали </a:t>
            </a:r>
            <a:r>
              <a:rPr lang="ru-RU" sz="2400" b="1" dirty="0" smtClean="0">
                <a:solidFill>
                  <a:srgbClr val="002060"/>
                </a:solidFill>
              </a:rPr>
              <a:t>Кремль, Собор Василия </a:t>
            </a:r>
            <a:r>
              <a:rPr lang="ru-RU" sz="2400" b="1" dirty="0">
                <a:solidFill>
                  <a:srgbClr val="002060"/>
                </a:solidFill>
              </a:rPr>
              <a:t>Блаженного и др.,но русские патриоты </a:t>
            </a:r>
            <a:r>
              <a:rPr lang="ru-RU" sz="2400" b="1" dirty="0" smtClean="0">
                <a:solidFill>
                  <a:srgbClr val="002060"/>
                </a:solidFill>
              </a:rPr>
              <a:t>смогли </a:t>
            </a:r>
            <a:r>
              <a:rPr lang="ru-RU" sz="2400" b="1" dirty="0">
                <a:solidFill>
                  <a:srgbClr val="002060"/>
                </a:solidFill>
              </a:rPr>
              <a:t>обезвредить заряды.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Император рассчитывал прорваться  по Калужской дороге на юг, перезимовать там и на следующий год возобновить боевые действия.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259632" y="18864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6.Гибель «Великой армии».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00100" y="1431925"/>
            <a:ext cx="1857388" cy="1631216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/>
              <a:t>В.Верещагин.</a:t>
            </a:r>
          </a:p>
          <a:p>
            <a:pPr algn="ctr" eaLnBrk="0" hangingPunct="0"/>
            <a:r>
              <a:rPr lang="ru-RU" sz="2000" dirty="0"/>
              <a:t>По большой</a:t>
            </a:r>
          </a:p>
          <a:p>
            <a:pPr algn="ctr" eaLnBrk="0" hangingPunct="0"/>
            <a:r>
              <a:rPr lang="ru-RU" sz="2000" dirty="0"/>
              <a:t>дороге-</a:t>
            </a:r>
          </a:p>
          <a:p>
            <a:pPr algn="ctr" eaLnBrk="0" hangingPunct="0"/>
            <a:r>
              <a:rPr lang="ru-RU" sz="2000" dirty="0"/>
              <a:t>отступление,</a:t>
            </a:r>
          </a:p>
          <a:p>
            <a:pPr algn="ctr" eaLnBrk="0" hangingPunct="0"/>
            <a:r>
              <a:rPr lang="ru-RU" sz="2000" dirty="0"/>
              <a:t>бегство…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26" descr="A:\карт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sp>
        <p:nvSpPr>
          <p:cNvPr id="36883" name="Rectangle 1043" descr="Фиолетовый узор"/>
          <p:cNvSpPr>
            <a:spLocks noChangeArrowheads="1"/>
          </p:cNvSpPr>
          <p:nvPr/>
        </p:nvSpPr>
        <p:spPr bwMode="auto">
          <a:xfrm>
            <a:off x="2971800" y="76200"/>
            <a:ext cx="6096000" cy="1143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 dirty="0">
                <a:solidFill>
                  <a:srgbClr val="FFFF00"/>
                </a:solidFill>
              </a:rPr>
              <a:t>Узнав об отступлении французов из </a:t>
            </a:r>
            <a:r>
              <a:rPr lang="ru-RU" sz="2000" dirty="0" smtClean="0">
                <a:solidFill>
                  <a:srgbClr val="FFFF00"/>
                </a:solidFill>
              </a:rPr>
              <a:t>Москвы, Кутузов </a:t>
            </a:r>
            <a:r>
              <a:rPr lang="ru-RU" sz="2000" dirty="0">
                <a:solidFill>
                  <a:srgbClr val="FFFF00"/>
                </a:solidFill>
              </a:rPr>
              <a:t>вывел русскую армию к Малоярославцу и преградил дорогу неприятелю.</a:t>
            </a:r>
          </a:p>
        </p:txBody>
      </p:sp>
      <p:sp>
        <p:nvSpPr>
          <p:cNvPr id="36867" name="Rectangle 1027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76200"/>
            <a:ext cx="6096000" cy="1143000"/>
          </a:xfr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000" b="1" dirty="0">
                <a:solidFill>
                  <a:srgbClr val="FFFF00"/>
                </a:solidFill>
              </a:rPr>
              <a:t>В ходе разыгравшегося сражения город 7 раз </a:t>
            </a:r>
            <a:r>
              <a:rPr lang="ru-RU" sz="2000" b="1" dirty="0" smtClean="0">
                <a:solidFill>
                  <a:srgbClr val="FFFF00"/>
                </a:solidFill>
              </a:rPr>
              <a:t>переходил </a:t>
            </a:r>
            <a:r>
              <a:rPr lang="ru-RU" sz="2000" b="1" dirty="0">
                <a:solidFill>
                  <a:srgbClr val="FFFF00"/>
                </a:solidFill>
              </a:rPr>
              <a:t>из рук в </a:t>
            </a:r>
            <a:r>
              <a:rPr lang="ru-RU" sz="2000" b="1" dirty="0" smtClean="0">
                <a:solidFill>
                  <a:srgbClr val="FFFF00"/>
                </a:solidFill>
              </a:rPr>
              <a:t>руки. В </a:t>
            </a:r>
            <a:r>
              <a:rPr lang="ru-RU" sz="2000" b="1" dirty="0">
                <a:solidFill>
                  <a:srgbClr val="FFFF00"/>
                </a:solidFill>
              </a:rPr>
              <a:t>результате французы повернули на Старую Смоленскую дорогу</a:t>
            </a:r>
          </a:p>
        </p:txBody>
      </p:sp>
      <p:grpSp>
        <p:nvGrpSpPr>
          <p:cNvPr id="2" name="Group 1030"/>
          <p:cNvGrpSpPr>
            <a:grpSpLocks/>
          </p:cNvGrpSpPr>
          <p:nvPr/>
        </p:nvGrpSpPr>
        <p:grpSpPr bwMode="auto">
          <a:xfrm>
            <a:off x="7239000" y="4267200"/>
            <a:ext cx="1293813" cy="396875"/>
            <a:chOff x="4560" y="2688"/>
            <a:chExt cx="815" cy="250"/>
          </a:xfrm>
        </p:grpSpPr>
        <p:sp>
          <p:nvSpPr>
            <p:cNvPr id="36871" name="AutoShape 1031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6872" name="Text Box 1032"/>
            <p:cNvSpPr txBox="1">
              <a:spLocks noChangeArrowheads="1"/>
            </p:cNvSpPr>
            <p:nvPr/>
          </p:nvSpPr>
          <p:spPr bwMode="auto">
            <a:xfrm>
              <a:off x="4560" y="2688"/>
              <a:ext cx="8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dirty="0">
                  <a:solidFill>
                    <a:srgbClr val="FF0000"/>
                  </a:solidFill>
                </a:rPr>
                <a:t>Тарутино</a:t>
              </a:r>
            </a:p>
          </p:txBody>
        </p:sp>
      </p:grp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6224588" y="3886200"/>
            <a:ext cx="2005012" cy="473075"/>
            <a:chOff x="3921" y="2448"/>
            <a:chExt cx="1263" cy="298"/>
          </a:xfrm>
        </p:grpSpPr>
        <p:sp>
          <p:nvSpPr>
            <p:cNvPr id="36873" name="AutoShape 1033"/>
            <p:cNvSpPr>
              <a:spLocks noChangeArrowheads="1"/>
            </p:cNvSpPr>
            <p:nvPr/>
          </p:nvSpPr>
          <p:spPr bwMode="auto">
            <a:xfrm>
              <a:off x="4464" y="2448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6874" name="Text Box 1034"/>
            <p:cNvSpPr txBox="1">
              <a:spLocks noChangeArrowheads="1"/>
            </p:cNvSpPr>
            <p:nvPr/>
          </p:nvSpPr>
          <p:spPr bwMode="auto">
            <a:xfrm>
              <a:off x="3921" y="2496"/>
              <a:ext cx="1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dirty="0">
                  <a:solidFill>
                    <a:srgbClr val="FF0000"/>
                  </a:solidFill>
                </a:rPr>
                <a:t>Малоярославец</a:t>
              </a:r>
            </a:p>
          </p:txBody>
        </p:sp>
      </p:grpSp>
      <p:sp>
        <p:nvSpPr>
          <p:cNvPr id="36876" name="AutoShape 1036"/>
          <p:cNvSpPr>
            <a:spLocks noChangeArrowheads="1"/>
          </p:cNvSpPr>
          <p:nvPr/>
        </p:nvSpPr>
        <p:spPr bwMode="auto">
          <a:xfrm rot="-1688103">
            <a:off x="7239000" y="37338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6877" name="AutoShape 1037"/>
          <p:cNvSpPr>
            <a:spLocks noChangeArrowheads="1"/>
          </p:cNvSpPr>
          <p:nvPr/>
        </p:nvSpPr>
        <p:spPr bwMode="auto">
          <a:xfrm rot="1326354">
            <a:off x="7010400" y="4114800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6879" name="AutoShape 1039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6880" name="AutoShape 1040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6881" name="AutoShape 1041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6882" name="AutoShape 1042"/>
          <p:cNvSpPr>
            <a:spLocks noChangeArrowheads="1"/>
          </p:cNvSpPr>
          <p:nvPr/>
        </p:nvSpPr>
        <p:spPr bwMode="auto">
          <a:xfrm rot="2961772">
            <a:off x="6781800" y="36576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6884" name="AutoShape 1044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6885" name="AutoShape 1045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" name="Group 1051"/>
          <p:cNvGrpSpPr>
            <a:grpSpLocks/>
          </p:cNvGrpSpPr>
          <p:nvPr/>
        </p:nvGrpSpPr>
        <p:grpSpPr bwMode="auto">
          <a:xfrm>
            <a:off x="6324600" y="3429000"/>
            <a:ext cx="685800" cy="685800"/>
            <a:chOff x="3984" y="2160"/>
            <a:chExt cx="432" cy="432"/>
          </a:xfrm>
        </p:grpSpPr>
        <p:sp>
          <p:nvSpPr>
            <p:cNvPr id="36886" name="AutoShape 1046"/>
            <p:cNvSpPr>
              <a:spLocks noChangeArrowheads="1"/>
            </p:cNvSpPr>
            <p:nvPr/>
          </p:nvSpPr>
          <p:spPr bwMode="auto">
            <a:xfrm rot="-1354990">
              <a:off x="3984" y="2160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6888" name="AutoShape 1048"/>
            <p:cNvSpPr>
              <a:spLocks noChangeArrowheads="1"/>
            </p:cNvSpPr>
            <p:nvPr/>
          </p:nvSpPr>
          <p:spPr bwMode="auto">
            <a:xfrm rot="516186">
              <a:off x="4080" y="2448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5" name="Group 1052"/>
          <p:cNvGrpSpPr>
            <a:grpSpLocks/>
          </p:cNvGrpSpPr>
          <p:nvPr/>
        </p:nvGrpSpPr>
        <p:grpSpPr bwMode="auto">
          <a:xfrm>
            <a:off x="5791200" y="3581400"/>
            <a:ext cx="609600" cy="533400"/>
            <a:chOff x="3648" y="2256"/>
            <a:chExt cx="384" cy="336"/>
          </a:xfrm>
        </p:grpSpPr>
        <p:sp>
          <p:nvSpPr>
            <p:cNvPr id="36887" name="AutoShape 1047"/>
            <p:cNvSpPr>
              <a:spLocks noChangeArrowheads="1"/>
            </p:cNvSpPr>
            <p:nvPr/>
          </p:nvSpPr>
          <p:spPr bwMode="auto">
            <a:xfrm rot="-924266">
              <a:off x="3648" y="2256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6889" name="AutoShape 1049"/>
            <p:cNvSpPr>
              <a:spLocks noChangeArrowheads="1"/>
            </p:cNvSpPr>
            <p:nvPr/>
          </p:nvSpPr>
          <p:spPr bwMode="auto">
            <a:xfrm rot="-337979">
              <a:off x="3696" y="2448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36890" name="Rectangle 1050" descr="Фиолетовый узор"/>
          <p:cNvSpPr>
            <a:spLocks noChangeArrowheads="1"/>
          </p:cNvSpPr>
          <p:nvPr/>
        </p:nvSpPr>
        <p:spPr bwMode="auto">
          <a:xfrm>
            <a:off x="2971800" y="76200"/>
            <a:ext cx="6096000" cy="1371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 dirty="0">
                <a:solidFill>
                  <a:srgbClr val="002060"/>
                </a:solidFill>
              </a:rPr>
              <a:t>Кутузов двигался вдоль Старой Смоленской до- роги,вступая в бой только </a:t>
            </a:r>
            <a:r>
              <a:rPr lang="ru-RU" sz="2000" dirty="0" smtClean="0">
                <a:solidFill>
                  <a:srgbClr val="002060"/>
                </a:solidFill>
              </a:rPr>
              <a:t>тогда, </a:t>
            </a:r>
            <a:r>
              <a:rPr lang="ru-RU" sz="2000" dirty="0">
                <a:solidFill>
                  <a:srgbClr val="002060"/>
                </a:solidFill>
              </a:rPr>
              <a:t>когда </a:t>
            </a:r>
            <a:r>
              <a:rPr lang="ru-RU" sz="2000" dirty="0" smtClean="0">
                <a:solidFill>
                  <a:srgbClr val="002060"/>
                </a:solidFill>
              </a:rPr>
              <a:t>французы </a:t>
            </a:r>
            <a:r>
              <a:rPr lang="ru-RU" sz="2000" dirty="0">
                <a:solidFill>
                  <a:srgbClr val="002060"/>
                </a:solidFill>
              </a:rPr>
              <a:t>пытались повернуть на </a:t>
            </a:r>
            <a:r>
              <a:rPr lang="ru-RU" sz="2000" dirty="0" smtClean="0">
                <a:solidFill>
                  <a:srgbClr val="002060"/>
                </a:solidFill>
              </a:rPr>
              <a:t>юг. Великая </a:t>
            </a:r>
            <a:r>
              <a:rPr lang="ru-RU" sz="2000" dirty="0">
                <a:solidFill>
                  <a:srgbClr val="002060"/>
                </a:solidFill>
              </a:rPr>
              <a:t>армия таяла на глазах.</a:t>
            </a:r>
          </a:p>
        </p:txBody>
      </p:sp>
      <p:grpSp>
        <p:nvGrpSpPr>
          <p:cNvPr id="6" name="Group 1053"/>
          <p:cNvGrpSpPr>
            <a:grpSpLocks/>
          </p:cNvGrpSpPr>
          <p:nvPr/>
        </p:nvGrpSpPr>
        <p:grpSpPr bwMode="auto">
          <a:xfrm>
            <a:off x="5257800" y="3733800"/>
            <a:ext cx="609600" cy="533400"/>
            <a:chOff x="3648" y="2256"/>
            <a:chExt cx="384" cy="336"/>
          </a:xfrm>
        </p:grpSpPr>
        <p:sp>
          <p:nvSpPr>
            <p:cNvPr id="36894" name="AutoShape 1054"/>
            <p:cNvSpPr>
              <a:spLocks noChangeArrowheads="1"/>
            </p:cNvSpPr>
            <p:nvPr/>
          </p:nvSpPr>
          <p:spPr bwMode="auto">
            <a:xfrm rot="-924266">
              <a:off x="3648" y="2256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6895" name="AutoShape 1055"/>
            <p:cNvSpPr>
              <a:spLocks noChangeArrowheads="1"/>
            </p:cNvSpPr>
            <p:nvPr/>
          </p:nvSpPr>
          <p:spPr bwMode="auto">
            <a:xfrm rot="-337979">
              <a:off x="3696" y="2448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7" name="Group 1056"/>
          <p:cNvGrpSpPr>
            <a:grpSpLocks/>
          </p:cNvGrpSpPr>
          <p:nvPr/>
        </p:nvGrpSpPr>
        <p:grpSpPr bwMode="auto">
          <a:xfrm>
            <a:off x="4572000" y="3886200"/>
            <a:ext cx="609600" cy="533400"/>
            <a:chOff x="3648" y="2256"/>
            <a:chExt cx="384" cy="336"/>
          </a:xfrm>
        </p:grpSpPr>
        <p:sp>
          <p:nvSpPr>
            <p:cNvPr id="36897" name="AutoShape 1057"/>
            <p:cNvSpPr>
              <a:spLocks noChangeArrowheads="1"/>
            </p:cNvSpPr>
            <p:nvPr/>
          </p:nvSpPr>
          <p:spPr bwMode="auto">
            <a:xfrm rot="-924266">
              <a:off x="3648" y="2256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6898" name="AutoShape 1058"/>
            <p:cNvSpPr>
              <a:spLocks noChangeArrowheads="1"/>
            </p:cNvSpPr>
            <p:nvPr/>
          </p:nvSpPr>
          <p:spPr bwMode="auto">
            <a:xfrm rot="-337979">
              <a:off x="3696" y="2448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8" name="Group 1059"/>
          <p:cNvGrpSpPr>
            <a:grpSpLocks/>
          </p:cNvGrpSpPr>
          <p:nvPr/>
        </p:nvGrpSpPr>
        <p:grpSpPr bwMode="auto">
          <a:xfrm>
            <a:off x="3962400" y="4038600"/>
            <a:ext cx="609600" cy="533400"/>
            <a:chOff x="3648" y="2256"/>
            <a:chExt cx="384" cy="336"/>
          </a:xfrm>
        </p:grpSpPr>
        <p:sp>
          <p:nvSpPr>
            <p:cNvPr id="36900" name="AutoShape 1060"/>
            <p:cNvSpPr>
              <a:spLocks noChangeArrowheads="1"/>
            </p:cNvSpPr>
            <p:nvPr/>
          </p:nvSpPr>
          <p:spPr bwMode="auto">
            <a:xfrm rot="-924266">
              <a:off x="3648" y="2256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6901" name="AutoShape 1061"/>
            <p:cNvSpPr>
              <a:spLocks noChangeArrowheads="1"/>
            </p:cNvSpPr>
            <p:nvPr/>
          </p:nvSpPr>
          <p:spPr bwMode="auto">
            <a:xfrm rot="-337979">
              <a:off x="3696" y="2448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9" name="Group 1065"/>
          <p:cNvGrpSpPr>
            <a:grpSpLocks/>
          </p:cNvGrpSpPr>
          <p:nvPr/>
        </p:nvGrpSpPr>
        <p:grpSpPr bwMode="auto">
          <a:xfrm>
            <a:off x="3581400" y="4267200"/>
            <a:ext cx="473075" cy="1600200"/>
            <a:chOff x="2256" y="2688"/>
            <a:chExt cx="298" cy="1008"/>
          </a:xfrm>
        </p:grpSpPr>
        <p:sp>
          <p:nvSpPr>
            <p:cNvPr id="36902" name="Text Box 1062"/>
            <p:cNvSpPr txBox="1">
              <a:spLocks noChangeArrowheads="1"/>
            </p:cNvSpPr>
            <p:nvPr/>
          </p:nvSpPr>
          <p:spPr bwMode="auto">
            <a:xfrm rot="4642928">
              <a:off x="1974" y="3116"/>
              <a:ext cx="9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dirty="0">
                  <a:solidFill>
                    <a:srgbClr val="FF0000"/>
                  </a:solidFill>
                </a:rPr>
                <a:t>р.Березина</a:t>
              </a:r>
            </a:p>
          </p:txBody>
        </p:sp>
        <p:sp>
          <p:nvSpPr>
            <p:cNvPr id="36903" name="AutoShape 1063"/>
            <p:cNvSpPr>
              <a:spLocks noChangeArrowheads="1"/>
            </p:cNvSpPr>
            <p:nvPr/>
          </p:nvSpPr>
          <p:spPr bwMode="auto">
            <a:xfrm>
              <a:off x="2256" y="2688"/>
              <a:ext cx="240" cy="96"/>
            </a:xfrm>
            <a:prstGeom prst="flowChartPredefinedProcess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36906" name="AutoShape 1066"/>
          <p:cNvSpPr>
            <a:spLocks noChangeArrowheads="1"/>
          </p:cNvSpPr>
          <p:nvPr/>
        </p:nvSpPr>
        <p:spPr bwMode="auto">
          <a:xfrm>
            <a:off x="3810000" y="4191000"/>
            <a:ext cx="228600" cy="2286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6907" name="AutoShape 1067"/>
          <p:cNvSpPr>
            <a:spLocks noChangeArrowheads="1"/>
          </p:cNvSpPr>
          <p:nvPr/>
        </p:nvSpPr>
        <p:spPr bwMode="auto">
          <a:xfrm>
            <a:off x="3810000" y="4191000"/>
            <a:ext cx="228600" cy="2286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6908" name="AutoShape 1068"/>
          <p:cNvSpPr>
            <a:spLocks noChangeArrowheads="1"/>
          </p:cNvSpPr>
          <p:nvPr/>
        </p:nvSpPr>
        <p:spPr bwMode="auto">
          <a:xfrm>
            <a:off x="3810000" y="4191000"/>
            <a:ext cx="228600" cy="2286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6909" name="AutoShape 1069"/>
          <p:cNvSpPr>
            <a:spLocks noChangeArrowheads="1"/>
          </p:cNvSpPr>
          <p:nvPr/>
        </p:nvSpPr>
        <p:spPr bwMode="auto">
          <a:xfrm>
            <a:off x="3810000" y="4191000"/>
            <a:ext cx="228600" cy="2286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6910" name="AutoShape 1070"/>
          <p:cNvSpPr>
            <a:spLocks noChangeArrowheads="1"/>
          </p:cNvSpPr>
          <p:nvPr/>
        </p:nvSpPr>
        <p:spPr bwMode="auto">
          <a:xfrm>
            <a:off x="3810000" y="4191000"/>
            <a:ext cx="228600" cy="2286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3" name="Номер слайда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4" name="Нижний колонтитул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3" grpId="0" animBg="1" autoUpdateAnimBg="0"/>
      <p:bldP spid="36867" grpId="0" animBg="1" autoUpdateAnimBg="0"/>
      <p:bldP spid="36876" grpId="0" animBg="1"/>
      <p:bldP spid="36877" grpId="0" animBg="1"/>
      <p:bldP spid="36879" grpId="0" animBg="1"/>
      <p:bldP spid="36880" grpId="0" animBg="1"/>
      <p:bldP spid="36881" grpId="0" animBg="1"/>
      <p:bldP spid="36882" grpId="0" animBg="1"/>
      <p:bldP spid="36884" grpId="0" animBg="1"/>
      <p:bldP spid="36885" grpId="0" animBg="1"/>
      <p:bldP spid="36890" grpId="0" animBg="1" autoUpdateAnimBg="0"/>
      <p:bldP spid="36906" grpId="0" animBg="1"/>
      <p:bldP spid="36907" grpId="0" animBg="1"/>
      <p:bldP spid="36908" grpId="0" animBg="1"/>
      <p:bldP spid="36909" grpId="0" animBg="1"/>
      <p:bldP spid="369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D:\WINDOWS\Рабочий стол\CONV\cnvt0.jpg"/>
          <p:cNvPicPr>
            <a:picLocks noChangeAspect="1" noChangeArrowheads="1"/>
          </p:cNvPicPr>
          <p:nvPr/>
        </p:nvPicPr>
        <p:blipFill>
          <a:blip r:embed="rId2">
            <a:lum bright="12000" contrast="18000"/>
          </a:blip>
          <a:srcRect/>
          <a:stretch>
            <a:fillRect/>
          </a:stretch>
        </p:blipFill>
        <p:spPr bwMode="auto">
          <a:xfrm>
            <a:off x="3714744" y="1071546"/>
            <a:ext cx="5181600" cy="271464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7650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285720" y="3929066"/>
            <a:ext cx="8782080" cy="277653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Последнее сражение разыгралось при переправе </a:t>
            </a:r>
            <a:r>
              <a:rPr lang="ru-RU" sz="2400" b="1" dirty="0" smtClean="0">
                <a:solidFill>
                  <a:srgbClr val="002060"/>
                </a:solidFill>
              </a:rPr>
              <a:t>через </a:t>
            </a:r>
            <a:r>
              <a:rPr lang="ru-RU" sz="2400" b="1" dirty="0">
                <a:solidFill>
                  <a:srgbClr val="002060"/>
                </a:solidFill>
              </a:rPr>
              <a:t>р.Березину в ноябре 1812 </a:t>
            </a:r>
            <a:r>
              <a:rPr lang="ru-RU" sz="2400" b="1" dirty="0" smtClean="0">
                <a:solidFill>
                  <a:srgbClr val="002060"/>
                </a:solidFill>
              </a:rPr>
              <a:t>года. Русские </a:t>
            </a:r>
            <a:r>
              <a:rPr lang="ru-RU" sz="2400" b="1" dirty="0">
                <a:solidFill>
                  <a:srgbClr val="002060"/>
                </a:solidFill>
              </a:rPr>
              <a:t>с ходу атаковали французов </a:t>
            </a:r>
            <a:r>
              <a:rPr lang="ru-RU" sz="2400" b="1" dirty="0" smtClean="0">
                <a:solidFill>
                  <a:srgbClr val="002060"/>
                </a:solidFill>
              </a:rPr>
              <a:t>,и Наполеон, потерявший </a:t>
            </a:r>
            <a:r>
              <a:rPr lang="ru-RU" sz="2400" b="1" dirty="0">
                <a:solidFill>
                  <a:srgbClr val="002060"/>
                </a:solidFill>
              </a:rPr>
              <a:t>здесь еще 30 000 </a:t>
            </a:r>
            <a:r>
              <a:rPr lang="ru-RU" sz="2400" b="1" dirty="0" smtClean="0">
                <a:solidFill>
                  <a:srgbClr val="002060"/>
                </a:solidFill>
              </a:rPr>
              <a:t>солдат, бросил </a:t>
            </a:r>
            <a:r>
              <a:rPr lang="ru-RU" sz="2400" b="1" dirty="0">
                <a:solidFill>
                  <a:srgbClr val="002060"/>
                </a:solidFill>
              </a:rPr>
              <a:t>армию и с </a:t>
            </a:r>
            <a:r>
              <a:rPr lang="ru-RU" sz="2400" b="1" dirty="0" smtClean="0">
                <a:solidFill>
                  <a:srgbClr val="002060"/>
                </a:solidFill>
              </a:rPr>
              <a:t>остатками </a:t>
            </a:r>
            <a:r>
              <a:rPr lang="ru-RU" sz="2400" b="1" dirty="0">
                <a:solidFill>
                  <a:srgbClr val="002060"/>
                </a:solidFill>
              </a:rPr>
              <a:t>Старой гвардии возвратился в Париж.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25 декабря Александр</a:t>
            </a:r>
            <a:r>
              <a:rPr lang="en-US" sz="2400" b="1" dirty="0">
                <a:solidFill>
                  <a:srgbClr val="002060"/>
                </a:solidFill>
              </a:rPr>
              <a:t> I </a:t>
            </a:r>
            <a:r>
              <a:rPr lang="ru-RU" sz="2400" b="1" dirty="0">
                <a:solidFill>
                  <a:srgbClr val="002060"/>
                </a:solidFill>
              </a:rPr>
              <a:t>издал манифест об изгнании врага из России и окончании Отечественной </a:t>
            </a:r>
            <a:r>
              <a:rPr lang="ru-RU" sz="2400" b="1" dirty="0" smtClean="0">
                <a:solidFill>
                  <a:srgbClr val="002060"/>
                </a:solidFill>
              </a:rPr>
              <a:t>войны.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6.Гибель «Великой армии».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501775" y="1266825"/>
            <a:ext cx="1851025" cy="16287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dirty="0"/>
              <a:t>Переправа </a:t>
            </a:r>
          </a:p>
          <a:p>
            <a:pPr algn="ctr" eaLnBrk="0" hangingPunct="0"/>
            <a:r>
              <a:rPr lang="ru-RU" dirty="0"/>
              <a:t>через </a:t>
            </a:r>
          </a:p>
          <a:p>
            <a:pPr algn="ctr" eaLnBrk="0" hangingPunct="0"/>
            <a:r>
              <a:rPr lang="ru-RU" dirty="0"/>
              <a:t>р.Березину.</a:t>
            </a:r>
          </a:p>
          <a:p>
            <a:pPr algn="ctr" eaLnBrk="0" hangingPunct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076056" y="908720"/>
            <a:ext cx="3991744" cy="579688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Отечественная война 1812 года - одна из самых замечательных страничек в истории Донского казачества. Вклад казаков в победу над Наполеоном сложно переоценить. По признанию М.И.Кутузова, их подвиги "были главнейшею причиною к уничтожению врага".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 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1800" b="1" dirty="0" smtClean="0">
              <a:solidFill>
                <a:srgbClr val="FFFF00"/>
              </a:solidFill>
            </a:endParaRPr>
          </a:p>
          <a:p>
            <a:endParaRPr lang="ru-RU" sz="1800" b="1" dirty="0" smtClean="0">
              <a:solidFill>
                <a:srgbClr val="FFFF00"/>
              </a:solidFill>
            </a:endParaRPr>
          </a:p>
          <a:p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120066" cy="82389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7. Участие донцов  в  войне  1812г.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42976" y="5643578"/>
            <a:ext cx="2000264" cy="369332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КАЗАКИ В ВОЙНЕ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458" name="Picture 2" descr="C:\Users\ХачатурянНМ\Desktop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963" y="1214422"/>
            <a:ext cx="3964317" cy="3995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1.Причины и начало войны.</a:t>
            </a:r>
          </a:p>
        </p:txBody>
      </p:sp>
      <p:graphicFrame>
        <p:nvGraphicFramePr>
          <p:cNvPr id="62464" name="Object 1024"/>
          <p:cNvGraphicFramePr>
            <a:graphicFrameLocks noChangeAspect="1"/>
          </p:cNvGraphicFramePr>
          <p:nvPr/>
        </p:nvGraphicFramePr>
        <p:xfrm>
          <a:off x="1371600" y="1797050"/>
          <a:ext cx="7620000" cy="490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Диаграмма" r:id="rId4" imgW="9525294" imgH="5496130" progId="Excel.Chart.8">
                  <p:embed/>
                </p:oleObj>
              </mc:Choice>
              <mc:Fallback>
                <p:oleObj name="Диаграмма" r:id="rId4" imgW="9525294" imgH="5496130" progId="Excel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97050"/>
                        <a:ext cx="7620000" cy="4908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762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" name="Rectangle 1026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357290" y="928670"/>
            <a:ext cx="7643866" cy="90013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2060"/>
                </a:solidFill>
              </a:rPr>
              <a:t>1.На основе диаграммы сравните </a:t>
            </a:r>
            <a:r>
              <a:rPr lang="ru-RU" sz="2800" b="1" dirty="0" err="1">
                <a:solidFill>
                  <a:srgbClr val="002060"/>
                </a:solidFill>
              </a:rPr>
              <a:t>военно-эко</a:t>
            </a:r>
            <a:r>
              <a:rPr lang="ru-RU" sz="2800" b="1" dirty="0">
                <a:solidFill>
                  <a:srgbClr val="002060"/>
                </a:solidFill>
              </a:rPr>
              <a:t>-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err="1">
                <a:solidFill>
                  <a:srgbClr val="002060"/>
                </a:solidFill>
              </a:rPr>
              <a:t>номический</a:t>
            </a:r>
            <a:r>
              <a:rPr lang="ru-RU" sz="2800" b="1" dirty="0">
                <a:solidFill>
                  <a:srgbClr val="002060"/>
                </a:solidFill>
              </a:rPr>
              <a:t> потенциал России и Франции?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ХачатурянНМ\Desktop\plato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46"/>
            <a:ext cx="3786214" cy="5108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0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285720" y="1071546"/>
            <a:ext cx="4500594" cy="545379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 полной мере раскрылся полководческий талант Платова в войне 1812 г. М.И. Кутузов знал Платова с 1773 г. Во время Бородинского сражения казачьи полки и легкая кавалерия под началом Платова должны были ударить в тыл французским войскам, что они успешно и выполнили, захватив при этом главный обоз наполеоновской армии. Пока Наполеон находился в Москве, Платов бал направлен на Дон, где провел дополнительную мобилизацию, пополнив свое войско 22000 казаков. Эта сила и преследовала отступающую наполеоновскую армию от Малоярославца до </a:t>
            </a:r>
            <a:r>
              <a:rPr lang="ru-RU" sz="1800" b="1" dirty="0" err="1" smtClean="0">
                <a:solidFill>
                  <a:srgbClr val="002060"/>
                </a:solidFill>
              </a:rPr>
              <a:t>Ковно</a:t>
            </a:r>
            <a:r>
              <a:rPr lang="ru-RU" sz="1800" b="1" dirty="0" smtClean="0">
                <a:solidFill>
                  <a:srgbClr val="002060"/>
                </a:solidFill>
              </a:rPr>
              <a:t>.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Наполеон признавался, что именно казаки уничтожили всю его конницу и артиллери</a:t>
            </a:r>
            <a:r>
              <a:rPr lang="ru-RU" sz="1600" b="1" dirty="0" smtClean="0">
                <a:solidFill>
                  <a:srgbClr val="002060"/>
                </a:solidFill>
              </a:rPr>
              <a:t>ю.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348690" cy="71438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7. Участие донцов  в  войне  1812г.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148064" y="5228556"/>
            <a:ext cx="3638778" cy="52322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АТАМАН ПЛАТОВ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285720" y="3929066"/>
            <a:ext cx="8782080" cy="277653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Казачьи отряды отличились в первых арьергардных поединках, закрывая отступление российской армии. Фланговый рейд атамана Платова не дал Бонапарту использовать в поединке гвардию, что в конце концов предопределило финал Бородинской  схватки. Летучие казачьи подразделения наводили кошмар на французов в период их бегства из столицы. Казачьи разъезды первыми вступили в Париж, донцы купали жеребцов в Сене и разбивали  биваки  на Елисейских полях.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348690" cy="71438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7.Участие донцов в войне 1812 года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28597" y="1266825"/>
            <a:ext cx="2928957" cy="1292662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/>
            <a:r>
              <a:rPr lang="ru-RU" sz="2000" b="1" dirty="0" smtClean="0">
                <a:solidFill>
                  <a:srgbClr val="002060"/>
                </a:solidFill>
              </a:rPr>
              <a:t>Казаки 10-Донского казачьего полка в 1812 году.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 eaLnBrk="0" hangingPunct="0"/>
            <a:endParaRPr lang="ru-RU" dirty="0"/>
          </a:p>
        </p:txBody>
      </p:sp>
      <p:pic>
        <p:nvPicPr>
          <p:cNvPr id="20483" name="Picture 3" descr="C:\Users\ХачатурянНМ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1082525"/>
            <a:ext cx="2267319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285720" y="3929066"/>
            <a:ext cx="8782080" cy="277653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</a:rPr>
              <a:t>В октябре 1812 г. Матвей Иванович Платов был удостоен графского титула. В составе русской армии казачьи полки под командой своего атамана освобождали от французской армии один за другим европейский город.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За участие в сражении под Лейпцигом, определившем дальнейшую судьбу Наполеона, Платов прямо на поле битвы был награжден орденом Андрея Первозванного, высшим из Российских орденов.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14282" y="152400"/>
            <a:ext cx="8777318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7.Участие донцов в войне 1812 года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501775" y="1266825"/>
            <a:ext cx="1851025" cy="16287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dirty="0"/>
              <a:t>Переправа </a:t>
            </a:r>
          </a:p>
          <a:p>
            <a:pPr algn="ctr" eaLnBrk="0" hangingPunct="0"/>
            <a:r>
              <a:rPr lang="ru-RU" dirty="0"/>
              <a:t>через </a:t>
            </a:r>
          </a:p>
          <a:p>
            <a:pPr algn="ctr" eaLnBrk="0" hangingPunct="0"/>
            <a:r>
              <a:rPr lang="ru-RU" dirty="0"/>
              <a:t>р.Березину.</a:t>
            </a:r>
          </a:p>
          <a:p>
            <a:pPr algn="ctr" eaLnBrk="0" hangingPunct="0"/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  <p:pic>
        <p:nvPicPr>
          <p:cNvPr id="5122" name="Picture 2" descr="C:\Users\ХачатурянНМ\Pictures\1812\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2428875" cy="268605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Библиография: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556792"/>
            <a:ext cx="3810000" cy="4539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Интернет-ресурсы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/</a:t>
            </a:r>
            <a:r>
              <a:rPr lang="en-US" sz="1400" dirty="0">
                <a:solidFill>
                  <a:srgbClr val="002060"/>
                </a:solidFill>
              </a:rPr>
              <a:t>http://</a:t>
            </a:r>
            <a:r>
              <a:rPr lang="en-US" sz="1400" dirty="0" smtClean="0">
                <a:solidFill>
                  <a:srgbClr val="002060"/>
                </a:solidFill>
              </a:rPr>
              <a:t>img0.liveinternet.ru/images/attach</a:t>
            </a:r>
            <a:endParaRPr lang="ru-RU" sz="1400" dirty="0"/>
          </a:p>
          <a:p>
            <a:r>
              <a:rPr lang="en-US" sz="1400" dirty="0">
                <a:solidFill>
                  <a:srgbClr val="002060"/>
                </a:solidFill>
              </a:rPr>
              <a:t>http://www.museum.ru/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http://</a:t>
            </a:r>
            <a:r>
              <a:rPr lang="en-US" sz="1400" dirty="0" smtClean="0">
                <a:solidFill>
                  <a:srgbClr val="002060"/>
                </a:solidFill>
              </a:rPr>
              <a:t>www.regiment.ru/bio/B/18.jpg</a:t>
            </a:r>
            <a:r>
              <a:rPr lang="ru-RU" sz="1400" dirty="0" smtClean="0">
                <a:solidFill>
                  <a:srgbClr val="002060"/>
                </a:solidFill>
              </a:rPr>
              <a:t>;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Учебные пособия и дополнительная литература:</a:t>
            </a:r>
            <a:endParaRPr lang="ru-RU" sz="1800" dirty="0">
              <a:solidFill>
                <a:srgbClr val="FF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Учебное пособие по  Истории России для 8 класса ,</a:t>
            </a:r>
            <a:r>
              <a:rPr lang="ru-RU" sz="1400" dirty="0" err="1" smtClean="0">
                <a:solidFill>
                  <a:srgbClr val="002060"/>
                </a:solidFill>
              </a:rPr>
              <a:t>А.А.Данилов</a:t>
            </a:r>
            <a:r>
              <a:rPr lang="ru-RU" sz="1400" dirty="0">
                <a:solidFill>
                  <a:srgbClr val="002060"/>
                </a:solidFill>
              </a:rPr>
              <a:t>, Л.Г. Косулина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М</a:t>
            </a:r>
            <a:r>
              <a:rPr lang="ru-RU" sz="1400" dirty="0">
                <a:solidFill>
                  <a:srgbClr val="002060"/>
                </a:solidFill>
              </a:rPr>
              <a:t>., «Просвещение</a:t>
            </a:r>
            <a:r>
              <a:rPr lang="ru-RU" sz="1400" dirty="0" smtClean="0">
                <a:solidFill>
                  <a:srgbClr val="002060"/>
                </a:solidFill>
              </a:rPr>
              <a:t>»,2010г.</a:t>
            </a:r>
            <a:endParaRPr lang="ru-RU" sz="1400" dirty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Бородино 1812, Москва «Мысль»,1989г.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Учебное пособие  </a:t>
            </a:r>
            <a:r>
              <a:rPr lang="ru-RU" sz="1400" dirty="0">
                <a:solidFill>
                  <a:srgbClr val="002060"/>
                </a:solidFill>
              </a:rPr>
              <a:t>С.А. </a:t>
            </a:r>
            <a:r>
              <a:rPr lang="ru-RU" sz="1400" dirty="0" err="1">
                <a:solidFill>
                  <a:srgbClr val="002060"/>
                </a:solidFill>
              </a:rPr>
              <a:t>Кислицина</a:t>
            </a:r>
            <a:r>
              <a:rPr lang="ru-RU" sz="1400" dirty="0">
                <a:solidFill>
                  <a:srgbClr val="002060"/>
                </a:solidFill>
              </a:rPr>
              <a:t>  и  И.Г. </a:t>
            </a:r>
            <a:r>
              <a:rPr lang="ru-RU" sz="1400" dirty="0" err="1">
                <a:solidFill>
                  <a:srgbClr val="002060"/>
                </a:solidFill>
              </a:rPr>
              <a:t>Кислицыной</a:t>
            </a:r>
            <a:r>
              <a:rPr lang="ru-RU" sz="1400" dirty="0">
                <a:solidFill>
                  <a:srgbClr val="002060"/>
                </a:solidFill>
              </a:rPr>
              <a:t>  История  Донского  </a:t>
            </a:r>
            <a:r>
              <a:rPr lang="ru-RU" sz="1400" dirty="0" smtClean="0">
                <a:solidFill>
                  <a:srgbClr val="002060"/>
                </a:solidFill>
              </a:rPr>
              <a:t>края,  Х</a:t>
            </a:r>
            <a:r>
              <a:rPr lang="en-US" sz="1400" dirty="0" smtClean="0">
                <a:solidFill>
                  <a:srgbClr val="002060"/>
                </a:solidFill>
              </a:rPr>
              <a:t>I</a:t>
            </a:r>
            <a:r>
              <a:rPr lang="ru-RU" sz="1400" dirty="0" smtClean="0">
                <a:solidFill>
                  <a:srgbClr val="002060"/>
                </a:solidFill>
              </a:rPr>
              <a:t>Х  век ,Ростов-на-Дону,2008 г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История России, Война 1812 года (карты и схемы главных сражений); «Белый город»,Москва,2003г.</a:t>
            </a:r>
            <a:endParaRPr lang="ru-RU" sz="1400" dirty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Хачатурян Н.М.</a:t>
            </a:r>
            <a:endParaRPr lang="ru-RU" dirty="0"/>
          </a:p>
        </p:txBody>
      </p:sp>
      <p:pic>
        <p:nvPicPr>
          <p:cNvPr id="4098" name="Picture 2" descr="C:\Users\ХачатурянНМ\Pictures\1812\Рисуно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124921" cy="2329373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ХачатурянНМ\Pictures\1812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3154197" cy="231383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4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D:\WINDOWS\Рабочий стол\1\1812\кар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3188"/>
            <a:ext cx="8777318" cy="660241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5602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685800"/>
            <a:ext cx="3886200" cy="1295400"/>
          </a:xfr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Летом 1812 г. французская ар-мия численностью 600 000 человек сосредоточилась на территории Польши.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1.Причины и начало войны.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743200" y="1752600"/>
            <a:ext cx="1344613" cy="2720975"/>
            <a:chOff x="1776" y="2016"/>
            <a:chExt cx="847" cy="1714"/>
          </a:xfrm>
        </p:grpSpPr>
        <p:pic>
          <p:nvPicPr>
            <p:cNvPr id="25609" name="Picture 9" descr="D:\WINDOWS\Рабочий стол\1\1812\француз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76" y="2016"/>
              <a:ext cx="815" cy="1248"/>
            </a:xfrm>
            <a:prstGeom prst="rect">
              <a:avLst/>
            </a:prstGeom>
            <a:noFill/>
          </p:spPr>
        </p:pic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1824" y="3072"/>
              <a:ext cx="799" cy="65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/>
                <a:t>Великая </a:t>
              </a:r>
            </a:p>
            <a:p>
              <a:pPr algn="ctr"/>
              <a:r>
                <a:rPr lang="ru-RU" sz="2000" dirty="0"/>
                <a:t>Армия</a:t>
              </a:r>
            </a:p>
            <a:p>
              <a:pPr algn="ctr"/>
              <a:r>
                <a:rPr lang="ru-RU" sz="2000" dirty="0"/>
                <a:t>600 000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737100" y="2895600"/>
            <a:ext cx="3803650" cy="1828800"/>
            <a:chOff x="2984" y="1776"/>
            <a:chExt cx="2396" cy="1152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984" y="1776"/>
              <a:ext cx="1720" cy="1152"/>
              <a:chOff x="3147" y="1680"/>
              <a:chExt cx="1720" cy="1152"/>
            </a:xfrm>
          </p:grpSpPr>
          <p:pic>
            <p:nvPicPr>
              <p:cNvPr id="25606" name="Picture 6" descr="D:\WINDOWS\Рабочий стол\1\1812\русский.JP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47" y="1680"/>
                <a:ext cx="693" cy="1152"/>
              </a:xfrm>
              <a:prstGeom prst="rect">
                <a:avLst/>
              </a:prstGeom>
              <a:noFill/>
            </p:spPr>
          </p:pic>
          <p:sp>
            <p:nvSpPr>
              <p:cNvPr id="25614" name="Text Box 14"/>
              <p:cNvSpPr txBox="1">
                <a:spLocks noChangeArrowheads="1"/>
              </p:cNvSpPr>
              <p:nvPr/>
            </p:nvSpPr>
            <p:spPr bwMode="auto">
              <a:xfrm>
                <a:off x="3792" y="2174"/>
                <a:ext cx="1075" cy="466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II</a:t>
                </a:r>
                <a:r>
                  <a:rPr lang="ru-RU" sz="2000"/>
                  <a:t>.Багратион</a:t>
                </a:r>
              </a:p>
              <a:p>
                <a:pPr algn="ctr"/>
                <a:r>
                  <a:rPr lang="ru-RU" sz="2000"/>
                  <a:t>49 000</a:t>
                </a:r>
              </a:p>
            </p:txBody>
          </p:sp>
        </p:grpSp>
        <p:pic>
          <p:nvPicPr>
            <p:cNvPr id="25618" name="Picture 18" descr="D:\WINDOWS\Рабочий стол\CONV\bagration.jpg"/>
            <p:cNvPicPr>
              <a:picLocks noChangeAspect="1" noChangeArrowheads="1"/>
            </p:cNvPicPr>
            <p:nvPr/>
          </p:nvPicPr>
          <p:blipFill>
            <a:blip r:embed="rId6">
              <a:lum bright="12000" contrast="18000"/>
            </a:blip>
            <a:srcRect/>
            <a:stretch>
              <a:fillRect/>
            </a:stretch>
          </p:blipFill>
          <p:spPr bwMode="auto">
            <a:xfrm>
              <a:off x="4704" y="2112"/>
              <a:ext cx="676" cy="815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343400" y="1600200"/>
            <a:ext cx="4579938" cy="1828800"/>
            <a:chOff x="2736" y="864"/>
            <a:chExt cx="2885" cy="1152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736" y="864"/>
              <a:ext cx="2159" cy="1152"/>
              <a:chOff x="2763" y="864"/>
              <a:chExt cx="2159" cy="1152"/>
            </a:xfrm>
          </p:grpSpPr>
          <p:pic>
            <p:nvPicPr>
              <p:cNvPr id="25605" name="Picture 5" descr="D:\WINDOWS\Рабочий стол\1\1812\русский.JP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63" y="864"/>
                <a:ext cx="693" cy="1152"/>
              </a:xfrm>
              <a:prstGeom prst="rect">
                <a:avLst/>
              </a:prstGeom>
              <a:noFill/>
            </p:spPr>
          </p:pic>
          <p:sp>
            <p:nvSpPr>
              <p:cNvPr id="25612" name="Text Box 12"/>
              <p:cNvSpPr txBox="1">
                <a:spLocks noChangeArrowheads="1"/>
              </p:cNvSpPr>
              <p:nvPr/>
            </p:nvSpPr>
            <p:spPr bwMode="auto">
              <a:xfrm>
                <a:off x="3360" y="1344"/>
                <a:ext cx="1562" cy="466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I</a:t>
                </a:r>
                <a:r>
                  <a:rPr lang="ru-RU" sz="2000"/>
                  <a:t>.Барклай де Толли</a:t>
                </a:r>
              </a:p>
              <a:p>
                <a:pPr algn="ctr"/>
                <a:r>
                  <a:rPr lang="ru-RU" sz="2000"/>
                  <a:t>110 000</a:t>
                </a:r>
              </a:p>
            </p:txBody>
          </p:sp>
        </p:grpSp>
        <p:pic>
          <p:nvPicPr>
            <p:cNvPr id="25620" name="Picture 20" descr="D:\WINDOWS\Рабочий стол\CONV\barklay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44" y="1152"/>
              <a:ext cx="677" cy="816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5257800" y="4343400"/>
            <a:ext cx="3665538" cy="1828800"/>
            <a:chOff x="3312" y="2688"/>
            <a:chExt cx="2309" cy="1152"/>
          </a:xfrm>
        </p:grpSpPr>
        <p:pic>
          <p:nvPicPr>
            <p:cNvPr id="25607" name="Picture 7" descr="D:\WINDOWS\Рабочий стол\1\1812\русский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2688"/>
              <a:ext cx="693" cy="1152"/>
            </a:xfrm>
            <a:prstGeom prst="rect">
              <a:avLst/>
            </a:prstGeom>
            <a:noFill/>
          </p:spPr>
        </p:pic>
        <p:sp>
          <p:nvSpPr>
            <p:cNvPr id="25616" name="Text Box 16"/>
            <p:cNvSpPr txBox="1">
              <a:spLocks noChangeArrowheads="1"/>
            </p:cNvSpPr>
            <p:nvPr/>
          </p:nvSpPr>
          <p:spPr bwMode="auto">
            <a:xfrm>
              <a:off x="3840" y="3182"/>
              <a:ext cx="1068" cy="466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III</a:t>
              </a:r>
              <a:r>
                <a:rPr lang="ru-RU" sz="2000"/>
                <a:t>.Тормасов</a:t>
              </a:r>
            </a:p>
            <a:p>
              <a:pPr algn="ctr"/>
              <a:r>
                <a:rPr lang="ru-RU" sz="2000"/>
                <a:t>45 000</a:t>
              </a:r>
            </a:p>
          </p:txBody>
        </p:sp>
        <p:pic>
          <p:nvPicPr>
            <p:cNvPr id="25622" name="Picture 22" descr="D:\WINDOWS\Рабочий стол\CONV\tormasov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44" y="2976"/>
              <a:ext cx="677" cy="816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</p:grpSp>
      <p:sp>
        <p:nvSpPr>
          <p:cNvPr id="25624" name="Rectangle 24" descr="Фиолетовый узор"/>
          <p:cNvSpPr>
            <a:spLocks noChangeArrowheads="1"/>
          </p:cNvSpPr>
          <p:nvPr/>
        </p:nvSpPr>
        <p:spPr bwMode="auto">
          <a:xfrm>
            <a:off x="5029200" y="685800"/>
            <a:ext cx="3886200" cy="1295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</a:rPr>
              <a:t>Наполеон рассчитывал в при-граничном сражении раз-бить противника и продик-товать условия мира.</a:t>
            </a:r>
          </a:p>
        </p:txBody>
      </p:sp>
      <p:sp>
        <p:nvSpPr>
          <p:cNvPr id="25625" name="Rectangle 25" descr="Фиолетовый узор"/>
          <p:cNvSpPr>
            <a:spLocks noChangeArrowheads="1"/>
          </p:cNvSpPr>
          <p:nvPr/>
        </p:nvSpPr>
        <p:spPr bwMode="auto">
          <a:xfrm>
            <a:off x="5037138" y="685800"/>
            <a:ext cx="3886200" cy="129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Русские, </a:t>
            </a:r>
            <a:r>
              <a:rPr lang="ru-RU" sz="2000" dirty="0">
                <a:solidFill>
                  <a:srgbClr val="002060"/>
                </a:solidFill>
              </a:rPr>
              <a:t>не зная планов </a:t>
            </a:r>
            <a:r>
              <a:rPr lang="ru-RU" sz="2000" dirty="0" err="1" smtClean="0">
                <a:solidFill>
                  <a:srgbClr val="002060"/>
                </a:solidFill>
              </a:rPr>
              <a:t>Напо-леона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>
                <a:solidFill>
                  <a:srgbClr val="002060"/>
                </a:solidFill>
              </a:rPr>
              <a:t>разбили армию </a:t>
            </a:r>
            <a:r>
              <a:rPr lang="ru-RU" sz="2000" dirty="0" smtClean="0">
                <a:solidFill>
                  <a:srgbClr val="002060"/>
                </a:solidFill>
              </a:rPr>
              <a:t>на </a:t>
            </a:r>
            <a:r>
              <a:rPr lang="ru-RU" sz="2000" dirty="0">
                <a:solidFill>
                  <a:srgbClr val="002060"/>
                </a:solidFill>
              </a:rPr>
              <a:t>3 группы и расположили их вдоль всей </a:t>
            </a:r>
            <a:r>
              <a:rPr lang="ru-RU" sz="2000" dirty="0" smtClean="0">
                <a:solidFill>
                  <a:srgbClr val="002060"/>
                </a:solidFill>
              </a:rPr>
              <a:t>границы.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/>
      <p:bldP spid="25624" grpId="0" animBg="1" autoUpdateAnimBg="0"/>
      <p:bldP spid="2562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D:\WINDOWS\Рабочий стол\CONV\cnvt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33350"/>
            <a:ext cx="5486400" cy="360045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0722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857224" y="3810000"/>
            <a:ext cx="7715304" cy="28956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12 июня 1812 г. «армия двунадесяти языков» форси-</a:t>
            </a:r>
            <a:r>
              <a:rPr lang="ru-RU" sz="2400" b="1" dirty="0" err="1">
                <a:solidFill>
                  <a:srgbClr val="002060"/>
                </a:solidFill>
              </a:rPr>
              <a:t>ровала</a:t>
            </a:r>
            <a:r>
              <a:rPr lang="ru-RU" sz="2400" b="1" dirty="0">
                <a:solidFill>
                  <a:srgbClr val="002060"/>
                </a:solidFill>
              </a:rPr>
              <a:t> Неман и стремительно двинулась вперед с целью не допустить воссоединения 1-й и 2-й </a:t>
            </a:r>
            <a:r>
              <a:rPr lang="ru-RU" sz="2400" b="1" dirty="0" smtClean="0">
                <a:solidFill>
                  <a:srgbClr val="002060"/>
                </a:solidFill>
              </a:rPr>
              <a:t>русской </a:t>
            </a:r>
            <a:r>
              <a:rPr lang="ru-RU" sz="2400" b="1" dirty="0">
                <a:solidFill>
                  <a:srgbClr val="002060"/>
                </a:solidFill>
              </a:rPr>
              <a:t>армий.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Главнокомандующим русской армии был сам Алек-</a:t>
            </a:r>
            <a:r>
              <a:rPr lang="ru-RU" sz="2400" b="1" dirty="0" err="1">
                <a:solidFill>
                  <a:srgbClr val="002060"/>
                </a:solidFill>
              </a:rPr>
              <a:t>сандр</a:t>
            </a:r>
            <a:r>
              <a:rPr lang="en-US" sz="2400" b="1" dirty="0">
                <a:solidFill>
                  <a:srgbClr val="002060"/>
                </a:solidFill>
              </a:rPr>
              <a:t> I</a:t>
            </a:r>
            <a:r>
              <a:rPr lang="ru-RU" sz="2400" b="1" dirty="0">
                <a:solidFill>
                  <a:srgbClr val="002060"/>
                </a:solidFill>
              </a:rPr>
              <a:t>,что затрудняло действия </a:t>
            </a:r>
            <a:r>
              <a:rPr lang="ru-RU" sz="2400" b="1" dirty="0" smtClean="0">
                <a:solidFill>
                  <a:srgbClr val="002060"/>
                </a:solidFill>
              </a:rPr>
              <a:t>генералов. Вскоре </a:t>
            </a:r>
            <a:r>
              <a:rPr lang="ru-RU" sz="2400" b="1" dirty="0">
                <a:solidFill>
                  <a:srgbClr val="002060"/>
                </a:solidFill>
              </a:rPr>
              <a:t>его убедили уехать из </a:t>
            </a:r>
            <a:r>
              <a:rPr lang="ru-RU" sz="2400" b="1" dirty="0" smtClean="0">
                <a:solidFill>
                  <a:srgbClr val="002060"/>
                </a:solidFill>
              </a:rPr>
              <a:t>армии, но </a:t>
            </a:r>
            <a:r>
              <a:rPr lang="ru-RU" sz="2400" b="1" dirty="0">
                <a:solidFill>
                  <a:srgbClr val="002060"/>
                </a:solidFill>
              </a:rPr>
              <a:t>новый </a:t>
            </a:r>
            <a:r>
              <a:rPr lang="ru-RU" sz="2400" b="1" dirty="0" smtClean="0">
                <a:solidFill>
                  <a:srgbClr val="002060"/>
                </a:solidFill>
              </a:rPr>
              <a:t>главнокомандующий </a:t>
            </a:r>
            <a:r>
              <a:rPr lang="ru-RU" sz="2400" b="1" dirty="0">
                <a:solidFill>
                  <a:srgbClr val="002060"/>
                </a:solidFill>
              </a:rPr>
              <a:t>так и не был назначен.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1.Причины и начало войны.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42911" y="1295400"/>
            <a:ext cx="2357453" cy="16922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12 июня 1812 г.</a:t>
            </a:r>
          </a:p>
          <a:p>
            <a:pPr algn="ctr"/>
            <a:r>
              <a:rPr lang="ru-RU" sz="2000" dirty="0"/>
              <a:t>Французская </a:t>
            </a:r>
          </a:p>
          <a:p>
            <a:pPr algn="ctr"/>
            <a:r>
              <a:rPr lang="ru-RU" sz="2000" dirty="0"/>
              <a:t>армия </a:t>
            </a:r>
          </a:p>
          <a:p>
            <a:pPr algn="ctr"/>
            <a:r>
              <a:rPr lang="ru-RU" sz="2000" dirty="0"/>
              <a:t>форсирует</a:t>
            </a:r>
          </a:p>
          <a:p>
            <a:pPr algn="ctr"/>
            <a:r>
              <a:rPr lang="ru-RU" sz="2000" dirty="0"/>
              <a:t>Неман.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A:\карт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</p:spPr>
      </p:pic>
      <p:sp>
        <p:nvSpPr>
          <p:cNvPr id="10242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76200"/>
            <a:ext cx="6096000" cy="1143000"/>
          </a:xfr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Действия французов заставили русское командо-вание начать отступление,чтобы не дать Напо-леону разбить 1-ю и 2-ю армии по одиночке.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05000" y="2133600"/>
            <a:ext cx="228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143000" y="4343400"/>
            <a:ext cx="228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838200" y="2971800"/>
            <a:ext cx="381000" cy="1066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-1052402">
            <a:off x="1219200" y="3048000"/>
            <a:ext cx="1371600" cy="381000"/>
          </a:xfrm>
          <a:prstGeom prst="rightArrow">
            <a:avLst>
              <a:gd name="adj1" fmla="val 50000"/>
              <a:gd name="adj2" fmla="val 90000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447800" y="2514600"/>
            <a:ext cx="1828800" cy="2362200"/>
            <a:chOff x="912" y="1584"/>
            <a:chExt cx="1152" cy="1488"/>
          </a:xfrm>
        </p:grpSpPr>
        <p:sp>
          <p:nvSpPr>
            <p:cNvPr id="10252" name="AutoShape 12"/>
            <p:cNvSpPr>
              <a:spLocks noChangeArrowheads="1"/>
            </p:cNvSpPr>
            <p:nvPr/>
          </p:nvSpPr>
          <p:spPr bwMode="auto">
            <a:xfrm rot="22018">
              <a:off x="1392" y="1584"/>
              <a:ext cx="672" cy="192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3" name="AutoShape 13"/>
            <p:cNvSpPr>
              <a:spLocks noChangeArrowheads="1"/>
            </p:cNvSpPr>
            <p:nvPr/>
          </p:nvSpPr>
          <p:spPr bwMode="auto">
            <a:xfrm rot="752023">
              <a:off x="912" y="2880"/>
              <a:ext cx="672" cy="192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5" name="Rectangle 15" descr="Фиолетовый узор"/>
          <p:cNvSpPr>
            <a:spLocks noChangeArrowheads="1"/>
          </p:cNvSpPr>
          <p:nvPr/>
        </p:nvSpPr>
        <p:spPr bwMode="auto">
          <a:xfrm>
            <a:off x="2971800" y="76200"/>
            <a:ext cx="60960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 dirty="0">
                <a:solidFill>
                  <a:srgbClr val="002060"/>
                </a:solidFill>
              </a:rPr>
              <a:t>Первоначально русские надеялись встретиться в </a:t>
            </a:r>
            <a:r>
              <a:rPr lang="ru-RU" sz="2000" dirty="0" err="1">
                <a:solidFill>
                  <a:srgbClr val="002060"/>
                </a:solidFill>
              </a:rPr>
              <a:t>Дрисском</a:t>
            </a:r>
            <a:r>
              <a:rPr lang="ru-RU" sz="2000" dirty="0">
                <a:solidFill>
                  <a:srgbClr val="002060"/>
                </a:solidFill>
              </a:rPr>
              <a:t> укрепленном </a:t>
            </a:r>
            <a:r>
              <a:rPr lang="ru-RU" sz="2000" dirty="0" smtClean="0">
                <a:solidFill>
                  <a:srgbClr val="002060"/>
                </a:solidFill>
              </a:rPr>
              <a:t>лагере, но </a:t>
            </a:r>
            <a:r>
              <a:rPr lang="ru-RU" sz="2000" dirty="0">
                <a:solidFill>
                  <a:srgbClr val="002060"/>
                </a:solidFill>
              </a:rPr>
              <a:t>французы не позволили им это сделать.</a:t>
            </a: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2590800" y="28956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rot="2906456">
            <a:off x="2362200" y="33528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 rot="2906456">
            <a:off x="2971800" y="40386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utoUpdateAnimBg="0"/>
      <p:bldP spid="10251" grpId="0" animBg="1"/>
      <p:bldP spid="10255" grpId="0" animBg="1" autoUpdateAnimBg="0"/>
      <p:bldP spid="10257" grpId="0" animBg="1"/>
      <p:bldP spid="10258" grpId="0" animBg="1"/>
      <p:bldP spid="102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6" descr="A:\карт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</p:spPr>
      </p:pic>
      <p:sp>
        <p:nvSpPr>
          <p:cNvPr id="32771" name="Rectangle 1027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76200"/>
            <a:ext cx="6096000" cy="11430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Место соединения русских армий постоянно </a:t>
            </a:r>
            <a:r>
              <a:rPr lang="ru-RU" sz="2000" b="1" dirty="0" err="1">
                <a:solidFill>
                  <a:srgbClr val="002060"/>
                </a:solidFill>
              </a:rPr>
              <a:t>ме</a:t>
            </a:r>
            <a:r>
              <a:rPr lang="ru-RU" sz="2000" b="1" dirty="0">
                <a:solidFill>
                  <a:srgbClr val="002060"/>
                </a:solidFill>
              </a:rPr>
              <a:t>- </a:t>
            </a:r>
            <a:r>
              <a:rPr lang="ru-RU" sz="2000" b="1" dirty="0" err="1">
                <a:solidFill>
                  <a:srgbClr val="002060"/>
                </a:solidFill>
              </a:rPr>
              <a:t>нялось</a:t>
            </a:r>
            <a:r>
              <a:rPr lang="ru-RU" sz="2000" b="1" dirty="0" smtClean="0">
                <a:solidFill>
                  <a:srgbClr val="002060"/>
                </a:solidFill>
              </a:rPr>
              <a:t>,  до </a:t>
            </a:r>
            <a:r>
              <a:rPr lang="ru-RU" sz="2000" b="1" dirty="0">
                <a:solidFill>
                  <a:srgbClr val="002060"/>
                </a:solidFill>
              </a:rPr>
              <a:t>тех </a:t>
            </a:r>
            <a:r>
              <a:rPr lang="ru-RU" sz="2000" b="1" dirty="0" smtClean="0">
                <a:solidFill>
                  <a:srgbClr val="002060"/>
                </a:solidFill>
              </a:rPr>
              <a:t>пор, пока </a:t>
            </a:r>
            <a:r>
              <a:rPr lang="ru-RU" sz="2000" b="1" dirty="0">
                <a:solidFill>
                  <a:srgbClr val="002060"/>
                </a:solidFill>
              </a:rPr>
              <a:t>они не встретились  в   к. июля под Смоленском.</a:t>
            </a:r>
          </a:p>
        </p:txBody>
      </p:sp>
      <p:grpSp>
        <p:nvGrpSpPr>
          <p:cNvPr id="2" name="Group 1047"/>
          <p:cNvGrpSpPr>
            <a:grpSpLocks/>
          </p:cNvGrpSpPr>
          <p:nvPr/>
        </p:nvGrpSpPr>
        <p:grpSpPr bwMode="auto">
          <a:xfrm>
            <a:off x="3276600" y="2133600"/>
            <a:ext cx="381000" cy="3124200"/>
            <a:chOff x="2064" y="1344"/>
            <a:chExt cx="240" cy="1968"/>
          </a:xfrm>
        </p:grpSpPr>
        <p:sp>
          <p:nvSpPr>
            <p:cNvPr id="32772" name="Rectangle 1028"/>
            <p:cNvSpPr>
              <a:spLocks noChangeArrowheads="1"/>
            </p:cNvSpPr>
            <p:nvPr/>
          </p:nvSpPr>
          <p:spPr bwMode="auto">
            <a:xfrm>
              <a:off x="2064" y="1344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/>
                <a:t>1</a:t>
              </a:r>
            </a:p>
          </p:txBody>
        </p:sp>
        <p:sp>
          <p:nvSpPr>
            <p:cNvPr id="32773" name="Rectangle 1029"/>
            <p:cNvSpPr>
              <a:spLocks noChangeArrowheads="1"/>
            </p:cNvSpPr>
            <p:nvPr/>
          </p:nvSpPr>
          <p:spPr bwMode="auto">
            <a:xfrm>
              <a:off x="2160" y="2736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/>
                <a:t>2</a:t>
              </a:r>
            </a:p>
          </p:txBody>
        </p:sp>
      </p:grpSp>
      <p:sp>
        <p:nvSpPr>
          <p:cNvPr id="32774" name="Rectangle 1030"/>
          <p:cNvSpPr>
            <a:spLocks noChangeArrowheads="1"/>
          </p:cNvSpPr>
          <p:nvPr/>
        </p:nvSpPr>
        <p:spPr bwMode="auto">
          <a:xfrm>
            <a:off x="2819400" y="2971800"/>
            <a:ext cx="381000" cy="1066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3" name="Group 1044"/>
          <p:cNvGrpSpPr>
            <a:grpSpLocks/>
          </p:cNvGrpSpPr>
          <p:nvPr/>
        </p:nvGrpSpPr>
        <p:grpSpPr bwMode="auto">
          <a:xfrm>
            <a:off x="3581400" y="2590800"/>
            <a:ext cx="1066800" cy="2362200"/>
            <a:chOff x="2256" y="1632"/>
            <a:chExt cx="672" cy="1488"/>
          </a:xfrm>
        </p:grpSpPr>
        <p:sp>
          <p:nvSpPr>
            <p:cNvPr id="32783" name="AutoShape 1039"/>
            <p:cNvSpPr>
              <a:spLocks noChangeArrowheads="1"/>
            </p:cNvSpPr>
            <p:nvPr/>
          </p:nvSpPr>
          <p:spPr bwMode="auto">
            <a:xfrm rot="609625">
              <a:off x="2256" y="1632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4" name="AutoShape 1040"/>
            <p:cNvSpPr>
              <a:spLocks noChangeArrowheads="1"/>
            </p:cNvSpPr>
            <p:nvPr/>
          </p:nvSpPr>
          <p:spPr bwMode="auto">
            <a:xfrm rot="-616686">
              <a:off x="2352" y="2928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045"/>
          <p:cNvGrpSpPr>
            <a:grpSpLocks/>
          </p:cNvGrpSpPr>
          <p:nvPr/>
        </p:nvGrpSpPr>
        <p:grpSpPr bwMode="auto">
          <a:xfrm>
            <a:off x="4419600" y="3124200"/>
            <a:ext cx="1066800" cy="1371600"/>
            <a:chOff x="2784" y="1968"/>
            <a:chExt cx="672" cy="864"/>
          </a:xfrm>
        </p:grpSpPr>
        <p:sp>
          <p:nvSpPr>
            <p:cNvPr id="32786" name="AutoShape 1042"/>
            <p:cNvSpPr>
              <a:spLocks noChangeArrowheads="1"/>
            </p:cNvSpPr>
            <p:nvPr/>
          </p:nvSpPr>
          <p:spPr bwMode="auto">
            <a:xfrm rot="-2598918">
              <a:off x="2880" y="2640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5" name="AutoShape 1041"/>
            <p:cNvSpPr>
              <a:spLocks noChangeArrowheads="1"/>
            </p:cNvSpPr>
            <p:nvPr/>
          </p:nvSpPr>
          <p:spPr bwMode="auto">
            <a:xfrm rot="2565010">
              <a:off x="2784" y="1968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790" name="Rectangle 1046"/>
          <p:cNvSpPr>
            <a:spLocks noChangeArrowheads="1"/>
          </p:cNvSpPr>
          <p:nvPr/>
        </p:nvSpPr>
        <p:spPr bwMode="auto">
          <a:xfrm>
            <a:off x="5562600" y="2971800"/>
            <a:ext cx="3048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  <a:p>
            <a:pPr algn="ctr"/>
            <a:endParaRPr lang="ru-RU"/>
          </a:p>
          <a:p>
            <a:pPr algn="ctr"/>
            <a:r>
              <a:rPr lang="ru-RU"/>
              <a:t>2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4" grpId="0" animBg="1" autoUpdateAnimBg="0"/>
      <p:bldP spid="3279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WINDOWS\Рабочий стол\CONV\гесс смолен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928670"/>
            <a:ext cx="5105400" cy="2643206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1747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428596" y="3810000"/>
            <a:ext cx="8639204" cy="28956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002060"/>
                </a:solidFill>
              </a:rPr>
              <a:t>Под Смоленском развернулось ожесточенное сражение.Французы,потеряв 20 000 солдат, заняли город только тогда ,когда русское командование сочло его дальнейшую </a:t>
            </a:r>
            <a:r>
              <a:rPr lang="ru-RU" sz="2800" b="1" dirty="0" smtClean="0">
                <a:solidFill>
                  <a:srgbClr val="002060"/>
                </a:solidFill>
              </a:rPr>
              <a:t>оборону </a:t>
            </a:r>
            <a:r>
              <a:rPr lang="ru-RU" sz="2800" b="1" dirty="0">
                <a:solidFill>
                  <a:srgbClr val="002060"/>
                </a:solidFill>
              </a:rPr>
              <a:t>бессмысленной и отдало приказ </a:t>
            </a:r>
            <a:r>
              <a:rPr lang="ru-RU" sz="2800" b="1" dirty="0" smtClean="0">
                <a:solidFill>
                  <a:srgbClr val="002060"/>
                </a:solidFill>
              </a:rPr>
              <a:t>возобновить </a:t>
            </a:r>
            <a:r>
              <a:rPr lang="ru-RU" sz="2800" b="1" dirty="0">
                <a:solidFill>
                  <a:srgbClr val="002060"/>
                </a:solidFill>
              </a:rPr>
              <a:t>отступление.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2.Смоленское сражение.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371600" y="1447800"/>
            <a:ext cx="2205038" cy="16287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П.Гесс.</a:t>
            </a:r>
          </a:p>
          <a:p>
            <a:pPr algn="ctr"/>
            <a:r>
              <a:rPr lang="ru-RU"/>
              <a:t>Сражение под</a:t>
            </a:r>
          </a:p>
          <a:p>
            <a:pPr algn="ctr"/>
            <a:r>
              <a:rPr lang="ru-RU"/>
              <a:t>Смоленском</a:t>
            </a:r>
          </a:p>
          <a:p>
            <a:pPr algn="ctr"/>
            <a:r>
              <a:rPr lang="ru-RU"/>
              <a:t>5 августа.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857232"/>
            <a:ext cx="3748118" cy="584836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Неудачи начального </a:t>
            </a:r>
            <a:r>
              <a:rPr lang="ru-RU" sz="2400" b="1" dirty="0" err="1">
                <a:solidFill>
                  <a:srgbClr val="002060"/>
                </a:solidFill>
              </a:rPr>
              <a:t>пе-риода</a:t>
            </a:r>
            <a:r>
              <a:rPr lang="ru-RU" sz="2400" b="1" dirty="0">
                <a:solidFill>
                  <a:srgbClr val="002060"/>
                </a:solidFill>
              </a:rPr>
              <a:t> войны заставили императора заняться поиском нового </a:t>
            </a:r>
            <a:r>
              <a:rPr lang="ru-RU" sz="2400" b="1" dirty="0" err="1">
                <a:solidFill>
                  <a:srgbClr val="002060"/>
                </a:solidFill>
              </a:rPr>
              <a:t>глав-нокомандующего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Противоречия между </a:t>
            </a:r>
            <a:r>
              <a:rPr lang="ru-RU" sz="2400" b="1" dirty="0" smtClean="0">
                <a:solidFill>
                  <a:srgbClr val="002060"/>
                </a:solidFill>
              </a:rPr>
              <a:t>Барклаем- </a:t>
            </a:r>
            <a:r>
              <a:rPr lang="ru-RU" sz="2400" b="1" dirty="0">
                <a:solidFill>
                  <a:srgbClr val="002060"/>
                </a:solidFill>
              </a:rPr>
              <a:t>де </a:t>
            </a:r>
            <a:r>
              <a:rPr lang="ru-RU" sz="2400" b="1" dirty="0" smtClean="0">
                <a:solidFill>
                  <a:srgbClr val="002060"/>
                </a:solidFill>
              </a:rPr>
              <a:t>-Толли </a:t>
            </a:r>
            <a:r>
              <a:rPr lang="ru-RU" sz="2400" b="1" dirty="0">
                <a:solidFill>
                  <a:srgbClr val="002060"/>
                </a:solidFill>
              </a:rPr>
              <a:t>и Багратионом не </a:t>
            </a:r>
            <a:r>
              <a:rPr lang="ru-RU" sz="2400" b="1" dirty="0" err="1">
                <a:solidFill>
                  <a:srgbClr val="002060"/>
                </a:solidFill>
              </a:rPr>
              <a:t>позво-ляли</a:t>
            </a:r>
            <a:r>
              <a:rPr lang="ru-RU" sz="2400" b="1" dirty="0">
                <a:solidFill>
                  <a:srgbClr val="002060"/>
                </a:solidFill>
              </a:rPr>
              <a:t> остановиться на их кандидатурах </a:t>
            </a:r>
            <a:r>
              <a:rPr lang="ru-RU" sz="2400" b="1" dirty="0" smtClean="0">
                <a:solidFill>
                  <a:srgbClr val="002060"/>
                </a:solidFill>
              </a:rPr>
              <a:t>. И </a:t>
            </a:r>
            <a:r>
              <a:rPr lang="ru-RU" sz="2400" b="1" dirty="0">
                <a:solidFill>
                  <a:srgbClr val="002060"/>
                </a:solidFill>
              </a:rPr>
              <a:t>под давлением обществен-</a:t>
            </a:r>
            <a:r>
              <a:rPr lang="ru-RU" sz="2400" b="1" dirty="0" err="1">
                <a:solidFill>
                  <a:srgbClr val="002060"/>
                </a:solidFill>
              </a:rPr>
              <a:t>ности</a:t>
            </a:r>
            <a:r>
              <a:rPr lang="ru-RU" sz="2400" b="1" dirty="0">
                <a:solidFill>
                  <a:srgbClr val="002060"/>
                </a:solidFill>
              </a:rPr>
              <a:t> Александр </a:t>
            </a:r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пос-тавил</a:t>
            </a:r>
            <a:r>
              <a:rPr lang="ru-RU" sz="2400" b="1" dirty="0">
                <a:solidFill>
                  <a:srgbClr val="002060"/>
                </a:solidFill>
              </a:rPr>
              <a:t> во главе армии М.И.Кутузова,который вскоре прибыл к </a:t>
            </a:r>
            <a:r>
              <a:rPr lang="ru-RU" sz="2400" b="1" dirty="0" err="1">
                <a:solidFill>
                  <a:srgbClr val="002060"/>
                </a:solidFill>
              </a:rPr>
              <a:t>войс-кам</a:t>
            </a:r>
            <a:r>
              <a:rPr lang="ru-RU" sz="2400" b="1" dirty="0">
                <a:solidFill>
                  <a:srgbClr val="002060"/>
                </a:solidFill>
              </a:rPr>
              <a:t> в р-не Царево-</a:t>
            </a:r>
            <a:r>
              <a:rPr lang="ru-RU" sz="2400" b="1" dirty="0" err="1">
                <a:solidFill>
                  <a:srgbClr val="002060"/>
                </a:solidFill>
              </a:rPr>
              <a:t>Зай</a:t>
            </a:r>
            <a:r>
              <a:rPr lang="ru-RU" sz="2400" b="1" dirty="0">
                <a:solidFill>
                  <a:srgbClr val="002060"/>
                </a:solidFill>
              </a:rPr>
              <a:t>-</a:t>
            </a:r>
            <a:r>
              <a:rPr lang="ru-RU" sz="2400" b="1" dirty="0" err="1">
                <a:solidFill>
                  <a:srgbClr val="002060"/>
                </a:solidFill>
              </a:rPr>
              <a:t>мище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2.Смоленское сражение.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677988" y="5518150"/>
            <a:ext cx="2970212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Кутузов принимает</a:t>
            </a:r>
          </a:p>
          <a:p>
            <a:pPr algn="ctr"/>
            <a:r>
              <a:rPr lang="ru-RU"/>
              <a:t>парад под</a:t>
            </a:r>
          </a:p>
          <a:p>
            <a:pPr algn="ctr"/>
            <a:r>
              <a:rPr lang="ru-RU"/>
              <a:t>Царево-Займище.</a:t>
            </a:r>
          </a:p>
        </p:txBody>
      </p:sp>
      <p:pic>
        <p:nvPicPr>
          <p:cNvPr id="29702" name="Picture 6" descr="D:\WINDOWS\Рабочий стол\CONV\кутузов-главк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31124"/>
            <a:ext cx="3429024" cy="432670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5322-2005-4481-A78B-43527771B67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Хачатурян Н.М.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249</TotalTime>
  <Words>1787</Words>
  <Application>Microsoft Office PowerPoint</Application>
  <PresentationFormat>Экран (4:3)</PresentationFormat>
  <Paragraphs>283</Paragraphs>
  <Slides>33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Трек</vt:lpstr>
      <vt:lpstr>Диаграмма</vt:lpstr>
      <vt:lpstr>Лист</vt:lpstr>
      <vt:lpstr>«Недаром помнит вся Россия…»</vt:lpstr>
      <vt:lpstr>1.Причины и начало войны.</vt:lpstr>
      <vt:lpstr>1.Причины и начало войны.</vt:lpstr>
      <vt:lpstr>1.Причины и начало войны.</vt:lpstr>
      <vt:lpstr>1.Причины и начало войны.</vt:lpstr>
      <vt:lpstr>Презентация PowerPoint</vt:lpstr>
      <vt:lpstr>Презентация PowerPoint</vt:lpstr>
      <vt:lpstr>2.Смоленское сражение.</vt:lpstr>
      <vt:lpstr>2.Смоленское сражение.</vt:lpstr>
      <vt:lpstr>3.Бородинская битва.</vt:lpstr>
      <vt:lpstr>3.Бородинская битва.</vt:lpstr>
      <vt:lpstr>3.Бородинская битва.</vt:lpstr>
      <vt:lpstr>3.Бородинская битва.</vt:lpstr>
      <vt:lpstr>3.Бородинская битва.</vt:lpstr>
      <vt:lpstr>3.Бородинская битва.</vt:lpstr>
      <vt:lpstr>3.Бородинская битва.</vt:lpstr>
      <vt:lpstr>3.Бородинская битва.</vt:lpstr>
      <vt:lpstr>3.Бородинская битва.</vt:lpstr>
      <vt:lpstr>4.Тарутинский маневр.</vt:lpstr>
      <vt:lpstr>4.Тарутинский маневр.</vt:lpstr>
      <vt:lpstr>Презентация PowerPoint</vt:lpstr>
      <vt:lpstr>4.Тарутинский маневр.</vt:lpstr>
      <vt:lpstr>4.Тарутинский маневр.</vt:lpstr>
      <vt:lpstr>5.Партизанское движение.</vt:lpstr>
      <vt:lpstr>5.Партизанское движение.</vt:lpstr>
      <vt:lpstr>6.Гибель «Великой армии».</vt:lpstr>
      <vt:lpstr>Презентация PowerPoint</vt:lpstr>
      <vt:lpstr>6.Гибель «Великой армии».</vt:lpstr>
      <vt:lpstr>7. Участие донцов  в  войне  1812г.</vt:lpstr>
      <vt:lpstr>7. Участие донцов  в  войне  1812г.</vt:lpstr>
      <vt:lpstr>7.Участие донцов в войне 1812 года</vt:lpstr>
      <vt:lpstr>7.Участие донцов в войне 1812 года</vt:lpstr>
      <vt:lpstr>Библиография: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ОТЕЧЕСТВЕННАЯ ВОЙНА 1812 года</dc:title>
  <dc:creator>ХачатурянНМ</dc:creator>
  <cp:lastModifiedBy>ХачатурянНМ</cp:lastModifiedBy>
  <cp:revision>28</cp:revision>
  <dcterms:created xsi:type="dcterms:W3CDTF">2011-01-30T13:04:09Z</dcterms:created>
  <dcterms:modified xsi:type="dcterms:W3CDTF">2012-05-22T06:56:28Z</dcterms:modified>
</cp:coreProperties>
</file>