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09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Override16.xml" ContentType="application/vnd.openxmlformats-officedocument.themeOverrid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Override26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Override23.xml" ContentType="application/vnd.openxmlformats-officedocument.themeOverrid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2" r:id="rId3"/>
    <p:sldMasterId id="2147483916" r:id="rId4"/>
    <p:sldMasterId id="2147483928" r:id="rId5"/>
    <p:sldMasterId id="2147484602" r:id="rId6"/>
    <p:sldMasterId id="2147484626" r:id="rId7"/>
    <p:sldMasterId id="2147484638" r:id="rId8"/>
    <p:sldMasterId id="2147484650" r:id="rId9"/>
    <p:sldMasterId id="2147485128" r:id="rId10"/>
    <p:sldMasterId id="2147485140" r:id="rId11"/>
    <p:sldMasterId id="2147485152" r:id="rId12"/>
    <p:sldMasterId id="2147485164" r:id="rId13"/>
    <p:sldMasterId id="2147485176" r:id="rId14"/>
    <p:sldMasterId id="2147485188" r:id="rId15"/>
    <p:sldMasterId id="2147485200" r:id="rId16"/>
    <p:sldMasterId id="2147485212" r:id="rId17"/>
    <p:sldMasterId id="2147485224" r:id="rId18"/>
    <p:sldMasterId id="2147485236" r:id="rId19"/>
    <p:sldMasterId id="2147485248" r:id="rId20"/>
    <p:sldMasterId id="2147485260" r:id="rId21"/>
    <p:sldMasterId id="2147485272" r:id="rId22"/>
    <p:sldMasterId id="2147485284" r:id="rId23"/>
    <p:sldMasterId id="2147485308" r:id="rId24"/>
    <p:sldMasterId id="2147485320" r:id="rId25"/>
    <p:sldMasterId id="2147485332" r:id="rId26"/>
    <p:sldMasterId id="2147485344" r:id="rId27"/>
    <p:sldMasterId id="2147485356" r:id="rId28"/>
  </p:sldMasterIdLst>
  <p:notesMasterIdLst>
    <p:notesMasterId r:id="rId81"/>
  </p:notesMasterIdLst>
  <p:sldIdLst>
    <p:sldId id="256" r:id="rId29"/>
    <p:sldId id="260" r:id="rId30"/>
    <p:sldId id="259" r:id="rId31"/>
    <p:sldId id="263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280" r:id="rId43"/>
    <p:sldId id="281" r:id="rId44"/>
    <p:sldId id="282" r:id="rId45"/>
    <p:sldId id="322" r:id="rId46"/>
    <p:sldId id="323" r:id="rId47"/>
    <p:sldId id="324" r:id="rId48"/>
    <p:sldId id="325" r:id="rId49"/>
    <p:sldId id="326" r:id="rId50"/>
    <p:sldId id="327" r:id="rId51"/>
    <p:sldId id="301" r:id="rId52"/>
    <p:sldId id="302" r:id="rId53"/>
    <p:sldId id="305" r:id="rId54"/>
    <p:sldId id="328" r:id="rId55"/>
    <p:sldId id="329" r:id="rId56"/>
    <p:sldId id="330" r:id="rId57"/>
    <p:sldId id="331" r:id="rId58"/>
    <p:sldId id="306" r:id="rId59"/>
    <p:sldId id="307" r:id="rId60"/>
    <p:sldId id="308" r:id="rId61"/>
    <p:sldId id="309" r:id="rId62"/>
    <p:sldId id="332" r:id="rId63"/>
    <p:sldId id="333" r:id="rId64"/>
    <p:sldId id="334" r:id="rId65"/>
    <p:sldId id="335" r:id="rId66"/>
    <p:sldId id="336" r:id="rId67"/>
    <p:sldId id="337" r:id="rId68"/>
    <p:sldId id="339" r:id="rId69"/>
    <p:sldId id="341" r:id="rId70"/>
    <p:sldId id="342" r:id="rId71"/>
    <p:sldId id="343" r:id="rId72"/>
    <p:sldId id="345" r:id="rId73"/>
    <p:sldId id="346" r:id="rId74"/>
    <p:sldId id="344" r:id="rId75"/>
    <p:sldId id="347" r:id="rId76"/>
    <p:sldId id="348" r:id="rId77"/>
    <p:sldId id="349" r:id="rId78"/>
    <p:sldId id="350" r:id="rId79"/>
    <p:sldId id="351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942284-3E64-4F96-8C1D-3CE2052F3C9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0907F2-AB83-40CC-9787-CD051462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49DC7-84E1-4678-9CD9-5DFEC92883D6}" type="slidenum">
              <a:rPr lang="ru-RU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A8A-A936-43D2-82A0-DB4A09C28E6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AA76-6796-4D3B-ABB1-39280FBE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9C7-429C-4882-BFFA-2BC34F3813B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FA91-7802-4FE6-8FB1-7796F2D8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D23296E-87D4-469E-B7FC-DE38AF5F665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70AA790B-219A-4C6A-BE13-9583D5950748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6DA572C-CBDC-4FC6-9A65-7676BE97AA9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212BCA12-D70A-4026-9FD4-C6581E35DD2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3D1AB6BE-54B3-4FF0-98FF-B350707B587E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F05A708-3222-4591-B500-E966581251C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2C3DD82-2DB4-4ED5-A270-53B13A6D97F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5E394AB-95C2-4271-98F3-C27275445A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7A77A98-2CA0-41FB-A5BC-F6E3D2A7C72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A5648A89-301E-4369-B806-9A028D1E755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65D5A5D0-061C-4A08-8E69-413BA3C543D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0D7A154-AD1A-4B74-B323-D3911EB531E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09C2456-5572-437E-A401-CF5FA7B3B883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152E625A-A19F-4986-BC31-827D0144F251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4655692-65F3-49D3-8C83-9A8257EA4DA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FBC554D7-8559-496E-B4BB-EB837955858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3CAB5045-E34D-49EE-BD8A-CD26FC950BA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1F17696A-ACDB-4D8E-B543-117491177ED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D78E228-B0C0-4E0F-B0B6-5776DA3CBB4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674579B2-F853-4EB5-B1AD-58F9ED54C405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B12D-8B77-432B-B317-D4520134AC78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D3D-FCF6-4134-BE38-44CF5F3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B0D1271-F513-48CA-B523-6423F38B451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8019C8C1-1534-4C86-AA03-C043B241C86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D23296E-87D4-469E-B7FC-DE38AF5F665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70AA790B-219A-4C6A-BE13-9583D5950748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6DA572C-CBDC-4FC6-9A65-7676BE97AA9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212BCA12-D70A-4026-9FD4-C6581E35DD2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3D1AB6BE-54B3-4FF0-98FF-B350707B587E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F05A708-3222-4591-B500-E966581251C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2C3DD82-2DB4-4ED5-A270-53B13A6D97F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5E394AB-95C2-4271-98F3-C27275445A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7A77A98-2CA0-41FB-A5BC-F6E3D2A7C72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A5648A89-301E-4369-B806-9A028D1E755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65D5A5D0-061C-4A08-8E69-413BA3C543D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0D7A154-AD1A-4B74-B323-D3911EB531E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09C2456-5572-437E-A401-CF5FA7B3B883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152E625A-A19F-4986-BC31-827D0144F251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4655692-65F3-49D3-8C83-9A8257EA4DA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FBC554D7-8559-496E-B4BB-EB837955858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3CAB5045-E34D-49EE-BD8A-CD26FC950BA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1F17696A-ACDB-4D8E-B543-117491177ED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7BF0-8C9E-44BC-96D2-6B45B0087C5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EA36-BE58-4177-A3C8-2AD66BB3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D78E228-B0C0-4E0F-B0B6-5776DA3CBB4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674579B2-F853-4EB5-B1AD-58F9ED54C405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B0D1271-F513-48CA-B523-6423F38B451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8019C8C1-1534-4C86-AA03-C043B241C86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A80BF-0986-4AAE-B53C-00BA9EC1C15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81DC0F-3434-43C0-870C-7672FAA5D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4F8685FE-4FDF-4214-817C-BA14CFD9F77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3BD9-68BA-43C8-977B-C826E0E4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A496-83F7-4272-9138-12386FEC941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FEA3-3454-4D31-AAA8-59680A234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4609617-10EA-4B8B-B355-4C91CCCA113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211395D-7071-4FC9-99F4-62DFE18B8EB5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F841990-BC0E-40C9-B324-7DDF54CA224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DA525037-FA6C-49A4-96A9-AA0D42E372F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B5942825-03DE-48B4-BA55-F71A9B4BC2D7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87E9F32-6FC7-4E0D-89F0-0BCEBE6B39B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A48C67-E63F-4B9F-9878-D7AE1164810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C8726BE-D1D2-4F8F-AE89-DDFD146C922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951F90B-B573-4F3C-A01B-15E654A91E0E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FE4B694F-BCFA-46F1-A210-85200860757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66B0-B5C9-4CFA-840A-EECD0FFBF658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86FA-E635-4448-B6A4-852391F3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169FCD8D-9166-429C-A637-8210D2D49372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041F0507-5308-4A70-9014-4C84E8EFF320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956BC3D-96C0-479B-B3B5-F70C1B4E56A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82A2C266-C10E-4DE3-A4E3-BCC0E398D242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CFDFD56-3089-4806-B165-88C8A0710CD6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13EC1D3-B88D-4230-A0AD-34A8F3C7408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87C23AD0-50F6-4B8E-9ED0-0789E311512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CBD998CD-161D-4411-AB6C-7B26AA9F0D4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EDA511B-7D3F-47FA-BADA-A7A46716C75F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23049C3-EB56-4052-99AD-D43648B6FAF8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CB9C202-A528-4D37-B7E8-A00E424AA08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D6080071-9472-49A4-8711-B6395AB28AA1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4609617-10EA-4B8B-B355-4C91CCCA113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211395D-7071-4FC9-99F4-62DFE18B8EB5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F841990-BC0E-40C9-B324-7DDF54CA224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DA525037-FA6C-49A4-96A9-AA0D42E372F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B5942825-03DE-48B4-BA55-F71A9B4BC2D7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87E9F32-6FC7-4E0D-89F0-0BCEBE6B39B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A48C67-E63F-4B9F-9878-D7AE1164810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C8726BE-D1D2-4F8F-AE89-DDFD146C922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49B2E1-DBC9-4CD6-9738-C03DB3F5356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6428BC-B247-4CF6-B15D-8E2D142FB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951F90B-B573-4F3C-A01B-15E654A91E0E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FE4B694F-BCFA-46F1-A210-85200860757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169FCD8D-9166-429C-A637-8210D2D49372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041F0507-5308-4A70-9014-4C84E8EFF320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956BC3D-96C0-479B-B3B5-F70C1B4E56A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82A2C266-C10E-4DE3-A4E3-BCC0E398D242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CFDFD56-3089-4806-B165-88C8A0710CD6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13EC1D3-B88D-4230-A0AD-34A8F3C7408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87C23AD0-50F6-4B8E-9ED0-0789E311512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CBD998CD-161D-4411-AB6C-7B26AA9F0D4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EDA511B-7D3F-47FA-BADA-A7A46716C75F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23049C3-EB56-4052-99AD-D43648B6FAF8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CB9C202-A528-4D37-B7E8-A00E424AA08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D6080071-9472-49A4-8711-B6395AB28AA1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4609617-10EA-4B8B-B355-4C91CCCA113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211395D-7071-4FC9-99F4-62DFE18B8EB5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F841990-BC0E-40C9-B324-7DDF54CA224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DA525037-FA6C-49A4-96A9-AA0D42E372F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B5942825-03DE-48B4-BA55-F71A9B4BC2D7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87E9F32-6FC7-4E0D-89F0-0BCEBE6B39B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DAC3-B133-4E67-8101-3181C6719A0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7FCA-DC5D-4A7A-8D44-C4A04EFB7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A48C67-E63F-4B9F-9878-D7AE1164810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C8726BE-D1D2-4F8F-AE89-DDFD146C922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951F90B-B573-4F3C-A01B-15E654A91E0E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FE4B694F-BCFA-46F1-A210-85200860757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169FCD8D-9166-429C-A637-8210D2D49372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041F0507-5308-4A70-9014-4C84E8EFF320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956BC3D-96C0-479B-B3B5-F70C1B4E56A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82A2C266-C10E-4DE3-A4E3-BCC0E398D242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7CFDFD56-3089-4806-B165-88C8A0710CD6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13EC1D3-B88D-4230-A0AD-34A8F3C7408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87C23AD0-50F6-4B8E-9ED0-0789E3115129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CBD998CD-161D-4411-AB6C-7B26AA9F0D4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EDA511B-7D3F-47FA-BADA-A7A46716C75F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23049C3-EB56-4052-99AD-D43648B6FAF8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CB9C202-A528-4D37-B7E8-A00E424AA08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D6080071-9472-49A4-8711-B6395AB28AA1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B8B2B1C-67DB-47FF-8460-DC8F3BB2C0BC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A776DCE9-31DA-411C-B3F0-E6F5FE52BA8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4F100475-4FF9-4375-974A-06FF6E2D02A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5863AA1-28CD-48E0-A6BA-6C9EED55318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634C7F-C36E-47F4-82A6-9BD579C67B8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2E4598-8FAF-42CF-931C-6EDF84FB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r" rtl="0">
              <a:defRPr/>
            </a:pPr>
            <a:fld id="{32CF0C3D-59EC-415F-80E9-0FFC1EFC6A3B}" type="datetimeFigureOut">
              <a:rPr lang="ru-RU" sz="1200" kern="1200"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algn="l" rtl="0">
              <a:defRPr/>
            </a:pPr>
            <a:endParaRPr lang="ru-RU" sz="1200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F24D11BE-4FE5-4953-A5EC-5A4351438840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91243E6-9DC7-45E7-998E-F521BE4640AC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FC0D08-0506-4C7D-A652-062574C7223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B66F03B-6B6D-404F-BBF8-935DBF68FCF6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DFF87D0-F34C-47E9-9BAB-D5F16EB18EB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93EF964-D532-494B-84E4-6289B168300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FA15A5A-34F4-43C9-97BA-9D7B299841D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03C68AA-504B-4E96-AE2A-BAA0E48E442F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99A91FEF-812C-4B5F-8D86-124E02F53B9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FC4613-10AD-4269-BD31-5D0C59A1928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304071F-D042-4240-8EE8-62EED5D78A3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47A313D-C838-4357-8C85-AD681B9F0453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DA3AE58A-7DC8-44AE-83A0-17A21B2A6630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AF8DC68-77E2-42A7-9540-A052067B115B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DDB7DA12-B7B2-47A9-A3ED-C6A7296A264D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0C9C761-6D69-4836-9958-4B16748A94B3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0A85DD8-F821-405F-978C-0AC51DA566A4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4DEAA3-263A-4641-A0E3-81CAE20AD0E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B745A-1EC5-4930-B7AA-B8D220F2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CD5EC0-F488-464F-A0F4-AE93A8E9CD1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D9B2BC-4666-45BF-83C2-53E292EFE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3DCC-A1A3-4827-89E4-18E1A13A366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6958-05FE-453B-8FB7-FDBE0A2B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48B0-0EE2-4BFA-B118-4F29A3ED712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0868-C33A-4E11-BE88-8BC0DF37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296E-87D4-469E-B7FC-DE38AF5F665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790B-219A-4C6A-BE13-9583D595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A572C-CBDC-4FC6-9A65-7676BE97AA9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2BCA12-D70A-4026-9FD4-C6581E35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663EA8A-A936-43D2-82A0-DB4A09C28E6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21AAA76-6796-4D3B-ABB1-39280FBEDFA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2B4DEAA3-263A-4641-A0E3-81CAE20AD0ED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635B745A-1EC5-4930-B7AA-B8D220F23DF9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2B306E5-C27E-4262-B457-65C641AAFBCE}" type="datetimeFigureOut">
              <a:rPr lang="ru-RU" sz="1200" kern="1200">
                <a:solidFill>
                  <a:srgbClr val="FFF39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FFF39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00A0032D-3EB4-410E-A587-A12ABFC2D53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F3A69DF-346A-43D6-BDFF-64C3EE06B1F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495B4FE0-62A0-478B-89E4-CF477BB86A3B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1240A0-3389-454E-B776-7343942662B4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37CE7AC7-3E5E-41C3-A8A5-9B335C1FD67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576C441C-BB6E-48CB-A58D-9FED6FA7E2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75209B6D-DF77-4E62-BF6A-2C39FAACC1AC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708847-0FB2-46E2-B89E-614F9F351261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B314B7B5-4449-4C1B-B28C-5FBF3C397FCE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3D1AB6BE-54B3-4FF0-98FF-B350707B587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A708-3222-4591-B500-E96658125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DFBE2E18-5794-437F-8513-88C87AD7658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9F772CAA-CECB-4CA6-9B7C-9B6CAD266E6F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rtl="0">
              <a:defRPr/>
            </a:pPr>
            <a:fld id="{CD89C044-4AEE-4C28-9267-96E0897192D0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algn="ctr" rtl="0">
              <a:defRPr/>
            </a:pPr>
            <a:fld id="{485D84F9-DF6A-4041-A66A-C543353D1BF7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44ED9C7-429C-4882-BFFA-2BC34F3813B7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E8CFA91-7802-4FE6-8FB1-7796F2D8AC36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D0CB12D-8B77-432B-B317-D4520134AC78}" type="datetimeFigureOut">
              <a:rPr lang="ru-RU" sz="1200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algn="r" rtl="0">
                <a:defRPr/>
              </a:pPr>
              <a:t>03.11.2009</a:t>
            </a:fld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5BE3CD3D-FCF6-4134-BE38-44CF5F3B872A}" type="slidenum">
              <a:rPr lang="ru-RU" sz="1400" b="1" kern="1200">
                <a:solidFill>
                  <a:srgbClr val="FFFFFF"/>
                </a:solidFill>
                <a:latin typeface="Century Schoolbook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ru-RU" sz="1400" b="1" kern="1200">
              <a:solidFill>
                <a:srgbClr val="FFFFFF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420D-6184-4417-9B12-9AF3533003B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3979E-1DC3-4D41-A6AF-BE9F8F03CE87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02290-83A4-4848-96A2-E982806F2D77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D5F2-EEF4-4411-83C9-B358018E67E6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9627-5E11-44A4-A9C9-764FA09503D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D39E-0CDE-404A-B4B9-1D943752E05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D82-2DB4-4ED5-A270-53B13A6D97F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4AB-95C2-4271-98F3-C2727544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530D-B933-415B-85F3-6EDE0FC8063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0172-E45A-430A-B185-2BB9EBAE76B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38AC9-C2D9-4951-84C2-C29D1AAEC8C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34F5A-07B3-4EAF-B630-F88F5E844AA7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216E-22A9-47F9-9DE6-D8266644B6D4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A8A-A936-43D2-82A0-DB4A09C28E6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AA76-6796-4D3B-ABB1-39280FBE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4DEAA3-263A-4641-A0E3-81CAE20AD0E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B745A-1EC5-4930-B7AA-B8D220F2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06E5-C27E-4262-B457-65C641AAFBCE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32D-3EB4-410E-A587-A12ABFC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9DF-346A-43D6-BDFF-64C3EE06B1F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4FE0-62A0-478B-89E4-CF477BB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40A0-3389-454E-B776-7343942662B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7AC7-3E5E-41C3-A8A5-9B335C1F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7A98-2CA0-41FB-A5BC-F6E3D2A7C72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8A89-301E-4369-B806-9A028D1E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6C441C-BB6E-48CB-A58D-9FED6FA7E2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09B6D-DF77-4E62-BF6A-2C39FAAC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8847-0FB2-46E2-B89E-614F9F35126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7B5-4449-4C1B-B28C-5FBF3C39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BE2E18-5794-437F-8513-88C87AD7658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72CAA-CECB-4CA6-9B7C-9B6CAD2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89C044-4AEE-4C28-9267-96E0897192D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D84F9-DF6A-4041-A66A-C543353D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9C7-429C-4882-BFFA-2BC34F3813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FA91-7802-4FE6-8FB1-7796F2D8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B12D-8B77-432B-B317-D4520134AC7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D3D-FCF6-4134-BE38-44CF5F3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A8A-A936-43D2-82A0-DB4A09C28E6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AA76-6796-4D3B-ABB1-39280FBE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4DEAA3-263A-4641-A0E3-81CAE20AD0E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B745A-1EC5-4930-B7AA-B8D220F2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06E5-C27E-4262-B457-65C641AAFBCE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32D-3EB4-410E-A587-A12ABFC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9DF-346A-43D6-BDFF-64C3EE06B1F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4FE0-62A0-478B-89E4-CF477BB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D5A5D0-061C-4A08-8E69-413BA3C543D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D7A154-AD1A-4B74-B323-D3911EB53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40A0-3389-454E-B776-7343942662B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7AC7-3E5E-41C3-A8A5-9B335C1F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6C441C-BB6E-48CB-A58D-9FED6FA7E2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09B6D-DF77-4E62-BF6A-2C39FAAC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8847-0FB2-46E2-B89E-614F9F35126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7B5-4449-4C1B-B28C-5FBF3C39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BE2E18-5794-437F-8513-88C87AD7658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72CAA-CECB-4CA6-9B7C-9B6CAD2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89C044-4AEE-4C28-9267-96E0897192D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D84F9-DF6A-4041-A66A-C543353D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9C7-429C-4882-BFFA-2BC34F3813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FA91-7802-4FE6-8FB1-7796F2D8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B12D-8B77-432B-B317-D4520134AC7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D3D-FCF6-4134-BE38-44CF5F3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A8A-A936-43D2-82A0-DB4A09C28E6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AA76-6796-4D3B-ABB1-39280FBE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4DEAA3-263A-4641-A0E3-81CAE20AD0E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B745A-1EC5-4930-B7AA-B8D220F2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06E5-C27E-4262-B457-65C641AAFBCE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32D-3EB4-410E-A587-A12ABFC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2456-5572-437E-A401-CF5FA7B3B88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625A-A19F-4986-BC31-827D0144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9DF-346A-43D6-BDFF-64C3EE06B1F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4FE0-62A0-478B-89E4-CF477BB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40A0-3389-454E-B776-7343942662B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7AC7-3E5E-41C3-A8A5-9B335C1F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6C441C-BB6E-48CB-A58D-9FED6FA7E2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09B6D-DF77-4E62-BF6A-2C39FAAC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8847-0FB2-46E2-B89E-614F9F35126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7B5-4449-4C1B-B28C-5FBF3C39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BE2E18-5794-437F-8513-88C87AD7658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72CAA-CECB-4CA6-9B7C-9B6CAD2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89C044-4AEE-4C28-9267-96E0897192D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D84F9-DF6A-4041-A66A-C543353D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9C7-429C-4882-BFFA-2BC34F3813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FA91-7802-4FE6-8FB1-7796F2D8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B12D-8B77-432B-B317-D4520134AC7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D3D-FCF6-4134-BE38-44CF5F3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A8A-A936-43D2-82A0-DB4A09C28E6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AA76-6796-4D3B-ABB1-39280FBE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4DEAA3-263A-4641-A0E3-81CAE20AD0E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B745A-1EC5-4930-B7AA-B8D220F2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06E5-C27E-4262-B457-65C641AAFBC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32D-3EB4-410E-A587-A12ABFC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655692-65F3-49D3-8C83-9A8257EA4DA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C554D7-8559-496E-B4BB-EB8379558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06E5-C27E-4262-B457-65C641AAFBCE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32D-3EB4-410E-A587-A12ABFC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9DF-346A-43D6-BDFF-64C3EE06B1F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4FE0-62A0-478B-89E4-CF477BB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40A0-3389-454E-B776-7343942662B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7AC7-3E5E-41C3-A8A5-9B335C1F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6C441C-BB6E-48CB-A58D-9FED6FA7E2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09B6D-DF77-4E62-BF6A-2C39FAAC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8847-0FB2-46E2-B89E-614F9F35126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7B5-4449-4C1B-B28C-5FBF3C39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BE2E18-5794-437F-8513-88C87AD7658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72CAA-CECB-4CA6-9B7C-9B6CAD2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89C044-4AEE-4C28-9267-96E0897192D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D84F9-DF6A-4041-A66A-C543353D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9C7-429C-4882-BFFA-2BC34F3813B7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FA91-7802-4FE6-8FB1-7796F2D8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B12D-8B77-432B-B317-D4520134AC78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CD3D-FCF6-4134-BE38-44CF5F3B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AB5045-E34D-49EE-BD8A-CD26FC950BA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17696A-ACDB-4D8E-B543-11749117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E228-B0C0-4E0F-B0B6-5776DA3CBB4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9B2-F853-4EB5-B1AD-58F9ED54C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1271-F513-48CA-B523-6423F38B451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C8C1-1534-4C86-AA03-C043B241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6A4F-E23C-4B7C-93B7-231A67DDDC3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1DF3-7F5A-45C3-A293-B62EAB192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E604CA-402A-4C64-B739-9F1AD8102F7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792A95-4883-4209-9D6C-8A38EF26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8E72DBBE-FE12-476C-89F0-4C5249CA092A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1280-BC83-44A6-B7CD-0F2CC45C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EE24-C09F-441E-8A95-6642949FE95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084F-631C-427A-A340-D0C5BC10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4AA8-1677-417B-A1D4-F267FDE1E65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1ED0-20FA-423D-ADC5-E53A11469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DFD27C-363D-4A00-9511-EA7A50AC8A6A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305FD0-C5FC-441F-95B3-C181C3F3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9DF-346A-43D6-BDFF-64C3EE06B1F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4FE0-62A0-478B-89E4-CF477BB8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1F26-DC66-4720-99BA-DC146D8BC5B8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262-643C-49C8-927F-205EFAFD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5AD717-8CE9-4511-A24F-417FEEAABF1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7EADD6-7E64-4C4F-AD49-47DD2D152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CFCD49-3DFC-472C-8726-5EC14AC72C4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DA74D3-8077-4A30-85A8-161ACC690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5B2-3241-4AEC-91DB-6172F584643A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06EE-2081-49C3-A1F7-063A2C21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26E8-65CA-4D71-B4E5-4BF19B1F091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83AF-DC62-43E4-9A99-D2DD24F1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9617-10EA-4B8B-B355-4C91CCCA113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395D-7071-4FC9-99F4-62DFE18B8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841990-BC0E-40C9-B324-7DDF54CA224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525037-FA6C-49A4-96A9-AA0D42E37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B5942825-03DE-48B4-BA55-F71A9B4BC2D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9F32-6FC7-4E0D-89F0-0BCEBE6B3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8C67-E63F-4B9F-9878-D7AE1164810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26BE-D1D2-4F8F-AE89-DDFD146C9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F90B-B573-4F3C-A01B-15E654A91E0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694F-BCFA-46F1-A210-852008607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40A0-3389-454E-B776-7343942662B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7AC7-3E5E-41C3-A8A5-9B335C1F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9FCD8D-9166-429C-A637-8210D2D4937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1F0507-5308-4A70-9014-4C84E8EFF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3D-96C0-479B-B3B5-F70C1B4E56A8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C266-C10E-4DE3-A4E3-BCC0E398D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FDFD56-3089-4806-B165-88C8A0710CD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3EC1D3-B88D-4230-A0AD-34A8F3C74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C23AD0-50F6-4B8E-9ED0-0789E311512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D998CD-161D-4411-AB6C-7B26AA9F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511B-7D3F-47FA-BADA-A7A46716C75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49C3-EB56-4052-99AD-D43648B6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C202-A528-4D37-B7E8-A00E424AA08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0071-9472-49A4-8711-B6395AB28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C9D0-6939-4C69-B71E-7697ADD799A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40B1-444F-47A9-9FC9-9A54C36E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342728-6644-45C9-AFEF-C3EFB8B2450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467693-BA45-4F3C-8DE6-6B9E5FC5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45420E7E-B165-437D-B8DB-B78DD9D7C15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11BD-24A1-435D-821E-F4F497E5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FBAE-AAEE-4786-8BFB-6D7C3EBDE55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FCA9-E7F0-417C-A318-5CD4B818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6C441C-BB6E-48CB-A58D-9FED6FA7E2B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09B6D-DF77-4E62-BF6A-2C39FAAC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164E-0ECF-4080-B5D2-A8703A30D30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1AB2-81B9-4032-B68B-0A2C72A94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C23E3A-4A30-40ED-8D70-8013E049FC0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A3CBBB-D97F-4F45-A42E-660918CA5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33ED-6EDB-4C74-8247-A4A22D8E562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BDE8-ED2C-45CC-A3E1-B41840AD3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431414-BE65-443C-9390-49413735AA7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070AC6-9FC6-4A19-B363-30B33CF99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FD7E10-223E-499C-BF3A-390614F1410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8B988F-7CF2-435A-870E-1F60E98A7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CCF4-265B-4610-9FAC-70623361DC7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EA52-C8DD-4A50-8547-6ED0E6303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9997-1880-412B-B0F7-9227B741047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9C72-82C4-464F-8DF8-2D9CF8BE2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12E-A000-4243-8CAF-558AC023501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5A81-3DA0-4565-A750-60EA970CA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D7C23-2C98-43F6-9B7C-B7A58DB02A1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4A4116-DA4D-4F90-9AED-704D4809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C9553D58-46F1-4751-8988-58C0E0296A2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874B-0ADE-40E1-859C-2EB85544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8847-0FB2-46E2-B89E-614F9F35126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7B5-4449-4C1B-B28C-5FBF3C39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C904-3B72-4046-A3C2-0FAF51295AC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5162-7DE5-48EC-BDAB-447DD452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262D-4E35-4E4F-8042-6C5B4565E8B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5B1B-8C95-4112-840C-FAD4C43A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04C1F2-C9A9-4EFB-BA1A-F7FBFA21791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56FF7A-3F88-4418-A3E1-3D2F6D318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CAB4-400A-40DD-93EF-F75E3A1044B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6528-BD02-4A32-9FB6-B43075EF3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68C6A0-68A2-465B-9F7F-FE5D32ED009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7773B7-5AA1-407E-9743-C6A3437FD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C23F64-A963-42C1-B742-D6A7648779C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3C443F-9025-4C82-AF97-132B0D611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F594-8349-4E42-B86A-15FF4FF602CD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C138-47AB-4EC3-9B2F-B8691DDD1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D5B9-5B1C-4D94-8815-DE6B8276B7F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120E-94D6-43AC-9D7A-EA2DDE8A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0C80-B65B-4DE7-96E9-974C8452A74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CA4E-49E5-4B1F-964B-D3DB87D8D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4B8FC2-7D7E-4CFB-AF83-2946F3C8CB4A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E86D43-BC4A-4778-B904-7B4721CC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BE2E18-5794-437F-8513-88C87AD76587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772CAA-CECB-4CA6-9B7C-9B6CAD2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5C392906-60C2-4121-B1BB-424126DBF66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D961-593C-418D-9CA4-F93298DE1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ADBB-F34E-42BE-A78C-44B3DDF801F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0863-047D-4E52-BEB5-3BFAE5F2A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437E-D8B1-4D03-B01A-DDE79D80931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D45E-4600-4BBC-A0BE-5C8DCF8A9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D34B42-77B3-4CA4-977A-B66FE18E2CE9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3BA41D-713B-465A-8A2C-63ED55CA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261C-A81D-4BCB-97B2-6FA00BED962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B16C-20AC-4EBF-B394-FB7F99B18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686E8B-1693-427F-9C98-7E776D61F34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85081D-1DB9-4092-9E30-28963D49B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9EB7FE-CAF1-487F-933A-E5BDF196F59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114F39-9040-4E67-ACD4-366270AF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B5AC-1091-45F2-8C26-FC33F753298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3A5A-89DB-445C-ADA9-71DDE914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C214-BB10-4530-9689-F9F1A303DA6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5CC4-B4E9-4346-A931-8E8BB9E24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2B1C-67DB-47FF-8460-DC8F3BB2C0B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DCE9-31DA-411C-B3F0-E6F5FE52B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89C044-4AEE-4C28-9267-96E0897192D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D84F9-DF6A-4041-A66A-C543353D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00475-4FF9-4375-974A-06FF6E2D02A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863AA1-28CD-48E0-A6BA-6C9EED55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32CF0C3D-59EC-415F-80E9-0FFC1EFC6A3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11BE-4FE5-4953-A5EC-5A4351438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43E6-9DC7-45E7-998E-F521BE4640A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0D08-0506-4C7D-A652-062574C7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F03B-6B6D-404F-BBF8-935DBF68FCF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87D0-F34C-47E9-9BAB-D5F16EB1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3EF964-D532-494B-84E4-6289B168300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A15A5A-34F4-43C9-97BA-9D7B29984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68AA-504B-4E96-AE2A-BAA0E48E442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1FEF-812C-4B5F-8D86-124E02F5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FC4613-10AD-4269-BD31-5D0C59A1928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04071F-D042-4240-8EE8-62EED5D78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7A313D-C838-4357-8C85-AD681B9F045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3AE58A-7DC8-44AE-83A0-17A21B2A6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DC68-77E2-42A7-9540-A052067B115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DA12-B7B2-47A9-A3ED-C6A7296A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C761-6D69-4836-9958-4B16748A94B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5DD8-F821-405F-978C-0AC51DA56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E4E616-6A11-41C1-98F1-9FC83104160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B2790D-C0F0-4A6B-8669-E846C1BF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842" r:id="rId4"/>
    <p:sldLayoutId id="2147484843" r:id="rId5"/>
    <p:sldLayoutId id="2147484975" r:id="rId6"/>
    <p:sldLayoutId id="2147484844" r:id="rId7"/>
    <p:sldLayoutId id="2147484976" r:id="rId8"/>
    <p:sldLayoutId id="2147484977" r:id="rId9"/>
    <p:sldLayoutId id="2147484845" r:id="rId10"/>
    <p:sldLayoutId id="2147484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 rtl="0">
              <a:defRPr/>
            </a:pPr>
            <a:fld id="{36880432-0482-4880-A3A8-39BE823373BA}" type="datetimeFigureOut">
              <a:rPr lang="ru-RU" kern="1200"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 rtl="0">
              <a:defRPr/>
            </a:pPr>
            <a:endParaRPr lang="ru-RU" kern="1200"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 rtl="0">
              <a:defRPr/>
            </a:pPr>
            <a:fld id="{D5E4015C-C416-4451-850D-E9EF7FF2E9BB}" type="slidenum">
              <a:rPr lang="ru-RU" kern="1200"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 rtl="0">
              <a:defRPr/>
            </a:pPr>
            <a:fld id="{36880432-0482-4880-A3A8-39BE823373BA}" type="datetimeFigureOut">
              <a:rPr lang="ru-RU" kern="1200"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 rtl="0">
              <a:defRPr/>
            </a:pPr>
            <a:endParaRPr lang="ru-RU" kern="1200"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 rtl="0">
              <a:defRPr/>
            </a:pPr>
            <a:fld id="{D5E4015C-C416-4451-850D-E9EF7FF2E9BB}" type="slidenum">
              <a:rPr lang="ru-RU" kern="1200"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fld id="{70DD4189-4EA4-44FC-A6B0-5CD308F2BE98}" type="datetimeFigureOut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D5A141E7-11D1-417D-94E3-8F19289FDF21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fld id="{70DD4189-4EA4-44FC-A6B0-5CD308F2BE98}" type="datetimeFigureOut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D5A141E7-11D1-417D-94E3-8F19289FDF21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fld id="{70DD4189-4EA4-44FC-A6B0-5CD308F2BE98}" type="datetimeFigureOut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D5A141E7-11D1-417D-94E3-8F19289FDF21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  <p:sldLayoutId id="2147485220" r:id="rId8"/>
    <p:sldLayoutId id="2147485221" r:id="rId9"/>
    <p:sldLayoutId id="2147485222" r:id="rId10"/>
    <p:sldLayoutId id="21474852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fld id="{42A71AFA-28FE-479F-A07A-C9D25883121C}" type="datetimeFigureOut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6323DBF9-935F-471F-9008-9FD4030F6036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43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fld id="{0C7EFFA3-9108-433E-A127-08E0AF1C333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>
              <a:defRPr/>
            </a:pPr>
            <a:fld id="{8B89A3AE-7A29-4EAA-820F-43CB9735A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847" r:id="rId4"/>
    <p:sldLayoutId id="2147484848" r:id="rId5"/>
    <p:sldLayoutId id="2147484981" r:id="rId6"/>
    <p:sldLayoutId id="2147484849" r:id="rId7"/>
    <p:sldLayoutId id="2147484982" r:id="rId8"/>
    <p:sldLayoutId id="2147484983" r:id="rId9"/>
    <p:sldLayoutId id="2147484850" r:id="rId10"/>
    <p:sldLayoutId id="2147484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fld id="{5BE4E616-6A11-41C1-98F1-9FC83104160F}" type="datetimeFigureOut">
              <a:rPr lang="ru-RU" kern="120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rtl="0">
                <a:defRPr/>
              </a:pPr>
              <a:t>03.11.2009</a:t>
            </a:fld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defRPr/>
            </a:pPr>
            <a:fld id="{C2B2790D-C0F0-4A6B-8669-E846C1BFFF82}" type="slidenum">
              <a:rPr lang="ru-RU" kern="1200">
                <a:latin typeface="Century Schoolbook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latin typeface="Century Schoolbook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00F65-53FE-4E98-8BAD-C067CC685DC8}" type="slidenum">
              <a:rPr lang="ru-RU" smtClean="0">
                <a:solidFill>
                  <a:srgbClr val="FFFFCC"/>
                </a:solidFill>
              </a:rPr>
              <a:pPr/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E4E616-6A11-41C1-98F1-9FC83104160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B2790D-C0F0-4A6B-8669-E846C1BF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E4E616-6A11-41C1-98F1-9FC83104160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B2790D-C0F0-4A6B-8669-E846C1BF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E4E616-6A11-41C1-98F1-9FC83104160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B2790D-C0F0-4A6B-8669-E846C1BF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E4E616-6A11-41C1-98F1-9FC83104160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03.11.2009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B2790D-C0F0-4A6B-8669-E846C1BF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fld id="{36880432-0482-4880-A3A8-39BE823373BA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>
              <a:defRPr/>
            </a:pPr>
            <a:fld id="{D5E4015C-C416-4451-850D-E9EF7FF2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862" r:id="rId4"/>
    <p:sldLayoutId id="2147484863" r:id="rId5"/>
    <p:sldLayoutId id="2147484999" r:id="rId6"/>
    <p:sldLayoutId id="2147484864" r:id="rId7"/>
    <p:sldLayoutId id="2147485000" r:id="rId8"/>
    <p:sldLayoutId id="2147485001" r:id="rId9"/>
    <p:sldLayoutId id="2147484865" r:id="rId10"/>
    <p:sldLayoutId id="2147484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7385903F-6DFB-447E-91F2-AD7503DC38B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F36A970-A65B-4D26-89BA-AD7A44AA2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4892" r:id="rId4"/>
    <p:sldLayoutId id="2147484893" r:id="rId5"/>
    <p:sldLayoutId id="2147485035" r:id="rId6"/>
    <p:sldLayoutId id="2147484894" r:id="rId7"/>
    <p:sldLayoutId id="2147485036" r:id="rId8"/>
    <p:sldLayoutId id="2147485037" r:id="rId9"/>
    <p:sldLayoutId id="2147484895" r:id="rId10"/>
    <p:sldLayoutId id="21474848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70DD4189-4EA4-44FC-A6B0-5CD308F2BE98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5A141E7-11D1-417D-94E3-8F19289FD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4897" r:id="rId4"/>
    <p:sldLayoutId id="2147484898" r:id="rId5"/>
    <p:sldLayoutId id="2147485041" r:id="rId6"/>
    <p:sldLayoutId id="2147484899" r:id="rId7"/>
    <p:sldLayoutId id="2147485042" r:id="rId8"/>
    <p:sldLayoutId id="2147485043" r:id="rId9"/>
    <p:sldLayoutId id="2147484900" r:id="rId10"/>
    <p:sldLayoutId id="2147484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68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AB83088D-751E-4972-B298-44EECB26655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EB05FCA-ABC0-47A7-A2BC-07EF1E2D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4937" r:id="rId4"/>
    <p:sldLayoutId id="2147484938" r:id="rId5"/>
    <p:sldLayoutId id="2147485089" r:id="rId6"/>
    <p:sldLayoutId id="2147484939" r:id="rId7"/>
    <p:sldLayoutId id="2147485090" r:id="rId8"/>
    <p:sldLayoutId id="2147485091" r:id="rId9"/>
    <p:sldLayoutId id="2147484940" r:id="rId10"/>
    <p:sldLayoutId id="2147484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E7491222-6BE9-403F-9A2A-2826C00BF46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84814C5-E7B9-4144-A5D7-879A052F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4947" r:id="rId4"/>
    <p:sldLayoutId id="2147484948" r:id="rId5"/>
    <p:sldLayoutId id="2147485101" r:id="rId6"/>
    <p:sldLayoutId id="2147484949" r:id="rId7"/>
    <p:sldLayoutId id="2147485102" r:id="rId8"/>
    <p:sldLayoutId id="2147485103" r:id="rId9"/>
    <p:sldLayoutId id="2147484950" r:id="rId10"/>
    <p:sldLayoutId id="2147484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D2EC14DE-2825-44F6-A03A-C84D51E35412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E5E20C9-E7EE-4ED2-AD1D-4D67150F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4952" r:id="rId4"/>
    <p:sldLayoutId id="2147484953" r:id="rId5"/>
    <p:sldLayoutId id="2147485107" r:id="rId6"/>
    <p:sldLayoutId id="2147484954" r:id="rId7"/>
    <p:sldLayoutId id="2147485108" r:id="rId8"/>
    <p:sldLayoutId id="2147485109" r:id="rId9"/>
    <p:sldLayoutId id="2147484955" r:id="rId10"/>
    <p:sldLayoutId id="2147484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42A71AFA-28FE-479F-A07A-C9D25883121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323DBF9-935F-471F-9008-9FD4030F6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4957" r:id="rId4"/>
    <p:sldLayoutId id="2147484958" r:id="rId5"/>
    <p:sldLayoutId id="2147485113" r:id="rId6"/>
    <p:sldLayoutId id="2147484959" r:id="rId7"/>
    <p:sldLayoutId id="2147485114" r:id="rId8"/>
    <p:sldLayoutId id="2147485115" r:id="rId9"/>
    <p:sldLayoutId id="2147484960" r:id="rId10"/>
    <p:sldLayoutId id="2147484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.gif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.gif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8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Геометрия. Теоретическая тетрадь.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</a:t>
            </a:r>
            <a:r>
              <a:rPr lang="ru-RU" sz="20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класс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animomo_book2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0958" y="357166"/>
            <a:ext cx="928694" cy="1888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прямоугольник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прямоугольником называется параллелограмм, у которого все углы прямые.</a:t>
            </a:r>
            <a:endParaRPr lang="ru-RU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В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Обладает всеми свойствами </a:t>
            </a:r>
            <a:r>
              <a:rPr lang="ru-RU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пар-ма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Е                        С                             А                        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Особое свойство прямоугольника: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latin typeface="Arial" charset="0"/>
                <a:ea typeface="+mn-ea"/>
                <a:cs typeface="+mn-cs"/>
              </a:rPr>
              <a:t>Т: в прямоугольнике диагонали равны.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      АС=ВН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                                                      Н        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Признак прямоугольника: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Т: Если в параллелограмме диагонали равны, то он является прямоугольником.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А                        В         АС=ВН        АВСН – прямоугольник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Н      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latin typeface="Arial" charset="0"/>
                <a:ea typeface="+mn-ea"/>
                <a:cs typeface="+mn-cs"/>
              </a:rPr>
              <a:t>                   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500166" y="2071678"/>
            <a:ext cx="1428760" cy="928694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07167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8605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278605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207167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214942" y="3000372"/>
            <a:ext cx="1428760" cy="928694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14942" y="3000372"/>
            <a:ext cx="142876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14942" y="3000372"/>
            <a:ext cx="142876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рапеция 19"/>
          <p:cNvSpPr/>
          <p:nvPr/>
        </p:nvSpPr>
        <p:spPr>
          <a:xfrm>
            <a:off x="1142976" y="5143512"/>
            <a:ext cx="1428760" cy="928694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42976" y="5143512"/>
            <a:ext cx="142876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42976" y="5143512"/>
            <a:ext cx="142876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357686" y="5072074"/>
          <a:ext cx="190500" cy="152400"/>
        </p:xfrm>
        <a:graphic>
          <a:graphicData uri="http://schemas.openxmlformats.org/presentationml/2006/ole">
            <p:oleObj spid="_x0000_s353282" name="Формула" r:id="rId4" imgW="19044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араллелограмм 33"/>
          <p:cNvSpPr/>
          <p:nvPr/>
        </p:nvSpPr>
        <p:spPr>
          <a:xfrm rot="18442288">
            <a:off x="1350853" y="4826423"/>
            <a:ext cx="1310319" cy="9913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Ромб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ромбом </a:t>
            </a: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называется параллелограмм, у которого все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стороны равны.</a:t>
            </a:r>
            <a:endParaRPr lang="ru-RU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А                               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Обладает всеми свойствами </a:t>
            </a:r>
            <a:r>
              <a:rPr lang="ru-RU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пар-ма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Н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srgbClr val="575F6D"/>
                </a:solidFill>
                <a:latin typeface="Arial" charset="0"/>
                <a:ea typeface="+mn-ea"/>
                <a:cs typeface="+mn-cs"/>
              </a:rPr>
              <a:t>Особое свойство </a:t>
            </a:r>
            <a:r>
              <a:rPr lang="ru-RU" kern="1200" dirty="0" smtClean="0">
                <a:solidFill>
                  <a:srgbClr val="575F6D"/>
                </a:solidFill>
                <a:latin typeface="Arial" charset="0"/>
                <a:ea typeface="+mn-ea"/>
                <a:cs typeface="+mn-cs"/>
              </a:rPr>
              <a:t>ромба:</a:t>
            </a:r>
            <a:endParaRPr lang="ru-RU" kern="1200" dirty="0">
              <a:solidFill>
                <a:srgbClr val="575F6D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 Диагонали ромба взаимно перпендикулярны и делят его углы пополам.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А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</a:t>
            </a:r>
            <a:r>
              <a:rPr lang="ru-RU" sz="1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1    2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АВНС – ромб      АН ┴ ВС,  &lt;1=&lt;2 и т. д.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В                     С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Н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357686" y="5072074"/>
          <a:ext cx="190500" cy="152400"/>
        </p:xfrm>
        <a:graphic>
          <a:graphicData uri="http://schemas.openxmlformats.org/presentationml/2006/ole">
            <p:oleObj spid="_x0000_s355330" name="Формула" r:id="rId4" imgW="190440" imgH="152280" progId="Equation.3">
              <p:embed/>
            </p:oleObj>
          </a:graphicData>
        </a:graphic>
      </p:graphicFrame>
      <p:sp>
        <p:nvSpPr>
          <p:cNvPr id="18" name="Параллелограмм 17"/>
          <p:cNvSpPr/>
          <p:nvPr/>
        </p:nvSpPr>
        <p:spPr>
          <a:xfrm rot="18442288">
            <a:off x="1332936" y="2191847"/>
            <a:ext cx="1071570" cy="8282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500166" y="2285992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2143108" y="2714620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071670" y="2214553"/>
            <a:ext cx="142877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428727" y="2786059"/>
            <a:ext cx="142877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178695" y="5322107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357290" y="5286388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000232" y="514351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квадрат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Квадратом называется прямоугольник, у которого все стороны равны.</a:t>
            </a:r>
            <a:endParaRPr lang="ru-RU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А                       В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Обладает всеми свойствами параллелограмма, ромба и прямоугольника.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500166" y="2071678"/>
            <a:ext cx="1428760" cy="1285884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07167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14324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14324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207167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071670" y="2071678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357290" y="2714620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786050" y="2714620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143108" y="3357562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Осевая симметрия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Две точки А и В называются симметричными относительно прямой а, если эта прямая проходит через середину отрезка АВ и перпендикулярна к нему</a:t>
            </a:r>
            <a:endParaRPr lang="ru-RU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                    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а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Прямая а  - ось симметрии.                                   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57620" y="2786058"/>
            <a:ext cx="34290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500694" y="2500306"/>
            <a:ext cx="71438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00694" y="300037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224315" y="2776686"/>
            <a:ext cx="55434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500694" y="2714620"/>
            <a:ext cx="71438" cy="71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00694" y="2643182"/>
            <a:ext cx="714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5429256" y="2928934"/>
            <a:ext cx="714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Центральная симметрия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Две точки А и В называются симметричными относительно </a:t>
            </a:r>
            <a:r>
              <a:rPr lang="ru-RU" sz="20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точки О, если О – середина отрезка АВ</a:t>
            </a:r>
            <a:endParaRPr lang="ru-RU" sz="20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А                       О                       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Точка О- центр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симметрии.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2976" y="271462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14612" y="278605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57686" y="278605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42976" y="2786058"/>
            <a:ext cx="3235634" cy="50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893075" y="2750339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3607587" y="2750339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32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4400" smtClean="0"/>
              <a:t>Площадь</a:t>
            </a:r>
            <a:endParaRPr lang="ru-RU" sz="4400" dirty="0" smtClean="0"/>
          </a:p>
        </p:txBody>
      </p:sp>
      <p:pic>
        <p:nvPicPr>
          <p:cNvPr id="4" name="Рисунок 3" descr="%D0%A0%D0%B8%D1%81%D1%83%D0%BD%D0%BE%D0%BA8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7620" y="4500569"/>
            <a:ext cx="1857388" cy="180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Свойства площадей</a:t>
            </a:r>
            <a:endParaRPr lang="ru-RU" sz="3200" dirty="0"/>
          </a:p>
        </p:txBody>
      </p:sp>
      <p:pic>
        <p:nvPicPr>
          <p:cNvPr id="224259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2" name="TextBox 6"/>
          <p:cNvSpPr txBox="1">
            <a:spLocks noChangeArrowheads="1"/>
          </p:cNvSpPr>
          <p:nvPr/>
        </p:nvSpPr>
        <p:spPr bwMode="auto">
          <a:xfrm>
            <a:off x="285721" y="928688"/>
            <a:ext cx="83582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Т: Равные многоугольники имеют равные площади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2.Т: Если многоугольник составлен из нескольких многоугольников, то его площадь равна сумме площадей этих многоугольников.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3.Т: Площадь квадрата равна квадрату его стороны.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Площадь прямоугольника</a:t>
            </a:r>
            <a:endParaRPr lang="ru-RU" sz="3200" dirty="0"/>
          </a:p>
        </p:txBody>
      </p:sp>
      <p:pic>
        <p:nvPicPr>
          <p:cNvPr id="6150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" y="1000125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Т: Площадь прямоугольника равна произведению его смежных сторон.</a:t>
            </a:r>
            <a:endParaRPr lang="ru-RU" sz="2400" dirty="0"/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571744"/>
            <a:ext cx="242889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214554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                                         В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</a:t>
            </a:r>
            <a:r>
              <a:rPr lang="en-US" dirty="0" smtClean="0"/>
              <a:t>S </a:t>
            </a:r>
            <a:r>
              <a:rPr lang="ru-RU" sz="1600" baseline="-25000" dirty="0" smtClean="0"/>
              <a:t>АВСЕ   </a:t>
            </a:r>
            <a:r>
              <a:rPr lang="ru-RU" sz="1600" dirty="0" smtClean="0"/>
              <a:t>=  АВ∙ВС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Е                                                 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Площадь </a:t>
            </a:r>
            <a:r>
              <a:rPr lang="ru-RU" sz="3200" dirty="0" err="1" smtClean="0"/>
              <a:t>паралллелограмма</a:t>
            </a:r>
            <a:endParaRPr lang="ru-RU" sz="3200" dirty="0"/>
          </a:p>
        </p:txBody>
      </p:sp>
      <p:pic>
        <p:nvPicPr>
          <p:cNvPr id="6150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" y="1000125"/>
            <a:ext cx="7715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Высотой параллелограмма называется перпендикуляр, проведённый из любой точки стороны к прямой , содержащей противоположную сторону.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 Площадь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параллелограмма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равна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произведению его основания на высоту.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571744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А                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</a:t>
            </a: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ru-RU" sz="1600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АВСЕ  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= 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АН∙</a:t>
            </a:r>
            <a:r>
              <a:rPr lang="ru-RU" sz="1600" dirty="0" smtClean="0">
                <a:solidFill>
                  <a:prstClr val="black"/>
                </a:solidFill>
              </a:rPr>
              <a:t>Е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</a:t>
            </a: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      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                                С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214414" y="2786058"/>
            <a:ext cx="2786082" cy="16430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821505" y="3607595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43042" y="4286256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Площадь треугольника</a:t>
            </a:r>
            <a:endParaRPr lang="ru-RU" sz="3200" dirty="0"/>
          </a:p>
        </p:txBody>
      </p:sp>
      <p:pic>
        <p:nvPicPr>
          <p:cNvPr id="6150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" y="1000125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Т: Площадь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треугольника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равна </a:t>
            </a:r>
            <a:r>
              <a:rPr lang="ru-RU" sz="2400" dirty="0" smtClean="0">
                <a:solidFill>
                  <a:prstClr val="black"/>
                </a:solidFill>
              </a:rPr>
              <a:t>половине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произведения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его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основания на высоту.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285992"/>
            <a:ext cx="7429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</a:t>
            </a: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ru-RU" sz="1600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ВСЕ  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=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ru-RU" sz="1600" dirty="0" smtClean="0">
                <a:solidFill>
                  <a:prstClr val="black"/>
                </a:solidFill>
              </a:rPr>
              <a:t>Н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В∙ЕС</a:t>
            </a: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Е                                       Н            С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71538" y="2357430"/>
            <a:ext cx="2857520" cy="1928826"/>
          </a:xfrm>
          <a:prstGeom prst="triangle">
            <a:avLst>
              <a:gd name="adj" fmla="val 78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0"/>
            <a:endCxn id="8" idx="3"/>
          </p:cNvCxnSpPr>
          <p:nvPr/>
        </p:nvCxnSpPr>
        <p:spPr>
          <a:xfrm rot="16200000" flipH="1">
            <a:off x="2339448" y="3321843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86116" y="407194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43438" y="3071810"/>
          <a:ext cx="152400" cy="482602"/>
        </p:xfrm>
        <a:graphic>
          <a:graphicData uri="http://schemas.openxmlformats.org/presentationml/2006/ole">
            <p:oleObj spid="_x0000_s665602" name="Формула" r:id="rId4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4400" dirty="0" smtClean="0"/>
              <a:t>Четырёхугольники</a:t>
            </a:r>
          </a:p>
        </p:txBody>
      </p:sp>
      <p:pic>
        <p:nvPicPr>
          <p:cNvPr id="4" name="Рисунок 3" descr="%D0%A0%D0%B8%D1%81%D1%83%D0%BD%D0%BE%D0%BA8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7620" y="4500569"/>
            <a:ext cx="1857388" cy="180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Следствия из теоремы о площади треугольника</a:t>
            </a:r>
            <a:endParaRPr lang="ru-RU" sz="2800" dirty="0"/>
          </a:p>
        </p:txBody>
      </p:sp>
      <p:pic>
        <p:nvPicPr>
          <p:cNvPr id="6150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" y="1000125"/>
            <a:ext cx="771525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1.Т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 Площадь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прямоугольного треугольника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равна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половине произведения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его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катетов.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2. Т:Если высоты двух треугольников равны, то их площади относятся как основания.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3. Т: Если угол одного треугольник а равен углу другого </a:t>
            </a:r>
            <a:r>
              <a:rPr lang="ru-RU" dirty="0" err="1" smtClean="0">
                <a:solidFill>
                  <a:prstClr val="black"/>
                </a:solidFill>
              </a:rPr>
              <a:t>трееугольника</a:t>
            </a:r>
            <a:r>
              <a:rPr lang="ru-RU" dirty="0" smtClean="0">
                <a:solidFill>
                  <a:prstClr val="black"/>
                </a:solidFill>
              </a:rPr>
              <a:t>, то площади этих треугольников относятся как произведения сторон, заключающих равные углы.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См. </a:t>
            </a:r>
            <a:r>
              <a:rPr lang="ru-RU" dirty="0" err="1" smtClean="0">
                <a:solidFill>
                  <a:prstClr val="black"/>
                </a:solidFill>
              </a:rPr>
              <a:t>предыд</a:t>
            </a:r>
            <a:r>
              <a:rPr lang="ru-RU" dirty="0" smtClean="0">
                <a:solidFill>
                  <a:prstClr val="black"/>
                </a:solidFill>
              </a:rPr>
              <a:t>. рис.       Если &lt;А=&lt;К ,то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000100" y="1714488"/>
            <a:ext cx="857256" cy="92869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157161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А</a:t>
            </a:r>
          </a:p>
          <a:p>
            <a:r>
              <a:rPr lang="ru-RU" dirty="0" smtClean="0"/>
              <a:t>                 </a:t>
            </a:r>
            <a:r>
              <a:rPr lang="en-US" dirty="0" smtClean="0">
                <a:solidFill>
                  <a:prstClr val="black"/>
                </a:solidFill>
              </a:rPr>
              <a:t>S </a:t>
            </a:r>
            <a:r>
              <a:rPr lang="ru-RU" baseline="-25000" dirty="0" smtClean="0">
                <a:solidFill>
                  <a:prstClr val="black"/>
                </a:solidFill>
              </a:rPr>
              <a:t>ВСА   </a:t>
            </a:r>
            <a:r>
              <a:rPr lang="ru-RU" dirty="0" smtClean="0">
                <a:solidFill>
                  <a:prstClr val="black"/>
                </a:solidFill>
              </a:rPr>
              <a:t>=    АВ∙ВС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В              С</a:t>
            </a:r>
            <a:r>
              <a:rPr lang="ru-RU" dirty="0" smtClean="0"/>
              <a:t>                    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500298" y="1857364"/>
          <a:ext cx="152400" cy="393700"/>
        </p:xfrm>
        <a:graphic>
          <a:graphicData uri="http://schemas.openxmlformats.org/presentationml/2006/ole">
            <p:oleObj spid="_x0000_s666626" name="Формула" r:id="rId4" imgW="152280" imgH="393480" progId="Equation.3">
              <p:embed/>
            </p:oleObj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3071802" y="3429000"/>
            <a:ext cx="1428760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071538" y="3429000"/>
            <a:ext cx="1428760" cy="785818"/>
          </a:xfrm>
          <a:prstGeom prst="triangle">
            <a:avLst>
              <a:gd name="adj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14" idx="3"/>
          </p:cNvCxnSpPr>
          <p:nvPr/>
        </p:nvCxnSpPr>
        <p:spPr>
          <a:xfrm rot="16200000" flipH="1">
            <a:off x="1828995" y="3814551"/>
            <a:ext cx="785818" cy="14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3"/>
          </p:cNvCxnSpPr>
          <p:nvPr/>
        </p:nvCxnSpPr>
        <p:spPr>
          <a:xfrm rot="5400000">
            <a:off x="3393273" y="3821909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214546" y="407194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07194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14348" y="3214686"/>
            <a:ext cx="60722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1400" dirty="0" smtClean="0"/>
              <a:t> А                                К</a:t>
            </a:r>
          </a:p>
          <a:p>
            <a:endParaRPr lang="ru-RU" sz="1400" dirty="0" smtClean="0"/>
          </a:p>
          <a:p>
            <a:r>
              <a:rPr lang="ru-RU" sz="1400" dirty="0" smtClean="0"/>
              <a:t>                                                                          АН=КЕ</a:t>
            </a:r>
          </a:p>
          <a:p>
            <a:endParaRPr lang="ru-RU" sz="1400" dirty="0" smtClean="0"/>
          </a:p>
          <a:p>
            <a:r>
              <a:rPr lang="ru-RU" sz="1400" dirty="0" smtClean="0"/>
              <a:t>   В                     Н      С      Р             Е              О           </a:t>
            </a:r>
            <a:endParaRPr lang="ru-RU" sz="1400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143504" y="3786190"/>
          <a:ext cx="190500" cy="152400"/>
        </p:xfrm>
        <a:graphic>
          <a:graphicData uri="http://schemas.openxmlformats.org/presentationml/2006/ole">
            <p:oleObj spid="_x0000_s666627" name="Формула" r:id="rId5" imgW="190440" imgH="15228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00694" y="3500437"/>
          <a:ext cx="1000132" cy="584983"/>
        </p:xfrm>
        <a:graphic>
          <a:graphicData uri="http://schemas.openxmlformats.org/presentationml/2006/ole">
            <p:oleObj spid="_x0000_s666628" name="Формула" r:id="rId6" imgW="672840" imgH="393480" progId="Equation.3">
              <p:embed/>
            </p:oleObj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4660900" y="5500688"/>
          <a:ext cx="2179638" cy="876300"/>
        </p:xfrm>
        <a:graphic>
          <a:graphicData uri="http://schemas.openxmlformats.org/presentationml/2006/ole">
            <p:oleObj spid="_x0000_s666629" name="Формула" r:id="rId7" imgW="977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214414" y="2786058"/>
            <a:ext cx="2500330" cy="164307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Площадь трапеции</a:t>
            </a:r>
            <a:endParaRPr lang="ru-RU" sz="3200" dirty="0"/>
          </a:p>
        </p:txBody>
      </p:sp>
      <p:pic>
        <p:nvPicPr>
          <p:cNvPr id="6150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" y="1000125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Площадь трапеции равна  половине произведения суммы  её оснований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на высоту.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285750" y="4000500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571744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А         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</a:t>
            </a: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 </a:t>
            </a:r>
            <a:r>
              <a:rPr lang="ru-RU" sz="1600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АВСЕ  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=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½ ( АВ+ЕС)∙АН</a:t>
            </a: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       Н                                С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821505" y="3607595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43042" y="4286256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Теорема Пифагора</a:t>
            </a:r>
            <a:endParaRPr lang="ru-RU" sz="3200" dirty="0"/>
          </a:p>
        </p:txBody>
      </p:sp>
      <p:pic>
        <p:nvPicPr>
          <p:cNvPr id="16390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прямоугольном треугольнике квадрат гипотенузы равен сумме квадратов катетов.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А                                  </a:t>
            </a:r>
            <a:endParaRPr lang="ru-RU" sz="2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                                          АС</a:t>
            </a:r>
            <a:r>
              <a:rPr lang="ru-RU" sz="2400" baseline="30000" dirty="0" smtClean="0">
                <a:solidFill>
                  <a:prstClr val="black"/>
                </a:solidFill>
              </a:rPr>
              <a:t>2   </a:t>
            </a:r>
            <a:r>
              <a:rPr lang="ru-RU" sz="2400" dirty="0" smtClean="0">
                <a:solidFill>
                  <a:prstClr val="black"/>
                </a:solidFill>
              </a:rPr>
              <a:t>=АВ</a:t>
            </a:r>
            <a:r>
              <a:rPr lang="ru-RU" sz="2400" baseline="30000" dirty="0" smtClean="0">
                <a:solidFill>
                  <a:prstClr val="black"/>
                </a:solidFill>
              </a:rPr>
              <a:t> 2</a:t>
            </a:r>
            <a:r>
              <a:rPr lang="ru-RU" sz="2400" dirty="0" smtClean="0">
                <a:solidFill>
                  <a:prstClr val="black"/>
                </a:solidFill>
              </a:rPr>
              <a:t>+ВС</a:t>
            </a:r>
            <a:r>
              <a:rPr lang="ru-RU" sz="2400" baseline="30000" dirty="0" smtClean="0">
                <a:solidFill>
                  <a:prstClr val="black"/>
                </a:solidFill>
              </a:rPr>
              <a:t>2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baseline="300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aseline="30000" dirty="0" smtClean="0">
              <a:solidFill>
                <a:prstClr val="black"/>
              </a:solidFill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baseline="300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aseline="30000" dirty="0" smtClean="0">
                <a:solidFill>
                  <a:prstClr val="black"/>
                </a:solidFill>
              </a:rPr>
              <a:t>   </a:t>
            </a:r>
            <a:r>
              <a:rPr lang="ru-RU" sz="2400" dirty="0" smtClean="0">
                <a:solidFill>
                  <a:prstClr val="black"/>
                </a:solidFill>
              </a:rPr>
              <a:t>В                           С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85786" y="2786058"/>
            <a:ext cx="2143125" cy="15001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07194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Теорема , обратная теореме Пифагора</a:t>
            </a:r>
            <a:endParaRPr lang="ru-RU" sz="3200" dirty="0"/>
          </a:p>
        </p:txBody>
      </p:sp>
      <p:pic>
        <p:nvPicPr>
          <p:cNvPr id="16390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Если квадрат одной стороны треугольника равен сумме квадратов двух других сторон, то треугольник прямоугольный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А                                  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Если  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АС</a:t>
            </a:r>
            <a:r>
              <a:rPr lang="ru-RU" sz="2400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  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=АВ</a:t>
            </a:r>
            <a:r>
              <a:rPr lang="ru-RU" sz="2400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400" kern="1200" baseline="30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+ВС</a:t>
            </a:r>
            <a:r>
              <a:rPr lang="ru-RU" sz="2400" kern="1200" baseline="30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baseline="30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baseline="30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то треугольник АВС – прямоугольный.</a:t>
            </a:r>
            <a:endParaRPr lang="ru-RU" sz="2400" kern="1200" baseline="30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                          С                                                                                        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85786" y="2786058"/>
            <a:ext cx="2143125" cy="15001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65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Подобные треугольники</a:t>
            </a:r>
          </a:p>
        </p:txBody>
      </p:sp>
      <p:pic>
        <p:nvPicPr>
          <p:cNvPr id="4" name="Рисунок 3" descr="%D0%A0%D0%B8%D1%81%D1%83%D0%BD%D0%BE%D0%BA8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7620" y="4500569"/>
            <a:ext cx="1857388" cy="180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Пропорциональные отрезки</a:t>
            </a:r>
            <a:endParaRPr lang="ru-RU" sz="3200" dirty="0"/>
          </a:p>
        </p:txBody>
      </p:sp>
      <p:pic>
        <p:nvPicPr>
          <p:cNvPr id="23757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О: Отношением отрезков АВ и НЕ называется </a:t>
            </a:r>
          </a:p>
          <a:p>
            <a:pPr marL="342900" indent="-342900"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отношение их длин. 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         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О: Отрезки АВ и НЕ называются пропорциональными</a:t>
            </a:r>
          </a:p>
          <a:p>
            <a:pPr marL="342900" indent="-342900"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отрезкам ОК и ХУ , если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8992" y="2071678"/>
          <a:ext cx="500066" cy="674002"/>
        </p:xfrm>
        <a:graphic>
          <a:graphicData uri="http://schemas.openxmlformats.org/presentationml/2006/ole">
            <p:oleObj spid="_x0000_s680961" name="Формула" r:id="rId4" imgW="29196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214810" y="3429000"/>
          <a:ext cx="1277944" cy="882947"/>
        </p:xfrm>
        <a:graphic>
          <a:graphicData uri="http://schemas.openxmlformats.org/presentationml/2006/ole">
            <p:oleObj spid="_x0000_s680962" name="Формула" r:id="rId5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Подобные треугольники.</a:t>
            </a:r>
            <a:endParaRPr lang="ru-RU" sz="3200" dirty="0"/>
          </a:p>
        </p:txBody>
      </p:sp>
      <p:pic>
        <p:nvPicPr>
          <p:cNvPr id="1434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О:Два треугольника называются подобными, если их углы соответственно равны и стороны одного треугольника пропорциональны сходственным сторонам другого.</a:t>
            </a:r>
          </a:p>
          <a:p>
            <a:pPr marL="342900" indent="-342900">
              <a:defRPr/>
            </a:pPr>
            <a:r>
              <a:rPr lang="ru-RU" dirty="0" smtClean="0">
                <a:solidFill>
                  <a:prstClr val="black"/>
                </a:solidFill>
              </a:rPr>
              <a:t>                       А                           А</a:t>
            </a:r>
            <a:r>
              <a:rPr lang="ru-RU" baseline="-25000" dirty="0" smtClean="0">
                <a:solidFill>
                  <a:prstClr val="black"/>
                </a:solidFill>
              </a:rPr>
              <a:t>1                       </a:t>
            </a:r>
            <a:r>
              <a:rPr lang="ru-RU" dirty="0" smtClean="0">
                <a:solidFill>
                  <a:prstClr val="black"/>
                </a:solidFill>
              </a:rPr>
              <a:t> &lt;А =&lt;А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r>
              <a:rPr lang="ru-RU" baseline="-25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&lt;В =&lt;В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r>
              <a:rPr lang="ru-RU" baseline="-25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&lt;С =&lt;С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r>
              <a:rPr lang="ru-RU" baseline="-25000" dirty="0" smtClean="0">
                <a:solidFill>
                  <a:prstClr val="black"/>
                </a:solidFill>
              </a:rPr>
              <a:t>                        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baseline="-25000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В                            С В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                С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endParaRPr lang="ru-RU" baseline="-250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ru-RU" baseline="-250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ru-RU" baseline="-250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dirty="0" smtClean="0">
                <a:solidFill>
                  <a:prstClr val="black"/>
                </a:solidFill>
              </a:rPr>
              <a:t>К- коэффициент подобия</a:t>
            </a:r>
          </a:p>
          <a:p>
            <a:pPr marL="342900" indent="-342900"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baseline="-25000" dirty="0" smtClean="0">
                <a:solidFill>
                  <a:prstClr val="black"/>
                </a:solidFill>
              </a:rPr>
              <a:t>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 ∆ АВС     ∆А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В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С</a:t>
            </a:r>
            <a:r>
              <a:rPr lang="ru-RU" baseline="-25000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10" y="3143248"/>
            <a:ext cx="1785950" cy="857256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85852" y="5143512"/>
          <a:ext cx="714375" cy="571500"/>
        </p:xfrm>
        <a:graphic>
          <a:graphicData uri="http://schemas.openxmlformats.org/presentationml/2006/ole">
            <p:oleObj spid="_x0000_s14338" name="Формула" r:id="rId4" imgW="190440" imgH="152280" progId="Equation.3">
              <p:embed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2714612" y="3286124"/>
            <a:ext cx="1214446" cy="642942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78350" y="3786188"/>
          <a:ext cx="2651125" cy="714375"/>
        </p:xfrm>
        <a:graphic>
          <a:graphicData uri="http://schemas.openxmlformats.org/presentationml/2006/ole">
            <p:oleObj spid="_x0000_s14339" name="Формула" r:id="rId5" imgW="146016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857488" y="5357826"/>
          <a:ext cx="152400" cy="127000"/>
        </p:xfrm>
        <a:graphic>
          <a:graphicData uri="http://schemas.openxmlformats.org/presentationml/2006/ole">
            <p:oleObj spid="_x0000_s14340" name="Формула" r:id="rId6" imgW="1522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Свойства подобных треугольников.</a:t>
            </a:r>
            <a:endParaRPr lang="ru-RU" sz="3200" dirty="0"/>
          </a:p>
        </p:txBody>
      </p:sp>
      <p:pic>
        <p:nvPicPr>
          <p:cNvPr id="1434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1.Т: Отношение периметров двух подобных треугольников равно коэффициенту подобия.</a:t>
            </a:r>
          </a:p>
          <a:p>
            <a:pPr marL="342900" indent="-342900"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∆ АВС        ∆А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  <a:r>
              <a:rPr lang="ru-RU" sz="2400" dirty="0" smtClean="0">
                <a:solidFill>
                  <a:prstClr val="black"/>
                </a:solidFill>
              </a:rPr>
              <a:t>В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  <a:r>
              <a:rPr lang="ru-RU" sz="2400" dirty="0" smtClean="0">
                <a:solidFill>
                  <a:prstClr val="black"/>
                </a:solidFill>
              </a:rPr>
              <a:t>С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endParaRPr lang="ru-RU" sz="2400" kern="1200" baseline="-250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defRPr/>
            </a:pPr>
            <a:endParaRPr lang="ru-RU" sz="2400" baseline="-25000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2. Т: Отношение площадей двух подобных треугольников равно квадрату коэффициента подобия.</a:t>
            </a:r>
          </a:p>
          <a:p>
            <a:pPr marL="342900" indent="-342900">
              <a:defRPr/>
            </a:pPr>
            <a:endParaRPr lang="ru-RU" sz="2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∆ АВС        ∆А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  <a:r>
              <a:rPr lang="ru-RU" sz="2400" dirty="0" smtClean="0">
                <a:solidFill>
                  <a:prstClr val="black"/>
                </a:solidFill>
              </a:rPr>
              <a:t>В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  <a:r>
              <a:rPr lang="ru-RU" sz="2400" dirty="0" smtClean="0">
                <a:solidFill>
                  <a:prstClr val="black"/>
                </a:solidFill>
              </a:rPr>
              <a:t>С</a:t>
            </a:r>
            <a:r>
              <a:rPr lang="ru-RU" sz="2400" baseline="-25000" dirty="0" smtClean="0">
                <a:solidFill>
                  <a:prstClr val="black"/>
                </a:solidFill>
              </a:rPr>
              <a:t>1</a:t>
            </a:r>
          </a:p>
          <a:p>
            <a:pPr marL="342900" indent="-342900"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</a:t>
            </a: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357554" y="2428868"/>
          <a:ext cx="714375" cy="571500"/>
        </p:xfrm>
        <a:graphic>
          <a:graphicData uri="http://schemas.openxmlformats.org/presentationml/2006/ole">
            <p:oleObj spid="_x0000_s686082" name="Формула" r:id="rId4" imgW="190440" imgH="1522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71604" y="2571744"/>
          <a:ext cx="357190" cy="365128"/>
        </p:xfrm>
        <a:graphic>
          <a:graphicData uri="http://schemas.openxmlformats.org/presentationml/2006/ole">
            <p:oleObj spid="_x0000_s686084" name="Формула" r:id="rId5" imgW="152280" imgH="126720" progId="Equation.3">
              <p:embed/>
            </p:oleObj>
          </a:graphicData>
        </a:graphic>
      </p:graphicFrame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4960938" y="2357438"/>
          <a:ext cx="1339850" cy="830262"/>
        </p:xfrm>
        <a:graphic>
          <a:graphicData uri="http://schemas.openxmlformats.org/presentationml/2006/ole">
            <p:oleObj spid="_x0000_s686085" name="Формула" r:id="rId6" imgW="634680" imgH="393480" progId="Equation.3">
              <p:embed/>
            </p:oleObj>
          </a:graphicData>
        </a:graphic>
      </p:graphicFrame>
      <p:graphicFrame>
        <p:nvGraphicFramePr>
          <p:cNvPr id="686086" name="Object 6"/>
          <p:cNvGraphicFramePr>
            <a:graphicFrameLocks noChangeAspect="1"/>
          </p:cNvGraphicFramePr>
          <p:nvPr/>
        </p:nvGraphicFramePr>
        <p:xfrm>
          <a:off x="1428728" y="4929198"/>
          <a:ext cx="357188" cy="365125"/>
        </p:xfrm>
        <a:graphic>
          <a:graphicData uri="http://schemas.openxmlformats.org/presentationml/2006/ole">
            <p:oleObj spid="_x0000_s686086" name="Формула" r:id="rId7" imgW="152280" imgH="126720" progId="Equation.3">
              <p:embed/>
            </p:oleObj>
          </a:graphicData>
        </a:graphic>
      </p:graphicFrame>
      <p:graphicFrame>
        <p:nvGraphicFramePr>
          <p:cNvPr id="686087" name="Object 2"/>
          <p:cNvGraphicFramePr>
            <a:graphicFrameLocks noChangeAspect="1"/>
          </p:cNvGraphicFramePr>
          <p:nvPr/>
        </p:nvGraphicFramePr>
        <p:xfrm>
          <a:off x="3286116" y="4786322"/>
          <a:ext cx="714375" cy="571500"/>
        </p:xfrm>
        <a:graphic>
          <a:graphicData uri="http://schemas.openxmlformats.org/presentationml/2006/ole">
            <p:oleObj spid="_x0000_s686087" name="Формула" r:id="rId8" imgW="190440" imgH="152280" progId="Equation.3">
              <p:embed/>
            </p:oleObj>
          </a:graphicData>
        </a:graphic>
      </p:graphicFrame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4187825" y="4643438"/>
          <a:ext cx="1393825" cy="830262"/>
        </p:xfrm>
        <a:graphic>
          <a:graphicData uri="http://schemas.openxmlformats.org/presentationml/2006/ole">
            <p:oleObj spid="_x0000_s686088" name="Формула" r:id="rId9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Первый признак подобия треугольников.</a:t>
            </a:r>
            <a:endParaRPr lang="ru-RU" sz="3200" dirty="0"/>
          </a:p>
        </p:txBody>
      </p:sp>
      <p:pic>
        <p:nvPicPr>
          <p:cNvPr id="1434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:если два угла одного треугольника равны двум углам другого треугольника, то такие треугольники являются подобными.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А   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</a:t>
            </a:r>
            <a:r>
              <a:rPr lang="ru-RU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&lt;В =&lt;В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&lt;С =&lt;С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В                            С 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∆ АВС     ∆А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10" y="3143248"/>
            <a:ext cx="1785950" cy="857256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143636" y="3214686"/>
          <a:ext cx="714375" cy="571500"/>
        </p:xfrm>
        <a:graphic>
          <a:graphicData uri="http://schemas.openxmlformats.org/presentationml/2006/ole">
            <p:oleObj spid="_x0000_s688130" name="Формула" r:id="rId4" imgW="190440" imgH="152280" progId="Equation.3">
              <p:embed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2714612" y="3286124"/>
            <a:ext cx="1214446" cy="642942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572132" y="4429132"/>
          <a:ext cx="152400" cy="127000"/>
        </p:xfrm>
        <a:graphic>
          <a:graphicData uri="http://schemas.openxmlformats.org/presentationml/2006/ole">
            <p:oleObj spid="_x0000_s688132" name="Формула" r:id="rId5" imgW="1522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Второй признак подобия треугольников.</a:t>
            </a:r>
            <a:endParaRPr lang="ru-RU" sz="3200" dirty="0"/>
          </a:p>
        </p:txBody>
      </p:sp>
      <p:pic>
        <p:nvPicPr>
          <p:cNvPr id="1434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Т:если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две стороны одного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треугольника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пропорциональны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двум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сторонам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другого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треугольника и углы, заключенные между этими сторонами, равны,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то такие треугольники являются подобными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     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&lt;В =&lt;В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</a:t>
            </a: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endParaRPr lang="ru-RU" kern="1200" baseline="-250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                            С 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∆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АВС     ∆А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10" y="3500438"/>
            <a:ext cx="1785950" cy="857256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358082" y="3643314"/>
          <a:ext cx="714375" cy="571500"/>
        </p:xfrm>
        <a:graphic>
          <a:graphicData uri="http://schemas.openxmlformats.org/presentationml/2006/ole">
            <p:oleObj spid="_x0000_s690178" name="Формула" r:id="rId4" imgW="190440" imgH="152280" progId="Equation.3">
              <p:embed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2786050" y="3571876"/>
            <a:ext cx="1214446" cy="642942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71538" y="5000636"/>
          <a:ext cx="152400" cy="127000"/>
        </p:xfrm>
        <a:graphic>
          <a:graphicData uri="http://schemas.openxmlformats.org/presentationml/2006/ole">
            <p:oleObj spid="_x0000_s690179" name="Формула" r:id="rId5" imgW="152280" imgH="126720" progId="Equation.3">
              <p:embed/>
            </p:oleObj>
          </a:graphicData>
        </a:graphic>
      </p:graphicFrame>
      <p:graphicFrame>
        <p:nvGraphicFramePr>
          <p:cNvPr id="690180" name="Object 4"/>
          <p:cNvGraphicFramePr>
            <a:graphicFrameLocks noChangeAspect="1"/>
          </p:cNvGraphicFramePr>
          <p:nvPr/>
        </p:nvGraphicFramePr>
        <p:xfrm>
          <a:off x="5051425" y="3929063"/>
          <a:ext cx="1406525" cy="714375"/>
        </p:xfrm>
        <a:graphic>
          <a:graphicData uri="http://schemas.openxmlformats.org/presentationml/2006/ole">
            <p:oleObj spid="_x0000_s690180" name="Формула" r:id="rId6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58175" cy="500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Многоугольники</a:t>
            </a:r>
            <a:endParaRPr lang="ru-RU" dirty="0"/>
          </a:p>
        </p:txBody>
      </p:sp>
      <p:sp>
        <p:nvSpPr>
          <p:cNvPr id="205827" name="TextBox 8"/>
          <p:cNvSpPr txBox="1">
            <a:spLocks noChangeArrowheads="1"/>
          </p:cNvSpPr>
          <p:nvPr/>
        </p:nvSpPr>
        <p:spPr bwMode="auto">
          <a:xfrm>
            <a:off x="642938" y="1214438"/>
            <a:ext cx="74295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О: Многоугольником называется простая замкнутая ломаная</a:t>
            </a:r>
          </a:p>
          <a:p>
            <a:endParaRPr lang="ru-RU" dirty="0" smtClean="0">
              <a:latin typeface="Century Schoolbook" pitchFamily="18" charset="0"/>
            </a:endParaRPr>
          </a:p>
          <a:p>
            <a:endParaRPr lang="ru-RU" dirty="0" smtClean="0">
              <a:latin typeface="Century Schoolbook" pitchFamily="18" charset="0"/>
            </a:endParaRPr>
          </a:p>
          <a:p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О: Выпуклым многоугольником называется многоугольник, который лежит по одну сторону от каждой прямой , проведённой через две его соседние вершины.</a:t>
            </a:r>
          </a:p>
          <a:p>
            <a:r>
              <a:rPr lang="ru-RU" dirty="0" smtClean="0">
                <a:latin typeface="Century Schoolbook" pitchFamily="18" charset="0"/>
              </a:rPr>
              <a:t>          А                В      О: Диагональю многоугольника называется</a:t>
            </a:r>
          </a:p>
          <a:p>
            <a:r>
              <a:rPr lang="ru-RU" dirty="0" smtClean="0">
                <a:latin typeface="Century Schoolbook" pitchFamily="18" charset="0"/>
              </a:rPr>
              <a:t>                                       отрезок, соединяющий две не соседние</a:t>
            </a:r>
          </a:p>
          <a:p>
            <a:r>
              <a:rPr lang="ru-RU" dirty="0" smtClean="0">
                <a:latin typeface="Century Schoolbook" pitchFamily="18" charset="0"/>
              </a:rPr>
              <a:t>                                      вершины многоугольника</a:t>
            </a:r>
          </a:p>
          <a:p>
            <a:r>
              <a:rPr lang="ru-RU" dirty="0" smtClean="0">
                <a:latin typeface="Century Schoolbook" pitchFamily="18" charset="0"/>
              </a:rPr>
              <a:t>       С                      Р        АР - диагональ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Century Schoolbook" pitchFamily="18" charset="0"/>
              </a:rPr>
              <a:t>Теорема  о сумме углов выпуклого </a:t>
            </a:r>
            <a:r>
              <a:rPr lang="en-US" dirty="0" smtClean="0">
                <a:solidFill>
                  <a:schemeClr val="tx2"/>
                </a:solidFill>
                <a:latin typeface="Century Schoolbook" pitchFamily="18" charset="0"/>
              </a:rPr>
              <a:t>n</a:t>
            </a:r>
            <a:r>
              <a:rPr lang="ru-RU" dirty="0" smtClean="0">
                <a:solidFill>
                  <a:schemeClr val="tx2"/>
                </a:solidFill>
                <a:latin typeface="Century Schoolbook" pitchFamily="18" charset="0"/>
              </a:rPr>
              <a:t>- угольника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Т: Сумма углов выпуклого многоугольника равна (</a:t>
            </a:r>
            <a:r>
              <a:rPr lang="en-US" dirty="0" smtClean="0">
                <a:latin typeface="Century Schoolbook" pitchFamily="18" charset="0"/>
              </a:rPr>
              <a:t>n</a:t>
            </a:r>
            <a:r>
              <a:rPr lang="ru-RU" dirty="0" smtClean="0">
                <a:latin typeface="Century Schoolbook" pitchFamily="18" charset="0"/>
              </a:rPr>
              <a:t>-2)∙180˚</a:t>
            </a:r>
          </a:p>
          <a:p>
            <a:r>
              <a:rPr lang="ru-RU" dirty="0" smtClean="0">
                <a:latin typeface="Century Schoolbook" pitchFamily="18" charset="0"/>
              </a:rPr>
              <a:t>           </a:t>
            </a:r>
            <a:r>
              <a:rPr lang="en-US" dirty="0" smtClean="0">
                <a:latin typeface="Century Schoolbook" pitchFamily="18" charset="0"/>
              </a:rPr>
              <a:t>n=3       180˚</a:t>
            </a:r>
          </a:p>
          <a:p>
            <a:r>
              <a:rPr lang="ru-RU" dirty="0" smtClean="0">
                <a:latin typeface="Century Schoolbook" pitchFamily="18" charset="0"/>
              </a:rPr>
              <a:t>           </a:t>
            </a:r>
            <a:r>
              <a:rPr lang="en-US" dirty="0" smtClean="0">
                <a:latin typeface="Century Schoolbook" pitchFamily="18" charset="0"/>
              </a:rPr>
              <a:t>n</a:t>
            </a:r>
            <a:r>
              <a:rPr lang="ru-RU" dirty="0" smtClean="0">
                <a:latin typeface="Century Schoolbook" pitchFamily="18" charset="0"/>
              </a:rPr>
              <a:t>=4       360˚</a:t>
            </a:r>
          </a:p>
          <a:p>
            <a:endParaRPr lang="ru-RU" dirty="0" smtClean="0">
              <a:latin typeface="Century Schoolbook" pitchFamily="18" charset="0"/>
            </a:endParaRPr>
          </a:p>
          <a:p>
            <a:endParaRPr lang="ru-RU" dirty="0" smtClean="0">
              <a:latin typeface="Century Schoolbook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205828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рест 4"/>
          <p:cNvSpPr/>
          <p:nvPr/>
        </p:nvSpPr>
        <p:spPr>
          <a:xfrm>
            <a:off x="1142976" y="1714488"/>
            <a:ext cx="1428760" cy="642942"/>
          </a:xfrm>
          <a:prstGeom prst="plus">
            <a:avLst>
              <a:gd name="adj" fmla="val 38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1285852" y="3429000"/>
            <a:ext cx="1428760" cy="64294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728" y="3429000"/>
            <a:ext cx="1285884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Третий признак подобия треугольников.</a:t>
            </a:r>
            <a:endParaRPr lang="ru-RU" sz="3200" dirty="0"/>
          </a:p>
        </p:txBody>
      </p:sp>
      <p:pic>
        <p:nvPicPr>
          <p:cNvPr id="14341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Т:если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стороны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одного треугольника пропорциональны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сторонам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другого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треугольника,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то такие треугольники являются подобными.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                          А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  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В                            С 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С</a:t>
            </a:r>
            <a:r>
              <a:rPr lang="ru-RU" kern="1200" baseline="-250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baseline="-250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                           ∆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АВС     ∆А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</a:t>
            </a:r>
            <a:r>
              <a:rPr lang="ru-RU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10" y="3000372"/>
            <a:ext cx="1785950" cy="857256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768" y="3429000"/>
          <a:ext cx="714375" cy="571500"/>
        </p:xfrm>
        <a:graphic>
          <a:graphicData uri="http://schemas.openxmlformats.org/presentationml/2006/ole">
            <p:oleObj spid="_x0000_s693250" name="Формула" r:id="rId4" imgW="190440" imgH="152280" progId="Equation.3">
              <p:embed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2786050" y="3143248"/>
            <a:ext cx="1214446" cy="642942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929322" y="4429132"/>
          <a:ext cx="152400" cy="127000"/>
        </p:xfrm>
        <a:graphic>
          <a:graphicData uri="http://schemas.openxmlformats.org/presentationml/2006/ole">
            <p:oleObj spid="_x0000_s693251" name="Формула" r:id="rId5" imgW="152280" imgH="126720" progId="Equation.3">
              <p:embed/>
            </p:oleObj>
          </a:graphicData>
        </a:graphic>
      </p:graphicFrame>
      <p:graphicFrame>
        <p:nvGraphicFramePr>
          <p:cNvPr id="693253" name="Object 5"/>
          <p:cNvGraphicFramePr>
            <a:graphicFrameLocks noChangeAspect="1"/>
          </p:cNvGraphicFramePr>
          <p:nvPr/>
        </p:nvGraphicFramePr>
        <p:xfrm>
          <a:off x="4706938" y="3357563"/>
          <a:ext cx="2236787" cy="714375"/>
        </p:xfrm>
        <a:graphic>
          <a:graphicData uri="http://schemas.openxmlformats.org/presentationml/2006/ole">
            <p:oleObj spid="_x0000_s693253" name="Формула" r:id="rId6" imgW="1231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Средняя линия треугольника</a:t>
            </a:r>
            <a:endParaRPr lang="ru-RU" sz="3200" dirty="0"/>
          </a:p>
        </p:txBody>
      </p:sp>
      <p:pic>
        <p:nvPicPr>
          <p:cNvPr id="24064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О: Средней линией треугольника называется отрезок, соединяющий середины двух его сторон</a:t>
            </a:r>
          </a:p>
          <a:p>
            <a:pPr marL="342900" indent="-342900"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Свойство средней линии</a:t>
            </a: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Т: Средняя линия треугольника параллельна одной из его сторон и равна половине этой стороны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                      </a:t>
            </a:r>
            <a:r>
              <a:rPr lang="ru-RU" sz="2400" dirty="0" smtClean="0">
                <a:solidFill>
                  <a:prstClr val="black"/>
                </a:solidFill>
              </a:rPr>
              <a:t>А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    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М</a:t>
            </a:r>
            <a:r>
              <a:rPr lang="ru-RU" sz="2400" dirty="0" smtClean="0">
                <a:solidFill>
                  <a:prstClr val="black"/>
                </a:solidFill>
              </a:rPr>
              <a:t>                  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N</a:t>
            </a:r>
            <a:r>
              <a:rPr lang="ru-RU" dirty="0" smtClean="0">
                <a:solidFill>
                  <a:prstClr val="black"/>
                </a:solidFill>
              </a:rPr>
              <a:t>              </a:t>
            </a:r>
            <a:r>
              <a:rPr lang="en-US" dirty="0" smtClean="0">
                <a:solidFill>
                  <a:prstClr val="black"/>
                </a:solidFill>
              </a:rPr>
              <a:t>MN</a:t>
            </a:r>
            <a:r>
              <a:rPr lang="ru-RU" dirty="0" smtClean="0">
                <a:solidFill>
                  <a:prstClr val="black"/>
                </a:solidFill>
              </a:rPr>
              <a:t> – средняя линия ∆</a:t>
            </a: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           MN</a:t>
            </a:r>
            <a:r>
              <a:rPr lang="ru-RU" sz="2400" dirty="0" smtClean="0">
                <a:solidFill>
                  <a:prstClr val="black"/>
                </a:solidFill>
              </a:rPr>
              <a:t> ││</a:t>
            </a:r>
            <a:r>
              <a:rPr lang="en-US" sz="2400" dirty="0" smtClean="0">
                <a:solidFill>
                  <a:prstClr val="black"/>
                </a:solidFill>
              </a:rPr>
              <a:t>BC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В                                </a:t>
            </a:r>
            <a:r>
              <a:rPr lang="ru-RU" sz="2400" dirty="0" smtClean="0">
                <a:solidFill>
                  <a:prstClr val="black"/>
                </a:solidFill>
              </a:rPr>
              <a:t>С</a:t>
            </a:r>
            <a:r>
              <a:rPr lang="en-US" sz="2400" dirty="0" smtClean="0">
                <a:solidFill>
                  <a:prstClr val="black"/>
                </a:solidFill>
              </a:rPr>
              <a:t>       MN=0,5 </a:t>
            </a:r>
            <a:r>
              <a:rPr lang="ru-RU" sz="2400" dirty="0" smtClean="0">
                <a:solidFill>
                  <a:prstClr val="black"/>
                </a:solidFill>
              </a:rPr>
              <a:t>ВС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00034" y="3500438"/>
            <a:ext cx="2643188" cy="1285875"/>
          </a:xfrm>
          <a:prstGeom prst="triangle">
            <a:avLst>
              <a:gd name="adj" fmla="val 83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5" idx="1"/>
            <a:endCxn id="5" idx="5"/>
          </p:cNvCxnSpPr>
          <p:nvPr/>
        </p:nvCxnSpPr>
        <p:spPr>
          <a:xfrm rot="10800000" flipH="1">
            <a:off x="1604173" y="4143376"/>
            <a:ext cx="1321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Пропорциональные отрезки в прямоугольном треугольнике</a:t>
            </a:r>
            <a:endParaRPr lang="ru-RU" sz="3200" dirty="0"/>
          </a:p>
        </p:txBody>
      </p:sp>
      <p:pic>
        <p:nvPicPr>
          <p:cNvPr id="241667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868" y="1428750"/>
            <a:ext cx="4929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57158" y="2071678"/>
            <a:ext cx="2143125" cy="15001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7620" y="1285860"/>
            <a:ext cx="4071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1.Высота прямоугольного треугольника, проведённая из вершины прямого угла, есть среднее пропорциональное между отрезками, на которые делится гипотенуза этой высотой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Катет прямоугольного треугольника есть среднее пропорциональное между гипотенузой и отрезком гипотенузы, заключенным между катетом и высотой, проведённой из вершины прямого угла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64305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                                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35756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2"/>
          </p:cNvCxnSpPr>
          <p:nvPr/>
        </p:nvCxnSpPr>
        <p:spPr>
          <a:xfrm rot="5400000" flipH="1" flipV="1">
            <a:off x="285725" y="2714615"/>
            <a:ext cx="928684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286248" y="3071810"/>
          <a:ext cx="2470914" cy="500066"/>
        </p:xfrm>
        <a:graphic>
          <a:graphicData uri="http://schemas.openxmlformats.org/presentationml/2006/ole">
            <p:oleObj spid="_x0000_s681985" name="Формула" r:id="rId4" imgW="1066680" imgH="215640" progId="Equation.3">
              <p:embed/>
            </p:oleObj>
          </a:graphicData>
        </a:graphic>
      </p:graphicFrame>
      <p:graphicFrame>
        <p:nvGraphicFramePr>
          <p:cNvPr id="681986" name="Object 2"/>
          <p:cNvGraphicFramePr>
            <a:graphicFrameLocks noChangeAspect="1"/>
          </p:cNvGraphicFramePr>
          <p:nvPr/>
        </p:nvGraphicFramePr>
        <p:xfrm>
          <a:off x="4130675" y="5429250"/>
          <a:ext cx="2352675" cy="500063"/>
        </p:xfrm>
        <a:graphic>
          <a:graphicData uri="http://schemas.openxmlformats.org/presentationml/2006/ole">
            <p:oleObj spid="_x0000_s681986" name="Формула" r:id="rId5" imgW="1015920" imgH="215640" progId="Equation.3">
              <p:embed/>
            </p:oleObj>
          </a:graphicData>
        </a:graphic>
      </p:graphicFrame>
      <p:graphicFrame>
        <p:nvGraphicFramePr>
          <p:cNvPr id="681987" name="Object 3"/>
          <p:cNvGraphicFramePr>
            <a:graphicFrameLocks noChangeAspect="1"/>
          </p:cNvGraphicFramePr>
          <p:nvPr/>
        </p:nvGraphicFramePr>
        <p:xfrm>
          <a:off x="4144963" y="5929313"/>
          <a:ext cx="2324100" cy="500062"/>
        </p:xfrm>
        <a:graphic>
          <a:graphicData uri="http://schemas.openxmlformats.org/presentationml/2006/ole">
            <p:oleObj spid="_x0000_s681987" name="Формула" r:id="rId6" imgW="1002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Соотношения между сторонами и углами прямоугольного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57158" y="1643050"/>
            <a:ext cx="2143125" cy="15001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285860"/>
            <a:ext cx="564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О: синусом острого угла прямоугольного треугольника называется отношение противолежащего катета к гипотенузе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О: косинусом острого угла прямоугольного треугольника называется отношение прилежащего катета к гипотенузе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О: тангенсом острого угла прямоугольного треугольника называется отношение противолежащего катета  к прилежащему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1214422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                               B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000372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143240" y="2214554"/>
          <a:ext cx="2363787" cy="763587"/>
        </p:xfrm>
        <a:graphic>
          <a:graphicData uri="http://schemas.openxmlformats.org/presentationml/2006/ole">
            <p:oleObj spid="_x0000_s15364" name="Формула" r:id="rId4" imgW="1218960" imgH="39348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86117" y="3857628"/>
          <a:ext cx="2143140" cy="571500"/>
        </p:xfrm>
        <a:graphic>
          <a:graphicData uri="http://schemas.openxmlformats.org/presentationml/2006/ole">
            <p:oleObj spid="_x0000_s15365" name="Формула" r:id="rId5" imgW="1180800" imgH="39348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214678" y="5572140"/>
          <a:ext cx="1175984" cy="714395"/>
        </p:xfrm>
        <a:graphic>
          <a:graphicData uri="http://schemas.openxmlformats.org/presentationml/2006/ole">
            <p:oleObj spid="_x0000_s15366" name="Формула" r:id="rId6" imgW="647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Соотношения между сторонами и углами прямоугольного треугольника</a:t>
            </a:r>
            <a:endParaRPr lang="ru-RU" sz="2000" dirty="0"/>
          </a:p>
        </p:txBody>
      </p:sp>
      <p:pic>
        <p:nvPicPr>
          <p:cNvPr id="16390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50" y="1428750"/>
            <a:ext cx="82153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1. </a:t>
            </a:r>
          </a:p>
          <a:p>
            <a:pPr marL="457200" indent="-457200"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2.</a:t>
            </a:r>
          </a:p>
          <a:p>
            <a:pPr marL="457200" indent="-457200"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3. Если сумма двух углов равна 90˚, то синус одного равен косинусу другого, а их тангенсы </a:t>
            </a:r>
            <a:r>
              <a:rPr lang="ru-RU" sz="2400" dirty="0" err="1" smtClean="0">
                <a:solidFill>
                  <a:prstClr val="black"/>
                </a:solidFill>
              </a:rPr>
              <a:t>обратны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( </a:t>
            </a:r>
            <a:r>
              <a:rPr lang="ru-RU" sz="2400" dirty="0" err="1" smtClean="0">
                <a:solidFill>
                  <a:prstClr val="black"/>
                </a:solidFill>
              </a:rPr>
              <a:t>например,у</a:t>
            </a:r>
            <a:r>
              <a:rPr lang="ru-RU" sz="2400" dirty="0" smtClean="0">
                <a:solidFill>
                  <a:prstClr val="black"/>
                </a:solidFill>
              </a:rPr>
              <a:t> двух острых углов одного </a:t>
            </a:r>
            <a:r>
              <a:rPr lang="ru-RU" sz="2400" dirty="0" err="1" smtClean="0">
                <a:solidFill>
                  <a:prstClr val="black"/>
                </a:solidFill>
              </a:rPr>
              <a:t>прямоугол</a:t>
            </a:r>
            <a:r>
              <a:rPr lang="ru-RU" sz="2400" dirty="0" smtClean="0">
                <a:solidFill>
                  <a:prstClr val="black"/>
                </a:solidFill>
              </a:rPr>
              <a:t>. треугольника)</a:t>
            </a: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4. Если сумма двух углов равна 180˚, то их синусы равны, а тангенсы и косинусы противоположны</a:t>
            </a: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( например, у двух смежных углов)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28661" y="1285860"/>
          <a:ext cx="3616549" cy="642942"/>
        </p:xfrm>
        <a:graphic>
          <a:graphicData uri="http://schemas.openxmlformats.org/presentationml/2006/ole">
            <p:oleObj spid="_x0000_s16388" name="Формула" r:id="rId4" imgW="114300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71537" y="2000240"/>
          <a:ext cx="1405715" cy="714380"/>
        </p:xfrm>
        <a:graphic>
          <a:graphicData uri="http://schemas.openxmlformats.org/presentationml/2006/ole">
            <p:oleObj spid="_x0000_s16389" name="Формула" r:id="rId5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Соотношения между сторонами и углами прямоугольного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Чтобы найти катет прямоугольного треугольника, можно: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Гипотенузу умножить на  синус угла , противолежащего катету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Гипотенузу умножить на косинус угла, прилежащего катету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Другой катет умножить на тангенс угла, противолежащего искомому катету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solidFill>
                <a:prstClr val="black"/>
              </a:solidFill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Чтобы найти гипотенузу прямоугольного треугольника, можно: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Катет разделить на синус угла, противолежащего катету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Катет разделить на косинус угла, прилежащего катету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Соотношения между сторонами и углами прямоугольного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1571612"/>
          <a:ext cx="6143668" cy="36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71668"/>
              </a:tblGrid>
              <a:tr h="90090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30˚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45˚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60˚</a:t>
                      </a:r>
                      <a:endParaRPr lang="ru-RU" dirty="0"/>
                    </a:p>
                  </a:txBody>
                  <a:tcPr anchor="ctr"/>
                </a:tc>
              </a:tr>
              <a:tr h="900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9009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9009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tg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714744" y="2500307"/>
          <a:ext cx="276534" cy="714380"/>
        </p:xfrm>
        <a:graphic>
          <a:graphicData uri="http://schemas.openxmlformats.org/presentationml/2006/ole">
            <p:oleObj spid="_x0000_s698370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698371" name="Object 3"/>
          <p:cNvGraphicFramePr>
            <a:graphicFrameLocks noChangeAspect="1"/>
          </p:cNvGraphicFramePr>
          <p:nvPr/>
        </p:nvGraphicFramePr>
        <p:xfrm>
          <a:off x="7000892" y="3500438"/>
          <a:ext cx="276225" cy="714375"/>
        </p:xfrm>
        <a:graphic>
          <a:graphicData uri="http://schemas.openxmlformats.org/presentationml/2006/ole">
            <p:oleObj spid="_x0000_s698371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786578" y="2571743"/>
          <a:ext cx="357190" cy="607223"/>
        </p:xfrm>
        <a:graphic>
          <a:graphicData uri="http://schemas.openxmlformats.org/presentationml/2006/ole">
            <p:oleObj spid="_x0000_s698372" name="Формула" r:id="rId6" imgW="253800" imgH="431640" progId="Equation.3">
              <p:embed/>
            </p:oleObj>
          </a:graphicData>
        </a:graphic>
      </p:graphicFrame>
      <p:graphicFrame>
        <p:nvGraphicFramePr>
          <p:cNvPr id="698373" name="Object 5"/>
          <p:cNvGraphicFramePr>
            <a:graphicFrameLocks noChangeAspect="1"/>
          </p:cNvGraphicFramePr>
          <p:nvPr/>
        </p:nvGraphicFramePr>
        <p:xfrm>
          <a:off x="3714744" y="3500438"/>
          <a:ext cx="357187" cy="606425"/>
        </p:xfrm>
        <a:graphic>
          <a:graphicData uri="http://schemas.openxmlformats.org/presentationml/2006/ole">
            <p:oleObj spid="_x0000_s698373" name="Формула" r:id="rId7" imgW="253800" imgH="431640" progId="Equation.3">
              <p:embed/>
            </p:oleObj>
          </a:graphicData>
        </a:graphic>
      </p:graphicFrame>
      <p:graphicFrame>
        <p:nvGraphicFramePr>
          <p:cNvPr id="698374" name="Object 6"/>
          <p:cNvGraphicFramePr>
            <a:graphicFrameLocks noChangeAspect="1"/>
          </p:cNvGraphicFramePr>
          <p:nvPr/>
        </p:nvGraphicFramePr>
        <p:xfrm>
          <a:off x="7002463" y="2787650"/>
          <a:ext cx="357187" cy="606425"/>
        </p:xfrm>
        <a:graphic>
          <a:graphicData uri="http://schemas.openxmlformats.org/presentationml/2006/ole">
            <p:oleObj spid="_x0000_s698374" name="Формула" r:id="rId8" imgW="253800" imgH="4316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72066" y="2571743"/>
          <a:ext cx="428628" cy="693969"/>
        </p:xfrm>
        <a:graphic>
          <a:graphicData uri="http://schemas.openxmlformats.org/presentationml/2006/ole">
            <p:oleObj spid="_x0000_s698375" name="Формула" r:id="rId9" imgW="266400" imgH="431640" progId="Equation.3">
              <p:embed/>
            </p:oleObj>
          </a:graphicData>
        </a:graphic>
      </p:graphicFrame>
      <p:graphicFrame>
        <p:nvGraphicFramePr>
          <p:cNvPr id="698376" name="Object 8"/>
          <p:cNvGraphicFramePr>
            <a:graphicFrameLocks noChangeAspect="1"/>
          </p:cNvGraphicFramePr>
          <p:nvPr/>
        </p:nvGraphicFramePr>
        <p:xfrm>
          <a:off x="5214942" y="3429000"/>
          <a:ext cx="428625" cy="693738"/>
        </p:xfrm>
        <a:graphic>
          <a:graphicData uri="http://schemas.openxmlformats.org/presentationml/2006/ole">
            <p:oleObj spid="_x0000_s698376" name="Формула" r:id="rId10" imgW="266400" imgH="4316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714744" y="4357693"/>
          <a:ext cx="357190" cy="607223"/>
        </p:xfrm>
        <a:graphic>
          <a:graphicData uri="http://schemas.openxmlformats.org/presentationml/2006/ole">
            <p:oleObj spid="_x0000_s698378" name="Формула" r:id="rId11" imgW="253800" imgH="43164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858016" y="4429132"/>
          <a:ext cx="500066" cy="500066"/>
        </p:xfrm>
        <a:graphic>
          <a:graphicData uri="http://schemas.openxmlformats.org/presentationml/2006/ole">
            <p:oleObj spid="_x0000_s698379" name="Формула" r:id="rId12" imgW="228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7145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65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Окружность</a:t>
            </a:r>
          </a:p>
          <a:p>
            <a:pPr eaLnBrk="1" hangingPunct="1"/>
            <a:endParaRPr lang="ru-RU" sz="4400" dirty="0" smtClean="0"/>
          </a:p>
        </p:txBody>
      </p:sp>
      <p:pic>
        <p:nvPicPr>
          <p:cNvPr id="4" name="Рисунок 3" descr="%D0%A0%D0%B8%D1%81%D1%83%D0%BD%D0%BE%D0%BA8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7620" y="4500569"/>
            <a:ext cx="1857388" cy="180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Взаимное расположение прямой и окружности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Пусть есть окружность с центром О и радиусом </a:t>
            </a:r>
            <a:r>
              <a:rPr lang="en-US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ru-RU" dirty="0" smtClean="0">
                <a:solidFill>
                  <a:prstClr val="black"/>
                </a:solidFill>
              </a:rPr>
              <a:t> и прямая р.Проведём перпендикуляр из точки О к прямой </a:t>
            </a:r>
            <a:r>
              <a:rPr lang="ru-RU" dirty="0" err="1" smtClean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 и обозначим его </a:t>
            </a:r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Если </a:t>
            </a:r>
            <a:r>
              <a:rPr lang="en-US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d&gt;R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то прямая и окружность не имеют общих точек.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2.Если </a:t>
            </a:r>
            <a:r>
              <a:rPr lang="en-US" dirty="0" smtClean="0">
                <a:solidFill>
                  <a:prstClr val="black"/>
                </a:solidFill>
              </a:rPr>
              <a:t>d&lt;R</a:t>
            </a:r>
            <a:r>
              <a:rPr lang="ru-RU" dirty="0" smtClean="0">
                <a:solidFill>
                  <a:prstClr val="black"/>
                </a:solidFill>
              </a:rPr>
              <a:t> то прямая и окружность имеют две общие точки.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О:Прямая, имеющая с окружностью две общие точки называется секущей по отношению к окружности.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3. Если </a:t>
            </a:r>
            <a:r>
              <a:rPr lang="en-US" dirty="0" smtClean="0">
                <a:solidFill>
                  <a:prstClr val="black"/>
                </a:solidFill>
              </a:rPr>
              <a:t>d=R</a:t>
            </a:r>
            <a:r>
              <a:rPr lang="ru-RU" dirty="0" smtClean="0">
                <a:solidFill>
                  <a:prstClr val="black"/>
                </a:solidFill>
              </a:rPr>
              <a:t> то прямая и окружность имеют только одну общую точку.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Прямая, имеющая с окружностью одну общую точку называется касательной к окружности.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1.                                            2.                                        3.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2976" y="4786322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72198" y="4786322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28992" y="4786322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71472" y="4357694"/>
            <a:ext cx="2143140" cy="35719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500694" y="4572008"/>
            <a:ext cx="2143140" cy="35719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86050" y="4786322"/>
            <a:ext cx="2143140" cy="35719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2143108" y="4714884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728" y="2214554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Касательная к окружности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78581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Свойства касательной: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1.Касательная к окружности перпендикулярна к радиусу, проведённому в точку касания.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О                             ОН ┴ а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а – касательная, Н – точка касания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а         Н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2.Отрезки касательных к окружности, проведённые из одной точки, равны и составляют равные углы с прямой, проходящей через эту точку и центр окружности.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А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О                       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   АВ=ВС,&lt;АВО=&lt;СВО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</a:t>
            </a: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>
            <a:endCxn id="11" idx="4"/>
          </p:cNvCxnSpPr>
          <p:nvPr/>
        </p:nvCxnSpPr>
        <p:spPr>
          <a:xfrm rot="16200000" flipH="1">
            <a:off x="1696620" y="2946793"/>
            <a:ext cx="50006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14414" y="3143248"/>
            <a:ext cx="185738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00298" y="4572008"/>
            <a:ext cx="171451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071670" y="5286388"/>
            <a:ext cx="214314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00100" y="5286388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2571736" y="4929198"/>
            <a:ext cx="500066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571736" y="5429264"/>
            <a:ext cx="42862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Параллелограмм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О: параллелограммом называется четырёхугольник, стороны которого попарно параллельны.</a:t>
            </a:r>
          </a:p>
          <a:p>
            <a:r>
              <a:rPr lang="ru-RU" sz="2400" dirty="0" smtClean="0"/>
              <a:t>       А                В           АВ </a:t>
            </a:r>
            <a:r>
              <a:rPr lang="el-GR" sz="2400" dirty="0" smtClean="0"/>
              <a:t>ΙΙ</a:t>
            </a:r>
            <a:r>
              <a:rPr lang="ru-RU" sz="2400" dirty="0" smtClean="0"/>
              <a:t> СН</a:t>
            </a:r>
          </a:p>
          <a:p>
            <a:r>
              <a:rPr lang="ru-RU" sz="2400" dirty="0" smtClean="0"/>
              <a:t>                                       ВС</a:t>
            </a:r>
            <a:r>
              <a:rPr lang="el-GR" sz="2400" dirty="0" smtClean="0"/>
              <a:t>ΙΙ</a:t>
            </a:r>
            <a:r>
              <a:rPr lang="ru-RU" sz="2400" dirty="0" smtClean="0"/>
              <a:t>  НА</a:t>
            </a:r>
          </a:p>
          <a:p>
            <a:endParaRPr lang="ru-RU" sz="2400" dirty="0" smtClean="0"/>
          </a:p>
          <a:p>
            <a:r>
              <a:rPr lang="ru-RU" sz="2400" dirty="0" smtClean="0"/>
              <a:t>    Н               С</a:t>
            </a:r>
          </a:p>
          <a:p>
            <a:endParaRPr lang="ru-RU" sz="2400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428728" y="2571744"/>
            <a:ext cx="1428760" cy="11430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428728" y="2214554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Касательная к окружности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Признак </a:t>
            </a:r>
            <a:r>
              <a:rPr lang="ru-RU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касательной: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Если прямая проходит через конец радиуса, лежащий на окружности, и перпендикулярна к этому радиусу, то она является касательной.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О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          если ОН ┴ а, то а – касательная к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окружнос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ти</a:t>
            </a:r>
            <a:endParaRPr lang="ru-RU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а         Н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>
            <a:endCxn id="11" idx="4"/>
          </p:cNvCxnSpPr>
          <p:nvPr/>
        </p:nvCxnSpPr>
        <p:spPr>
          <a:xfrm rot="16200000" flipH="1">
            <a:off x="1696620" y="2946793"/>
            <a:ext cx="50006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14414" y="3143248"/>
            <a:ext cx="185738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9" name="Arc 111"/>
          <p:cNvSpPr>
            <a:spLocks/>
          </p:cNvSpPr>
          <p:nvPr/>
        </p:nvSpPr>
        <p:spPr bwMode="auto">
          <a:xfrm>
            <a:off x="7002463" y="2451100"/>
            <a:ext cx="660400" cy="441325"/>
          </a:xfrm>
          <a:custGeom>
            <a:avLst/>
            <a:gdLst>
              <a:gd name="G0" fmla="+- 21559 0 0"/>
              <a:gd name="G1" fmla="+- 21600 0 0"/>
              <a:gd name="G2" fmla="+- 21600 0 0"/>
              <a:gd name="T0" fmla="*/ 0 w 32344"/>
              <a:gd name="T1" fmla="*/ 20278 h 21600"/>
              <a:gd name="T2" fmla="*/ 32344 w 32344"/>
              <a:gd name="T3" fmla="*/ 2885 h 21600"/>
              <a:gd name="T4" fmla="*/ 21559 w 323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44" h="21600" fill="none" extrusionOk="0">
                <a:moveTo>
                  <a:pt x="-1" y="20277"/>
                </a:moveTo>
                <a:cubicBezTo>
                  <a:pt x="698" y="8883"/>
                  <a:pt x="10143" y="-1"/>
                  <a:pt x="21559" y="0"/>
                </a:cubicBezTo>
                <a:cubicBezTo>
                  <a:pt x="25344" y="0"/>
                  <a:pt x="29063" y="994"/>
                  <a:pt x="32343" y="2885"/>
                </a:cubicBezTo>
              </a:path>
              <a:path w="32344" h="21600" stroke="0" extrusionOk="0">
                <a:moveTo>
                  <a:pt x="-1" y="20277"/>
                </a:moveTo>
                <a:cubicBezTo>
                  <a:pt x="698" y="8883"/>
                  <a:pt x="10143" y="-1"/>
                  <a:pt x="21559" y="0"/>
                </a:cubicBezTo>
                <a:cubicBezTo>
                  <a:pt x="25344" y="0"/>
                  <a:pt x="29063" y="994"/>
                  <a:pt x="32343" y="2885"/>
                </a:cubicBezTo>
                <a:lnTo>
                  <a:pt x="21559" y="21600"/>
                </a:lnTo>
                <a:close/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80" name="Arc 112"/>
          <p:cNvSpPr>
            <a:spLocks/>
          </p:cNvSpPr>
          <p:nvPr/>
        </p:nvSpPr>
        <p:spPr bwMode="auto">
          <a:xfrm>
            <a:off x="7002463" y="2514600"/>
            <a:ext cx="882650" cy="823913"/>
          </a:xfrm>
          <a:custGeom>
            <a:avLst/>
            <a:gdLst>
              <a:gd name="G0" fmla="+- 21600 0 0"/>
              <a:gd name="G1" fmla="+- 18775 0 0"/>
              <a:gd name="G2" fmla="+- 21600 0 0"/>
              <a:gd name="T0" fmla="*/ 32279 w 43200"/>
              <a:gd name="T1" fmla="*/ 0 h 40375"/>
              <a:gd name="T2" fmla="*/ 52 w 43200"/>
              <a:gd name="T3" fmla="*/ 17274 h 40375"/>
              <a:gd name="T4" fmla="*/ 21600 w 43200"/>
              <a:gd name="T5" fmla="*/ 18775 h 40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375" fill="none" extrusionOk="0">
                <a:moveTo>
                  <a:pt x="32279" y="-1"/>
                </a:moveTo>
                <a:cubicBezTo>
                  <a:pt x="39030" y="3839"/>
                  <a:pt x="43200" y="11008"/>
                  <a:pt x="43200" y="18775"/>
                </a:cubicBezTo>
                <a:cubicBezTo>
                  <a:pt x="43200" y="30704"/>
                  <a:pt x="33529" y="40375"/>
                  <a:pt x="21600" y="40375"/>
                </a:cubicBezTo>
                <a:cubicBezTo>
                  <a:pt x="9670" y="40375"/>
                  <a:pt x="0" y="30704"/>
                  <a:pt x="0" y="18775"/>
                </a:cubicBezTo>
                <a:cubicBezTo>
                  <a:pt x="-1" y="18274"/>
                  <a:pt x="17" y="17773"/>
                  <a:pt x="52" y="17274"/>
                </a:cubicBezTo>
              </a:path>
              <a:path w="43200" h="40375" stroke="0" extrusionOk="0">
                <a:moveTo>
                  <a:pt x="32279" y="-1"/>
                </a:moveTo>
                <a:cubicBezTo>
                  <a:pt x="39030" y="3839"/>
                  <a:pt x="43200" y="11008"/>
                  <a:pt x="43200" y="18775"/>
                </a:cubicBezTo>
                <a:cubicBezTo>
                  <a:pt x="43200" y="30704"/>
                  <a:pt x="33529" y="40375"/>
                  <a:pt x="21600" y="40375"/>
                </a:cubicBezTo>
                <a:cubicBezTo>
                  <a:pt x="9670" y="40375"/>
                  <a:pt x="0" y="30704"/>
                  <a:pt x="0" y="18775"/>
                </a:cubicBezTo>
                <a:cubicBezTo>
                  <a:pt x="-1" y="18274"/>
                  <a:pt x="17" y="17773"/>
                  <a:pt x="52" y="17274"/>
                </a:cubicBezTo>
                <a:lnTo>
                  <a:pt x="21600" y="18775"/>
                </a:lnTo>
                <a:close/>
              </a:path>
            </a:pathLst>
          </a:cu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77" name="Line 109"/>
          <p:cNvSpPr>
            <a:spLocks noChangeShapeType="1"/>
          </p:cNvSpPr>
          <p:nvPr/>
        </p:nvSpPr>
        <p:spPr bwMode="auto">
          <a:xfrm flipH="1">
            <a:off x="7445375" y="1746250"/>
            <a:ext cx="660400" cy="114300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78" name="Line 110"/>
          <p:cNvSpPr>
            <a:spLocks noChangeShapeType="1"/>
          </p:cNvSpPr>
          <p:nvPr/>
        </p:nvSpPr>
        <p:spPr bwMode="auto">
          <a:xfrm>
            <a:off x="6124575" y="2813050"/>
            <a:ext cx="1320800" cy="79375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416050" y="762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i="1" smtClean="0">
                <a:solidFill>
                  <a:srgbClr val="CCFFFF"/>
                </a:solidFill>
                <a:latin typeface="Times New Roman" pitchFamily="18" charset="0"/>
              </a:rPr>
              <a:t>Градусная мера дуги окружности 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587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1587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442075" y="1462088"/>
            <a:ext cx="29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i="1" smtClean="0">
                <a:solidFill>
                  <a:srgbClr val="FFFFCC"/>
                </a:solidFill>
                <a:latin typeface="Times New Roman" pitchFamily="18" charset="0"/>
              </a:rPr>
              <a:t>K   </a:t>
            </a:r>
            <a:endParaRPr lang="ru-RU" i="1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8239125" y="3892550"/>
            <a:ext cx="29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FFFFCC"/>
                </a:solidFill>
                <a:latin typeface="Times New Roman" pitchFamily="18" charset="0"/>
              </a:rPr>
              <a:t>L</a:t>
            </a:r>
            <a:endParaRPr lang="ru-RU" i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57158" y="1357298"/>
            <a:ext cx="55086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76213" algn="l"/>
              </a:tabLst>
            </a:pPr>
            <a:r>
              <a:rPr lang="ru-RU" dirty="0" smtClean="0">
                <a:solidFill>
                  <a:srgbClr val="FFFFCC"/>
                </a:solidFill>
              </a:rPr>
              <a:t>О:Дугой называется часть окружности, ограниченная двумя точками.</a:t>
            </a:r>
          </a:p>
          <a:p>
            <a:pPr>
              <a:spcBef>
                <a:spcPct val="50000"/>
              </a:spcBef>
              <a:tabLst>
                <a:tab pos="176213" algn="l"/>
              </a:tabLst>
            </a:pPr>
            <a:r>
              <a:rPr lang="ru-RU" dirty="0" smtClean="0">
                <a:solidFill>
                  <a:srgbClr val="FFFFCC"/>
                </a:solidFill>
              </a:rPr>
              <a:t>Две точки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  <a:r>
              <a:rPr lang="ru-RU" sz="2000" dirty="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FFCC"/>
                </a:solidFill>
              </a:rPr>
              <a:t>и</a:t>
            </a:r>
            <a:r>
              <a:rPr lang="ru-RU" sz="2000" dirty="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B</a:t>
            </a:r>
            <a:r>
              <a:rPr lang="ru-RU" dirty="0" smtClean="0">
                <a:solidFill>
                  <a:srgbClr val="FFFFCC"/>
                </a:solidFill>
              </a:rPr>
              <a:t> окружности разбивают ее на две </a:t>
            </a:r>
            <a:r>
              <a:rPr lang="ru-RU" dirty="0" smtClean="0">
                <a:solidFill>
                  <a:srgbClr val="C5B450"/>
                </a:solidFill>
              </a:rPr>
              <a:t>дуги</a:t>
            </a:r>
            <a:r>
              <a:rPr lang="ru-RU" dirty="0" smtClean="0">
                <a:solidFill>
                  <a:srgbClr val="FFFFCC"/>
                </a:solidFill>
              </a:rPr>
              <a:t>: </a:t>
            </a:r>
            <a:r>
              <a:rPr lang="ru-RU" dirty="0" smtClean="0">
                <a:solidFill>
                  <a:srgbClr val="FFFFCC"/>
                </a:solidFill>
                <a:sym typeface="Symbol" pitchFamily="18" charset="2"/>
              </a:rPr>
              <a:t>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AKB</a:t>
            </a:r>
            <a:r>
              <a:rPr lang="ru-RU" sz="2000" i="1" dirty="0" smtClean="0">
                <a:solidFill>
                  <a:srgbClr val="FFFFCC"/>
                </a:solidFill>
                <a:latin typeface="Times New Roman" pitchFamily="18" charset="0"/>
              </a:rPr>
              <a:t>,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FFCC"/>
                </a:solidFill>
                <a:sym typeface="Symbol" pitchFamily="18" charset="2"/>
              </a:rPr>
              <a:t></a:t>
            </a:r>
            <a:r>
              <a:rPr lang="en-US" i="1" dirty="0" smtClean="0">
                <a:solidFill>
                  <a:srgbClr val="FFFFCC"/>
                </a:solidFill>
                <a:latin typeface="Times New Roman" pitchFamily="18" charset="0"/>
              </a:rPr>
              <a:t>ALB</a:t>
            </a:r>
            <a:r>
              <a:rPr lang="en-US" dirty="0" smtClean="0">
                <a:solidFill>
                  <a:srgbClr val="FFFFCC"/>
                </a:solidFill>
              </a:rPr>
              <a:t>; </a:t>
            </a:r>
            <a:r>
              <a:rPr lang="ru-RU" dirty="0" smtClean="0">
                <a:solidFill>
                  <a:srgbClr val="FFFFCC"/>
                </a:solidFill>
              </a:rPr>
              <a:t>краткое обозначение: </a:t>
            </a:r>
            <a:r>
              <a:rPr lang="ru-RU" dirty="0" smtClean="0">
                <a:solidFill>
                  <a:srgbClr val="FFFFCC"/>
                </a:solidFill>
                <a:sym typeface="Symbol" pitchFamily="18" charset="2"/>
              </a:rPr>
              <a:t>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AB</a:t>
            </a:r>
            <a:r>
              <a:rPr lang="ru-RU" sz="2000" i="1" dirty="0" smtClean="0">
                <a:solidFill>
                  <a:srgbClr val="FFFF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85786" y="2928934"/>
            <a:ext cx="4460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FFCC"/>
                </a:solidFill>
              </a:rPr>
              <a:t>О: Дуга называется полуокружностью, если отрезок, соединяющий её концы, является диаметром окружности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FFCC"/>
                </a:solidFill>
              </a:rPr>
              <a:t>Дуга</a:t>
            </a:r>
            <a:r>
              <a:rPr lang="ru-RU" dirty="0" smtClean="0">
                <a:solidFill>
                  <a:srgbClr val="C5B450"/>
                </a:solidFill>
              </a:rPr>
              <a:t> </a:t>
            </a:r>
            <a:r>
              <a:rPr lang="en-US" sz="2000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  <a:r>
              <a:rPr lang="ru-RU" sz="2000" i="1" dirty="0" smtClean="0">
                <a:solidFill>
                  <a:srgbClr val="FFFFCC"/>
                </a:solidFill>
                <a:latin typeface="Times New Roman" pitchFamily="18" charset="0"/>
              </a:rPr>
              <a:t>Е </a:t>
            </a:r>
            <a:r>
              <a:rPr lang="ru-RU" dirty="0" smtClean="0">
                <a:solidFill>
                  <a:srgbClr val="FFFFCC"/>
                </a:solidFill>
              </a:rPr>
              <a:t>–</a:t>
            </a:r>
            <a:r>
              <a:rPr lang="ru-RU" dirty="0" smtClean="0">
                <a:solidFill>
                  <a:srgbClr val="C5B450"/>
                </a:solidFill>
              </a:rPr>
              <a:t> полуокружность</a:t>
            </a:r>
            <a:endParaRPr lang="ru-RU" dirty="0" smtClean="0">
              <a:solidFill>
                <a:srgbClr val="FFFFCC"/>
              </a:solidFill>
            </a:endParaRPr>
          </a:p>
        </p:txBody>
      </p:sp>
      <p:sp>
        <p:nvSpPr>
          <p:cNvPr id="32818" name="Arc 50"/>
          <p:cNvSpPr>
            <a:spLocks/>
          </p:cNvSpPr>
          <p:nvPr/>
        </p:nvSpPr>
        <p:spPr bwMode="auto">
          <a:xfrm>
            <a:off x="6119813" y="1752600"/>
            <a:ext cx="2643187" cy="2463800"/>
          </a:xfrm>
          <a:custGeom>
            <a:avLst/>
            <a:gdLst>
              <a:gd name="G0" fmla="+- 21600 0 0"/>
              <a:gd name="G1" fmla="+- 18658 0 0"/>
              <a:gd name="G2" fmla="+- 21600 0 0"/>
              <a:gd name="T0" fmla="*/ 32484 w 43200"/>
              <a:gd name="T1" fmla="*/ 0 h 40258"/>
              <a:gd name="T2" fmla="*/ 31 w 43200"/>
              <a:gd name="T3" fmla="*/ 17493 h 40258"/>
              <a:gd name="T4" fmla="*/ 21600 w 43200"/>
              <a:gd name="T5" fmla="*/ 18658 h 40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258" fill="none" extrusionOk="0">
                <a:moveTo>
                  <a:pt x="32483" y="0"/>
                </a:moveTo>
                <a:cubicBezTo>
                  <a:pt x="39119" y="3871"/>
                  <a:pt x="43200" y="10975"/>
                  <a:pt x="43200" y="18658"/>
                </a:cubicBezTo>
                <a:cubicBezTo>
                  <a:pt x="43200" y="30587"/>
                  <a:pt x="33529" y="40258"/>
                  <a:pt x="21600" y="40258"/>
                </a:cubicBezTo>
                <a:cubicBezTo>
                  <a:pt x="9670" y="40258"/>
                  <a:pt x="0" y="30587"/>
                  <a:pt x="0" y="18658"/>
                </a:cubicBezTo>
                <a:cubicBezTo>
                  <a:pt x="-1" y="18269"/>
                  <a:pt x="10" y="17880"/>
                  <a:pt x="31" y="17493"/>
                </a:cubicBezTo>
              </a:path>
              <a:path w="43200" h="40258" stroke="0" extrusionOk="0">
                <a:moveTo>
                  <a:pt x="32483" y="0"/>
                </a:moveTo>
                <a:cubicBezTo>
                  <a:pt x="39119" y="3871"/>
                  <a:pt x="43200" y="10975"/>
                  <a:pt x="43200" y="18658"/>
                </a:cubicBezTo>
                <a:cubicBezTo>
                  <a:pt x="43200" y="30587"/>
                  <a:pt x="33529" y="40258"/>
                  <a:pt x="21600" y="40258"/>
                </a:cubicBezTo>
                <a:cubicBezTo>
                  <a:pt x="9670" y="40258"/>
                  <a:pt x="0" y="30587"/>
                  <a:pt x="0" y="18658"/>
                </a:cubicBezTo>
                <a:cubicBezTo>
                  <a:pt x="-1" y="18269"/>
                  <a:pt x="10" y="17880"/>
                  <a:pt x="31" y="17493"/>
                </a:cubicBezTo>
                <a:lnTo>
                  <a:pt x="21600" y="18658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19" name="Arc 51"/>
          <p:cNvSpPr>
            <a:spLocks/>
          </p:cNvSpPr>
          <p:nvPr/>
        </p:nvSpPr>
        <p:spPr bwMode="auto">
          <a:xfrm>
            <a:off x="6122988" y="1555750"/>
            <a:ext cx="1985962" cy="1322388"/>
          </a:xfrm>
          <a:custGeom>
            <a:avLst/>
            <a:gdLst>
              <a:gd name="G0" fmla="+- 21569 0 0"/>
              <a:gd name="G1" fmla="+- 21600 0 0"/>
              <a:gd name="G2" fmla="+- 21600 0 0"/>
              <a:gd name="T0" fmla="*/ 0 w 32453"/>
              <a:gd name="T1" fmla="*/ 20435 h 21600"/>
              <a:gd name="T2" fmla="*/ 32453 w 32453"/>
              <a:gd name="T3" fmla="*/ 2942 h 21600"/>
              <a:gd name="T4" fmla="*/ 21569 w 3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53" h="21600" fill="none" extrusionOk="0">
                <a:moveTo>
                  <a:pt x="0" y="20435"/>
                </a:moveTo>
                <a:cubicBezTo>
                  <a:pt x="619" y="8975"/>
                  <a:pt x="10092" y="-1"/>
                  <a:pt x="21569" y="0"/>
                </a:cubicBezTo>
                <a:cubicBezTo>
                  <a:pt x="25393" y="0"/>
                  <a:pt x="29149" y="1015"/>
                  <a:pt x="32452" y="2942"/>
                </a:cubicBezTo>
              </a:path>
              <a:path w="32453" h="21600" stroke="0" extrusionOk="0">
                <a:moveTo>
                  <a:pt x="0" y="20435"/>
                </a:moveTo>
                <a:cubicBezTo>
                  <a:pt x="619" y="8975"/>
                  <a:pt x="10092" y="-1"/>
                  <a:pt x="21569" y="0"/>
                </a:cubicBezTo>
                <a:cubicBezTo>
                  <a:pt x="25393" y="0"/>
                  <a:pt x="29149" y="1015"/>
                  <a:pt x="32452" y="2942"/>
                </a:cubicBezTo>
                <a:lnTo>
                  <a:pt x="21569" y="21600"/>
                </a:lnTo>
                <a:close/>
              </a:path>
            </a:pathLst>
          </a:custGeom>
          <a:noFill/>
          <a:ln w="1905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7418388" y="2867025"/>
            <a:ext cx="58737" cy="58738"/>
          </a:xfrm>
          <a:prstGeom prst="ellipse">
            <a:avLst/>
          </a:prstGeom>
          <a:solidFill>
            <a:srgbClr val="FFFFCC"/>
          </a:solidFill>
          <a:ln w="19050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7297738" y="291306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8085138" y="1711325"/>
            <a:ext cx="58737" cy="58738"/>
          </a:xfrm>
          <a:prstGeom prst="ellipse">
            <a:avLst/>
          </a:prstGeom>
          <a:solidFill>
            <a:srgbClr val="FFFFCC"/>
          </a:solidFill>
          <a:ln w="19050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8126413" y="1450975"/>
            <a:ext cx="28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5851525" y="256698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B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121400" y="1558925"/>
            <a:ext cx="2641600" cy="2660650"/>
            <a:chOff x="3923" y="225"/>
            <a:chExt cx="1543" cy="1544"/>
          </a:xfrm>
        </p:grpSpPr>
        <p:sp>
          <p:nvSpPr>
            <p:cNvPr id="32829" name="Arc 61"/>
            <p:cNvSpPr>
              <a:spLocks/>
            </p:cNvSpPr>
            <p:nvPr/>
          </p:nvSpPr>
          <p:spPr bwMode="auto">
            <a:xfrm>
              <a:off x="4305" y="331"/>
              <a:ext cx="1161" cy="1438"/>
            </a:xfrm>
            <a:custGeom>
              <a:avLst/>
              <a:gdLst>
                <a:gd name="G0" fmla="+- 10915 0 0"/>
                <a:gd name="G1" fmla="+- 18659 0 0"/>
                <a:gd name="G2" fmla="+- 21600 0 0"/>
                <a:gd name="T0" fmla="*/ 21797 w 32515"/>
                <a:gd name="T1" fmla="*/ 0 h 40259"/>
                <a:gd name="T2" fmla="*/ 0 w 32515"/>
                <a:gd name="T3" fmla="*/ 37298 h 40259"/>
                <a:gd name="T4" fmla="*/ 10915 w 32515"/>
                <a:gd name="T5" fmla="*/ 18659 h 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15" h="40259" fill="none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</a:path>
                <a:path w="32515" h="40259" stroke="0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  <a:lnTo>
                    <a:pt x="10915" y="1865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0" name="Arc 62"/>
            <p:cNvSpPr>
              <a:spLocks/>
            </p:cNvSpPr>
            <p:nvPr/>
          </p:nvSpPr>
          <p:spPr bwMode="auto">
            <a:xfrm>
              <a:off x="3923" y="225"/>
              <a:ext cx="1160" cy="143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685 w 32482"/>
                <a:gd name="T1" fmla="*/ 40239 h 40239"/>
                <a:gd name="T2" fmla="*/ 32482 w 32482"/>
                <a:gd name="T3" fmla="*/ 2941 h 40239"/>
                <a:gd name="T4" fmla="*/ 21600 w 32482"/>
                <a:gd name="T5" fmla="*/ 21600 h 40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82" h="40239" fill="none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</a:path>
                <a:path w="32482" h="40239" stroke="0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flipH="1">
              <a:off x="4305" y="330"/>
              <a:ext cx="779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auto">
            <a:xfrm>
              <a:off x="4681" y="983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6613525" y="41005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6096000" y="2782888"/>
            <a:ext cx="60325" cy="58737"/>
          </a:xfrm>
          <a:prstGeom prst="ellipse">
            <a:avLst/>
          </a:prstGeom>
          <a:solidFill>
            <a:srgbClr val="FFFFCC"/>
          </a:solidFill>
          <a:ln w="19050" algn="ctr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90" name="Line 122"/>
          <p:cNvSpPr>
            <a:spLocks noChangeShapeType="1"/>
          </p:cNvSpPr>
          <p:nvPr/>
        </p:nvSpPr>
        <p:spPr bwMode="auto">
          <a:xfrm>
            <a:off x="6497638" y="5160963"/>
            <a:ext cx="0" cy="3032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000" rIns="0" bIns="18000">
            <a:spAutoFit/>
          </a:bodyPr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91" name="Line 123"/>
          <p:cNvSpPr>
            <a:spLocks noChangeShapeType="1"/>
          </p:cNvSpPr>
          <p:nvPr/>
        </p:nvSpPr>
        <p:spPr bwMode="auto">
          <a:xfrm>
            <a:off x="8388350" y="5160963"/>
            <a:ext cx="0" cy="3032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000" rIns="0" bIns="18000">
            <a:spAutoFit/>
          </a:bodyPr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92" name="Line 124"/>
          <p:cNvSpPr>
            <a:spLocks noChangeShapeType="1"/>
          </p:cNvSpPr>
          <p:nvPr/>
        </p:nvSpPr>
        <p:spPr bwMode="auto">
          <a:xfrm>
            <a:off x="6497638" y="5160963"/>
            <a:ext cx="18907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000" rIns="0" bIns="18000">
            <a:spAutoFit/>
          </a:bodyPr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2893" name="Line 125"/>
          <p:cNvSpPr>
            <a:spLocks noChangeShapeType="1"/>
          </p:cNvSpPr>
          <p:nvPr/>
        </p:nvSpPr>
        <p:spPr bwMode="auto">
          <a:xfrm>
            <a:off x="6497638" y="5464175"/>
            <a:ext cx="18907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000" rIns="0" bIns="18000">
            <a:spAutoFit/>
          </a:bodyPr>
          <a:lstStyle/>
          <a:p>
            <a:endParaRPr lang="ru-RU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9" grpId="0" animBg="1"/>
      <p:bldP spid="32880" grpId="0" animBg="1"/>
      <p:bldP spid="32877" grpId="0" animBg="1"/>
      <p:bldP spid="32878" grpId="0" animBg="1"/>
      <p:bldP spid="32794" grpId="0"/>
      <p:bldP spid="32794" grpId="1"/>
      <p:bldP spid="32797" grpId="0"/>
      <p:bldP spid="32818" grpId="0" animBg="1"/>
      <p:bldP spid="32818" grpId="1" animBg="1"/>
      <p:bldP spid="32825" grpId="0"/>
      <p:bldP spid="32825" grpId="1"/>
      <p:bldP spid="32838" grpId="0"/>
      <p:bldP spid="32838" grpId="1"/>
      <p:bldP spid="32824" grpId="0" animBg="1"/>
      <p:bldP spid="3282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Центральный угол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О: Центральным углом называется угол, вершина которого находится в центре окружности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&lt;АОВ - центральный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6121400" y="1558925"/>
            <a:ext cx="2641600" cy="2660650"/>
            <a:chOff x="3923" y="225"/>
            <a:chExt cx="1543" cy="1544"/>
          </a:xfrm>
        </p:grpSpPr>
        <p:sp>
          <p:nvSpPr>
            <p:cNvPr id="10" name="Arc 61"/>
            <p:cNvSpPr>
              <a:spLocks/>
            </p:cNvSpPr>
            <p:nvPr/>
          </p:nvSpPr>
          <p:spPr bwMode="auto">
            <a:xfrm>
              <a:off x="4305" y="331"/>
              <a:ext cx="1161" cy="1438"/>
            </a:xfrm>
            <a:custGeom>
              <a:avLst/>
              <a:gdLst>
                <a:gd name="G0" fmla="+- 10915 0 0"/>
                <a:gd name="G1" fmla="+- 18659 0 0"/>
                <a:gd name="G2" fmla="+- 21600 0 0"/>
                <a:gd name="T0" fmla="*/ 21797 w 32515"/>
                <a:gd name="T1" fmla="*/ 0 h 40259"/>
                <a:gd name="T2" fmla="*/ 0 w 32515"/>
                <a:gd name="T3" fmla="*/ 37298 h 40259"/>
                <a:gd name="T4" fmla="*/ 10915 w 32515"/>
                <a:gd name="T5" fmla="*/ 18659 h 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15" h="40259" fill="none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</a:path>
                <a:path w="32515" h="40259" stroke="0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  <a:lnTo>
                    <a:pt x="10915" y="1865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2" name="Arc 62"/>
            <p:cNvSpPr>
              <a:spLocks/>
            </p:cNvSpPr>
            <p:nvPr/>
          </p:nvSpPr>
          <p:spPr bwMode="auto">
            <a:xfrm>
              <a:off x="3923" y="225"/>
              <a:ext cx="1160" cy="143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685 w 32482"/>
                <a:gd name="T1" fmla="*/ 40239 h 40239"/>
                <a:gd name="T2" fmla="*/ 32482 w 32482"/>
                <a:gd name="T3" fmla="*/ 2941 h 40239"/>
                <a:gd name="T4" fmla="*/ 21600 w 32482"/>
                <a:gd name="T5" fmla="*/ 21600 h 40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82" h="40239" fill="none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</a:path>
                <a:path w="32482" h="40239" stroke="0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4" name="Line 63"/>
            <p:cNvSpPr>
              <a:spLocks noChangeShapeType="1"/>
            </p:cNvSpPr>
            <p:nvPr/>
          </p:nvSpPr>
          <p:spPr bwMode="auto">
            <a:xfrm flipH="1">
              <a:off x="4305" y="330"/>
              <a:ext cx="779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5" name="Oval 64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4681" y="983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8" name="Oval 67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9" name="Oval 68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Line 110"/>
          <p:cNvSpPr>
            <a:spLocks noChangeShapeType="1"/>
          </p:cNvSpPr>
          <p:nvPr/>
        </p:nvSpPr>
        <p:spPr bwMode="auto">
          <a:xfrm>
            <a:off x="6124575" y="2813050"/>
            <a:ext cx="1320800" cy="79375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1" name="Arc 111"/>
          <p:cNvSpPr>
            <a:spLocks/>
          </p:cNvSpPr>
          <p:nvPr/>
        </p:nvSpPr>
        <p:spPr bwMode="auto">
          <a:xfrm>
            <a:off x="7002463" y="2451100"/>
            <a:ext cx="660400" cy="441325"/>
          </a:xfrm>
          <a:custGeom>
            <a:avLst/>
            <a:gdLst>
              <a:gd name="G0" fmla="+- 21559 0 0"/>
              <a:gd name="G1" fmla="+- 21600 0 0"/>
              <a:gd name="G2" fmla="+- 21600 0 0"/>
              <a:gd name="T0" fmla="*/ 0 w 32344"/>
              <a:gd name="T1" fmla="*/ 20278 h 21600"/>
              <a:gd name="T2" fmla="*/ 32344 w 32344"/>
              <a:gd name="T3" fmla="*/ 2885 h 21600"/>
              <a:gd name="T4" fmla="*/ 21559 w 323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44" h="21600" fill="none" extrusionOk="0">
                <a:moveTo>
                  <a:pt x="-1" y="20277"/>
                </a:moveTo>
                <a:cubicBezTo>
                  <a:pt x="698" y="8883"/>
                  <a:pt x="10143" y="-1"/>
                  <a:pt x="21559" y="0"/>
                </a:cubicBezTo>
                <a:cubicBezTo>
                  <a:pt x="25344" y="0"/>
                  <a:pt x="29063" y="994"/>
                  <a:pt x="32343" y="2885"/>
                </a:cubicBezTo>
              </a:path>
              <a:path w="32344" h="21600" stroke="0" extrusionOk="0">
                <a:moveTo>
                  <a:pt x="-1" y="20277"/>
                </a:moveTo>
                <a:cubicBezTo>
                  <a:pt x="698" y="8883"/>
                  <a:pt x="10143" y="-1"/>
                  <a:pt x="21559" y="0"/>
                </a:cubicBezTo>
                <a:cubicBezTo>
                  <a:pt x="25344" y="0"/>
                  <a:pt x="29063" y="994"/>
                  <a:pt x="32343" y="2885"/>
                </a:cubicBezTo>
                <a:lnTo>
                  <a:pt x="21559" y="21600"/>
                </a:lnTo>
                <a:close/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3" name="Arc 112"/>
          <p:cNvSpPr>
            <a:spLocks/>
          </p:cNvSpPr>
          <p:nvPr/>
        </p:nvSpPr>
        <p:spPr bwMode="auto">
          <a:xfrm>
            <a:off x="7002463" y="2514600"/>
            <a:ext cx="882650" cy="823913"/>
          </a:xfrm>
          <a:custGeom>
            <a:avLst/>
            <a:gdLst>
              <a:gd name="G0" fmla="+- 21600 0 0"/>
              <a:gd name="G1" fmla="+- 18775 0 0"/>
              <a:gd name="G2" fmla="+- 21600 0 0"/>
              <a:gd name="T0" fmla="*/ 32279 w 43200"/>
              <a:gd name="T1" fmla="*/ 0 h 40375"/>
              <a:gd name="T2" fmla="*/ 52 w 43200"/>
              <a:gd name="T3" fmla="*/ 17274 h 40375"/>
              <a:gd name="T4" fmla="*/ 21600 w 43200"/>
              <a:gd name="T5" fmla="*/ 18775 h 40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375" fill="none" extrusionOk="0">
                <a:moveTo>
                  <a:pt x="32279" y="-1"/>
                </a:moveTo>
                <a:cubicBezTo>
                  <a:pt x="39030" y="3839"/>
                  <a:pt x="43200" y="11008"/>
                  <a:pt x="43200" y="18775"/>
                </a:cubicBezTo>
                <a:cubicBezTo>
                  <a:pt x="43200" y="30704"/>
                  <a:pt x="33529" y="40375"/>
                  <a:pt x="21600" y="40375"/>
                </a:cubicBezTo>
                <a:cubicBezTo>
                  <a:pt x="9670" y="40375"/>
                  <a:pt x="0" y="30704"/>
                  <a:pt x="0" y="18775"/>
                </a:cubicBezTo>
                <a:cubicBezTo>
                  <a:pt x="-1" y="18274"/>
                  <a:pt x="17" y="17773"/>
                  <a:pt x="52" y="17274"/>
                </a:cubicBezTo>
              </a:path>
              <a:path w="43200" h="40375" stroke="0" extrusionOk="0">
                <a:moveTo>
                  <a:pt x="32279" y="-1"/>
                </a:moveTo>
                <a:cubicBezTo>
                  <a:pt x="39030" y="3839"/>
                  <a:pt x="43200" y="11008"/>
                  <a:pt x="43200" y="18775"/>
                </a:cubicBezTo>
                <a:cubicBezTo>
                  <a:pt x="43200" y="30704"/>
                  <a:pt x="33529" y="40375"/>
                  <a:pt x="21600" y="40375"/>
                </a:cubicBezTo>
                <a:cubicBezTo>
                  <a:pt x="9670" y="40375"/>
                  <a:pt x="0" y="30704"/>
                  <a:pt x="0" y="18775"/>
                </a:cubicBezTo>
                <a:cubicBezTo>
                  <a:pt x="-1" y="18274"/>
                  <a:pt x="17" y="17773"/>
                  <a:pt x="52" y="17274"/>
                </a:cubicBezTo>
                <a:lnTo>
                  <a:pt x="21600" y="18775"/>
                </a:lnTo>
                <a:close/>
              </a:path>
            </a:pathLst>
          </a:cu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42075" y="1462088"/>
            <a:ext cx="29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i="1" smtClean="0">
                <a:solidFill>
                  <a:srgbClr val="FFFFCC"/>
                </a:solidFill>
                <a:latin typeface="Times New Roman" pitchFamily="18" charset="0"/>
              </a:rPr>
              <a:t>K   </a:t>
            </a:r>
            <a:endParaRPr lang="ru-RU" i="1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126413" y="1450975"/>
            <a:ext cx="28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5851525" y="256698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7297738" y="291306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8239125" y="3892550"/>
            <a:ext cx="29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FFFFCC"/>
                </a:solidFill>
                <a:latin typeface="Times New Roman" pitchFamily="18" charset="0"/>
              </a:rPr>
              <a:t>L</a:t>
            </a:r>
            <a:endParaRPr lang="ru-RU" i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613525" y="41005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428596" y="2643182"/>
            <a:ext cx="53736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Градусная мера дуги, меньшей полуокружности, равна градусной мере соответствующего центрального угла</a:t>
            </a:r>
            <a:r>
              <a:rPr lang="ru-RU" dirty="0" smtClean="0"/>
              <a:t>.</a:t>
            </a:r>
          </a:p>
          <a:p>
            <a:pPr>
              <a:buFont typeface="Symbol"/>
              <a:buChar char="È"/>
            </a:pPr>
            <a:r>
              <a:rPr lang="ru-RU" dirty="0" smtClean="0">
                <a:sym typeface="Symbol" pitchFamily="18" charset="2"/>
              </a:rPr>
              <a:t>АКВ=</a:t>
            </a:r>
            <a:r>
              <a:rPr lang="ru-RU" dirty="0" smtClean="0">
                <a:solidFill>
                  <a:prstClr val="black"/>
                </a:solidFill>
              </a:rPr>
              <a:t> &lt;АОВ </a:t>
            </a:r>
          </a:p>
          <a:p>
            <a:r>
              <a:rPr lang="ru-RU" dirty="0" smtClean="0"/>
              <a:t>Градусная </a:t>
            </a:r>
            <a:r>
              <a:rPr lang="ru-RU" dirty="0" smtClean="0"/>
              <a:t>мера дуги, </a:t>
            </a:r>
            <a:r>
              <a:rPr lang="ru-RU" dirty="0" smtClean="0"/>
              <a:t>большей </a:t>
            </a:r>
            <a:r>
              <a:rPr lang="ru-RU" dirty="0" smtClean="0"/>
              <a:t>полуокружности, </a:t>
            </a:r>
            <a:r>
              <a:rPr lang="ru-RU" dirty="0" smtClean="0"/>
              <a:t>равна 360˚минус градусная мера </a:t>
            </a:r>
            <a:r>
              <a:rPr lang="ru-RU" dirty="0" smtClean="0"/>
              <a:t>соответствующего центрального угла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А</a:t>
            </a:r>
            <a:r>
              <a:rPr lang="en-US" dirty="0" smtClean="0"/>
              <a:t>L</a:t>
            </a:r>
            <a:r>
              <a:rPr lang="ru-RU" dirty="0" smtClean="0"/>
              <a:t>В=360˚-</a:t>
            </a:r>
            <a:r>
              <a:rPr lang="ru-RU" dirty="0" smtClean="0">
                <a:solidFill>
                  <a:prstClr val="black"/>
                </a:solidFill>
              </a:rPr>
              <a:t> &lt;АОВ </a:t>
            </a:r>
            <a:endParaRPr lang="ru-RU" dirty="0" smtClean="0"/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457200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ym typeface="Symbol" pitchFamily="18" charset="2"/>
              </a:rPr>
              <a:t>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7" grpId="0"/>
      <p:bldP spid="27" grpId="1"/>
      <p:bldP spid="29" grpId="0"/>
      <p:bldP spid="29" grpId="1"/>
      <p:bldP spid="30" grpId="0"/>
      <p:bldP spid="30" grpId="1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Вписанный угол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О: </a:t>
            </a:r>
            <a:r>
              <a:rPr lang="ru-RU" dirty="0" smtClean="0">
                <a:solidFill>
                  <a:prstClr val="black"/>
                </a:solidFill>
              </a:rPr>
              <a:t>Вписанным </a:t>
            </a:r>
            <a:r>
              <a:rPr lang="ru-RU" dirty="0" smtClean="0">
                <a:solidFill>
                  <a:prstClr val="black"/>
                </a:solidFill>
              </a:rPr>
              <a:t>углом называется угол, вершина которого </a:t>
            </a:r>
            <a:r>
              <a:rPr lang="ru-RU" dirty="0" smtClean="0">
                <a:solidFill>
                  <a:prstClr val="black"/>
                </a:solidFill>
              </a:rPr>
              <a:t>лежит на </a:t>
            </a:r>
            <a:r>
              <a:rPr lang="ru-RU" dirty="0" smtClean="0">
                <a:solidFill>
                  <a:prstClr val="black"/>
                </a:solidFill>
              </a:rPr>
              <a:t>окружности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&lt;ЕАВ – вписанный угол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6121400" y="1558925"/>
            <a:ext cx="2641600" cy="2660650"/>
            <a:chOff x="3923" y="225"/>
            <a:chExt cx="1543" cy="1544"/>
          </a:xfrm>
        </p:grpSpPr>
        <p:sp>
          <p:nvSpPr>
            <p:cNvPr id="10" name="Arc 61"/>
            <p:cNvSpPr>
              <a:spLocks/>
            </p:cNvSpPr>
            <p:nvPr/>
          </p:nvSpPr>
          <p:spPr bwMode="auto">
            <a:xfrm>
              <a:off x="4305" y="331"/>
              <a:ext cx="1161" cy="1438"/>
            </a:xfrm>
            <a:custGeom>
              <a:avLst/>
              <a:gdLst>
                <a:gd name="G0" fmla="+- 10915 0 0"/>
                <a:gd name="G1" fmla="+- 18659 0 0"/>
                <a:gd name="G2" fmla="+- 21600 0 0"/>
                <a:gd name="T0" fmla="*/ 21797 w 32515"/>
                <a:gd name="T1" fmla="*/ 0 h 40259"/>
                <a:gd name="T2" fmla="*/ 0 w 32515"/>
                <a:gd name="T3" fmla="*/ 37298 h 40259"/>
                <a:gd name="T4" fmla="*/ 10915 w 32515"/>
                <a:gd name="T5" fmla="*/ 18659 h 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15" h="40259" fill="none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</a:path>
                <a:path w="32515" h="40259" stroke="0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  <a:lnTo>
                    <a:pt x="10915" y="1865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2" name="Arc 62"/>
            <p:cNvSpPr>
              <a:spLocks/>
            </p:cNvSpPr>
            <p:nvPr/>
          </p:nvSpPr>
          <p:spPr bwMode="auto">
            <a:xfrm>
              <a:off x="3923" y="225"/>
              <a:ext cx="1160" cy="143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685 w 32482"/>
                <a:gd name="T1" fmla="*/ 40239 h 40239"/>
                <a:gd name="T2" fmla="*/ 32482 w 32482"/>
                <a:gd name="T3" fmla="*/ 2941 h 40239"/>
                <a:gd name="T4" fmla="*/ 21600 w 32482"/>
                <a:gd name="T5" fmla="*/ 21600 h 40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82" h="40239" fill="none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</a:path>
                <a:path w="32482" h="40239" stroke="0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4" name="Line 63"/>
            <p:cNvSpPr>
              <a:spLocks noChangeShapeType="1"/>
            </p:cNvSpPr>
            <p:nvPr/>
          </p:nvSpPr>
          <p:spPr bwMode="auto">
            <a:xfrm flipH="1">
              <a:off x="4305" y="330"/>
              <a:ext cx="779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5" name="Oval 64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4681" y="983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8" name="Oval 67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9" name="Oval 68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358082" y="4214818"/>
            <a:ext cx="29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i="1" dirty="0" smtClean="0">
                <a:solidFill>
                  <a:srgbClr val="FFFFCC"/>
                </a:solidFill>
                <a:latin typeface="Times New Roman" pitchFamily="18" charset="0"/>
              </a:rPr>
              <a:t>K   </a:t>
            </a:r>
            <a:endParaRPr lang="ru-RU" i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126413" y="1450975"/>
            <a:ext cx="28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7297738" y="291306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8239125" y="3892550"/>
            <a:ext cx="29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В</a:t>
            </a:r>
            <a:endParaRPr lang="ru-RU" i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613525" y="41005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428596" y="2214554"/>
            <a:ext cx="537368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Свойство вписанного угла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Т: Градусная мера вписанного угла равна половине градусной меры дуги, на которую он опирается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&lt;</a:t>
            </a:r>
            <a:r>
              <a:rPr lang="ru-RU" dirty="0" smtClean="0">
                <a:solidFill>
                  <a:prstClr val="black"/>
                </a:solidFill>
              </a:rPr>
              <a:t>ЕАВ=0,5       ЕКВ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Следствия: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Вписанные углы, опирающиеся на одну и ту же дугу равны.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Вписанный угол, опирающийся на полуокружность - прямой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3286124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sym typeface="Symbol" pitchFamily="18" charset="2"/>
              </a:rPr>
              <a:t>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18" idx="5"/>
          </p:cNvCxnSpPr>
          <p:nvPr/>
        </p:nvCxnSpPr>
        <p:spPr>
          <a:xfrm rot="16200000" flipH="1">
            <a:off x="7021940" y="2878543"/>
            <a:ext cx="2234757" cy="9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Свойство хорд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 если две хорды окружности пересекаются, то произведение отрезков одной хорды равно произведению отрезков другой хорды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ВО∙ОК=АО∙ОЕ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6121400" y="1558925"/>
            <a:ext cx="2641600" cy="2660650"/>
            <a:chOff x="3923" y="225"/>
            <a:chExt cx="1543" cy="1544"/>
          </a:xfrm>
        </p:grpSpPr>
        <p:sp>
          <p:nvSpPr>
            <p:cNvPr id="10" name="Arc 61"/>
            <p:cNvSpPr>
              <a:spLocks/>
            </p:cNvSpPr>
            <p:nvPr/>
          </p:nvSpPr>
          <p:spPr bwMode="auto">
            <a:xfrm>
              <a:off x="4305" y="331"/>
              <a:ext cx="1161" cy="1438"/>
            </a:xfrm>
            <a:custGeom>
              <a:avLst/>
              <a:gdLst>
                <a:gd name="G0" fmla="+- 10915 0 0"/>
                <a:gd name="G1" fmla="+- 18659 0 0"/>
                <a:gd name="G2" fmla="+- 21600 0 0"/>
                <a:gd name="T0" fmla="*/ 21797 w 32515"/>
                <a:gd name="T1" fmla="*/ 0 h 40259"/>
                <a:gd name="T2" fmla="*/ 0 w 32515"/>
                <a:gd name="T3" fmla="*/ 37298 h 40259"/>
                <a:gd name="T4" fmla="*/ 10915 w 32515"/>
                <a:gd name="T5" fmla="*/ 18659 h 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15" h="40259" fill="none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</a:path>
                <a:path w="32515" h="40259" stroke="0" extrusionOk="0">
                  <a:moveTo>
                    <a:pt x="21796" y="0"/>
                  </a:moveTo>
                  <a:cubicBezTo>
                    <a:pt x="28433" y="3871"/>
                    <a:pt x="32515" y="10975"/>
                    <a:pt x="32515" y="18659"/>
                  </a:cubicBezTo>
                  <a:cubicBezTo>
                    <a:pt x="32515" y="30588"/>
                    <a:pt x="22844" y="40259"/>
                    <a:pt x="10915" y="40259"/>
                  </a:cubicBezTo>
                  <a:cubicBezTo>
                    <a:pt x="7078" y="40259"/>
                    <a:pt x="3310" y="39237"/>
                    <a:pt x="-1" y="37298"/>
                  </a:cubicBezTo>
                  <a:lnTo>
                    <a:pt x="10915" y="1865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2" name="Arc 62"/>
            <p:cNvSpPr>
              <a:spLocks/>
            </p:cNvSpPr>
            <p:nvPr/>
          </p:nvSpPr>
          <p:spPr bwMode="auto">
            <a:xfrm>
              <a:off x="3923" y="225"/>
              <a:ext cx="1160" cy="143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685 w 32482"/>
                <a:gd name="T1" fmla="*/ 40239 h 40239"/>
                <a:gd name="T2" fmla="*/ 32482 w 32482"/>
                <a:gd name="T3" fmla="*/ 2941 h 40239"/>
                <a:gd name="T4" fmla="*/ 21600 w 32482"/>
                <a:gd name="T5" fmla="*/ 21600 h 40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82" h="40239" fill="none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</a:path>
                <a:path w="32482" h="40239" stroke="0" extrusionOk="0">
                  <a:moveTo>
                    <a:pt x="10684" y="40239"/>
                  </a:moveTo>
                  <a:cubicBezTo>
                    <a:pt x="4066" y="36363"/>
                    <a:pt x="0" y="292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23" y="-1"/>
                    <a:pt x="29178" y="1015"/>
                    <a:pt x="32481" y="294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4" name="Line 63"/>
            <p:cNvSpPr>
              <a:spLocks noChangeShapeType="1"/>
            </p:cNvSpPr>
            <p:nvPr/>
          </p:nvSpPr>
          <p:spPr bwMode="auto">
            <a:xfrm flipH="1">
              <a:off x="4305" y="330"/>
              <a:ext cx="779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5" name="Oval 64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4681" y="983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8" name="Oval 67"/>
            <p:cNvSpPr>
              <a:spLocks noChangeArrowheads="1"/>
            </p:cNvSpPr>
            <p:nvPr/>
          </p:nvSpPr>
          <p:spPr bwMode="auto">
            <a:xfrm>
              <a:off x="5070" y="316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  <p:sp>
          <p:nvSpPr>
            <p:cNvPr id="19" name="Oval 68"/>
            <p:cNvSpPr>
              <a:spLocks noChangeArrowheads="1"/>
            </p:cNvSpPr>
            <p:nvPr/>
          </p:nvSpPr>
          <p:spPr bwMode="auto">
            <a:xfrm>
              <a:off x="4292" y="1650"/>
              <a:ext cx="34" cy="34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Line 110"/>
          <p:cNvSpPr>
            <a:spLocks noChangeShapeType="1"/>
          </p:cNvSpPr>
          <p:nvPr/>
        </p:nvSpPr>
        <p:spPr bwMode="auto">
          <a:xfrm>
            <a:off x="6124574" y="2813050"/>
            <a:ext cx="2662267" cy="187322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643966" y="3000372"/>
            <a:ext cx="29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US" i="1" dirty="0" smtClean="0">
                <a:solidFill>
                  <a:srgbClr val="FFFFCC"/>
                </a:solidFill>
                <a:latin typeface="Times New Roman" pitchFamily="18" charset="0"/>
              </a:rPr>
              <a:t>K   </a:t>
            </a:r>
            <a:endParaRPr lang="ru-RU" i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126413" y="1450975"/>
            <a:ext cx="28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5851525" y="256698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7297738" y="291306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613525" y="41005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7" grpId="1"/>
      <p:bldP spid="30" grpId="0"/>
      <p:bldP spid="3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85786" y="2786058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А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Н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О                                  М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В                        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Е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  С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Свойство биссектрисы угла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Т:Каждая точка биссектрисы неразвёрнутого угла равноудалена от его сторон. Каждая точка, лежащая внутри угла и равноудалённая от сторон угла, лежит на его биссектрисе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71538" y="3000372"/>
            <a:ext cx="3714776" cy="1357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1538" y="4357694"/>
            <a:ext cx="3929090" cy="857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071538" y="4071942"/>
            <a:ext cx="471490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3286116" y="3643314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28992" y="4500570"/>
            <a:ext cx="71438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86512" y="250030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ВМ –биссектриса</a:t>
            </a:r>
          </a:p>
          <a:p>
            <a:r>
              <a:rPr lang="ru-RU" dirty="0" smtClean="0"/>
              <a:t>&lt; АВС</a:t>
            </a:r>
          </a:p>
          <a:p>
            <a:r>
              <a:rPr lang="ru-RU" dirty="0" smtClean="0"/>
              <a:t>ОН=ОЕ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00694" y="785794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а 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                                        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Свойство серединного перпендикуляра к отрезку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О:Серединным перпендикуляром отрезка называется прямая, проходящая через середину отрезка и перпендикулярная к нему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Т:Каждая </a:t>
            </a:r>
            <a:r>
              <a:rPr lang="ru-RU" dirty="0" smtClean="0">
                <a:solidFill>
                  <a:prstClr val="black"/>
                </a:solidFill>
              </a:rPr>
              <a:t>точка </a:t>
            </a:r>
            <a:r>
              <a:rPr lang="ru-RU" dirty="0" smtClean="0">
                <a:solidFill>
                  <a:prstClr val="black"/>
                </a:solidFill>
              </a:rPr>
              <a:t>серединного перпендикуляра отрезка </a:t>
            </a:r>
            <a:r>
              <a:rPr lang="ru-RU" dirty="0" smtClean="0">
                <a:solidFill>
                  <a:prstClr val="black"/>
                </a:solidFill>
              </a:rPr>
              <a:t>равноудалена от </a:t>
            </a:r>
            <a:r>
              <a:rPr lang="ru-RU" dirty="0" smtClean="0">
                <a:solidFill>
                  <a:prstClr val="black"/>
                </a:solidFill>
              </a:rPr>
              <a:t>концов отрезка. </a:t>
            </a:r>
            <a:r>
              <a:rPr lang="ru-RU" dirty="0" smtClean="0">
                <a:solidFill>
                  <a:prstClr val="black"/>
                </a:solidFill>
              </a:rPr>
              <a:t>Каждая </a:t>
            </a:r>
            <a:r>
              <a:rPr lang="ru-RU" dirty="0" smtClean="0">
                <a:solidFill>
                  <a:prstClr val="black"/>
                </a:solidFill>
              </a:rPr>
              <a:t>точка равноудалённая </a:t>
            </a:r>
            <a:r>
              <a:rPr lang="ru-RU" dirty="0" smtClean="0">
                <a:solidFill>
                  <a:prstClr val="black"/>
                </a:solidFill>
              </a:rPr>
              <a:t>от </a:t>
            </a:r>
            <a:r>
              <a:rPr lang="ru-RU" dirty="0" smtClean="0">
                <a:solidFill>
                  <a:prstClr val="black"/>
                </a:solidFill>
              </a:rPr>
              <a:t>концов отрезка, </a:t>
            </a:r>
            <a:r>
              <a:rPr lang="ru-RU" dirty="0" smtClean="0">
                <a:solidFill>
                  <a:prstClr val="black"/>
                </a:solidFill>
              </a:rPr>
              <a:t>лежит на его </a:t>
            </a:r>
            <a:r>
              <a:rPr lang="ru-RU" dirty="0" smtClean="0">
                <a:solidFill>
                  <a:prstClr val="black"/>
                </a:solidFill>
              </a:rPr>
              <a:t>серединном перпендикуляре.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 – серединный перпендикуляр 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к отрезку АВ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АС=СВ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643438" y="3000372"/>
            <a:ext cx="478634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572132" y="3214686"/>
            <a:ext cx="300039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72330" y="3071810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6750859" y="1393017"/>
            <a:ext cx="2071702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214942" y="1500174"/>
            <a:ext cx="2143140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6143636" y="2143116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608115" y="2107397"/>
            <a:ext cx="28575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Четыре замечательные точки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Свойство медиан треугольника: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Т:Медианы треугольника пересекаются в одной точке и делятся этой точкой в отношении 2:1 считая от вершины треугольника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АК, СМ, ВЕ – медианы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АО:ОК=ВО:ОЕ=СО:ОМ=2:1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286512" y="1928802"/>
            <a:ext cx="2143140" cy="2214578"/>
          </a:xfrm>
          <a:prstGeom prst="triangle">
            <a:avLst>
              <a:gd name="adj" fmla="val 1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rot="16200000" flipH="1">
            <a:off x="5855941" y="2641239"/>
            <a:ext cx="2214578" cy="789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3" idx="2"/>
            <a:endCxn id="33" idx="5"/>
          </p:cNvCxnSpPr>
          <p:nvPr/>
        </p:nvCxnSpPr>
        <p:spPr>
          <a:xfrm rot="5400000" flipH="1" flipV="1">
            <a:off x="6339118" y="2983484"/>
            <a:ext cx="1107289" cy="1212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4"/>
            <a:endCxn id="33" idx="1"/>
          </p:cNvCxnSpPr>
          <p:nvPr/>
        </p:nvCxnSpPr>
        <p:spPr>
          <a:xfrm rot="5400000" flipH="1">
            <a:off x="6874904" y="2588633"/>
            <a:ext cx="1107289" cy="2002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15008" y="1142984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М                   Е</a:t>
            </a:r>
          </a:p>
          <a:p>
            <a:endParaRPr lang="ru-RU" dirty="0" smtClean="0"/>
          </a:p>
          <a:p>
            <a:r>
              <a:rPr lang="ru-RU" dirty="0" smtClean="0"/>
              <a:t>                О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В             К                 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Четыре замечательные точки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Свойство </a:t>
            </a:r>
            <a:r>
              <a:rPr lang="ru-RU" dirty="0" smtClean="0">
                <a:solidFill>
                  <a:prstClr val="black"/>
                </a:solidFill>
              </a:rPr>
              <a:t>биссектрис </a:t>
            </a:r>
            <a:r>
              <a:rPr lang="ru-RU" dirty="0" smtClean="0">
                <a:solidFill>
                  <a:prstClr val="black"/>
                </a:solidFill>
              </a:rPr>
              <a:t>треугольника: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Т:Биссектрисы </a:t>
            </a:r>
            <a:r>
              <a:rPr lang="ru-RU" dirty="0" smtClean="0">
                <a:solidFill>
                  <a:prstClr val="black"/>
                </a:solidFill>
              </a:rPr>
              <a:t>треугольника пересекаются в одной точке </a:t>
            </a:r>
            <a:r>
              <a:rPr lang="ru-RU" dirty="0" smtClean="0">
                <a:solidFill>
                  <a:prstClr val="black"/>
                </a:solidFill>
              </a:rPr>
              <a:t>и эта точка равноудалена от всех сторон треугольника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АК, СМ, ВЕ – </a:t>
            </a:r>
            <a:r>
              <a:rPr lang="ru-RU" dirty="0" smtClean="0">
                <a:solidFill>
                  <a:prstClr val="black"/>
                </a:solidFill>
              </a:rPr>
              <a:t>биссектрисы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 равноудалена от АВ,ВС,АС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286512" y="1928802"/>
            <a:ext cx="2143140" cy="2214578"/>
          </a:xfrm>
          <a:prstGeom prst="triangle">
            <a:avLst>
              <a:gd name="adj" fmla="val 1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rot="16200000" flipH="1">
            <a:off x="5855941" y="2641239"/>
            <a:ext cx="2214578" cy="789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3" idx="2"/>
            <a:endCxn id="33" idx="5"/>
          </p:cNvCxnSpPr>
          <p:nvPr/>
        </p:nvCxnSpPr>
        <p:spPr>
          <a:xfrm rot="5400000" flipH="1" flipV="1">
            <a:off x="6339118" y="2983484"/>
            <a:ext cx="1107289" cy="1212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4"/>
            <a:endCxn id="33" idx="1"/>
          </p:cNvCxnSpPr>
          <p:nvPr/>
        </p:nvCxnSpPr>
        <p:spPr>
          <a:xfrm rot="5400000" flipH="1">
            <a:off x="6874904" y="2588633"/>
            <a:ext cx="1107289" cy="2002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15008" y="1142984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А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М                   Е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О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В             К                 С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Четыре замечательные точки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Свойство </a:t>
            </a:r>
            <a:r>
              <a:rPr lang="ru-RU" dirty="0" smtClean="0">
                <a:solidFill>
                  <a:prstClr val="black"/>
                </a:solidFill>
              </a:rPr>
              <a:t>серединных перпендикуляров к сторонам </a:t>
            </a:r>
            <a:r>
              <a:rPr lang="ru-RU" dirty="0" smtClean="0">
                <a:solidFill>
                  <a:prstClr val="black"/>
                </a:solidFill>
              </a:rPr>
              <a:t>треугольника: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Т:Серединные перпендикуляры к сторонам треугольника </a:t>
            </a:r>
            <a:r>
              <a:rPr lang="ru-RU" dirty="0" smtClean="0">
                <a:solidFill>
                  <a:prstClr val="black"/>
                </a:solidFill>
              </a:rPr>
              <a:t>пересекаются в одной точке и эта точка равноудалена от всех </a:t>
            </a:r>
            <a:r>
              <a:rPr lang="ru-RU" dirty="0" smtClean="0">
                <a:solidFill>
                  <a:prstClr val="black"/>
                </a:solidFill>
              </a:rPr>
              <a:t>вершин треугольника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err="1" smtClean="0">
                <a:solidFill>
                  <a:prstClr val="black"/>
                </a:solidFill>
              </a:rPr>
              <a:t>а,в,с</a:t>
            </a:r>
            <a:r>
              <a:rPr lang="ru-RU" dirty="0" smtClean="0">
                <a:solidFill>
                  <a:prstClr val="black"/>
                </a:solidFill>
              </a:rPr>
              <a:t> – серединные перпендикуляры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ОА=ОВ=ОС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286512" y="1928802"/>
            <a:ext cx="2143140" cy="2214578"/>
          </a:xfrm>
          <a:prstGeom prst="triangle">
            <a:avLst>
              <a:gd name="adj" fmla="val 1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5572132" y="3429000"/>
            <a:ext cx="350046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3" idx="2"/>
          </p:cNvCxnSpPr>
          <p:nvPr/>
        </p:nvCxnSpPr>
        <p:spPr>
          <a:xfrm rot="5400000" flipH="1" flipV="1">
            <a:off x="6357950" y="2071678"/>
            <a:ext cx="2000264" cy="214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572132" y="3000372"/>
            <a:ext cx="2928958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15008" y="1142984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а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А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в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</a:t>
            </a:r>
            <a:r>
              <a:rPr lang="ru-RU" dirty="0" smtClean="0">
                <a:solidFill>
                  <a:prstClr val="black"/>
                </a:solidFill>
              </a:rPr>
              <a:t>            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О                     с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В                              </a:t>
            </a:r>
            <a:r>
              <a:rPr lang="ru-RU" dirty="0" smtClean="0">
                <a:solidFill>
                  <a:prstClr val="black"/>
                </a:solidFill>
              </a:rPr>
              <a:t>С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/>
          <p:cNvSpPr/>
          <p:nvPr/>
        </p:nvSpPr>
        <p:spPr>
          <a:xfrm>
            <a:off x="1142976" y="4786322"/>
            <a:ext cx="1428760" cy="11430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Свойства параллелограмма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1.Т:В параллелограмме противоположные стороны и противоположные углы равны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А                В           АВ </a:t>
            </a:r>
            <a:r>
              <a:rPr lang="ru-RU" sz="2400" dirty="0" smtClean="0">
                <a:solidFill>
                  <a:prstClr val="black"/>
                </a:solidFill>
              </a:rPr>
              <a:t>=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СН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ВС = НА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&lt; А=</a:t>
            </a:r>
            <a:r>
              <a:rPr lang="ru-RU" sz="2400" dirty="0" smtClean="0">
                <a:solidFill>
                  <a:prstClr val="black"/>
                </a:solidFill>
              </a:rPr>
              <a:t> &lt;С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Н              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               </a:t>
            </a:r>
            <a:r>
              <a:rPr lang="ru-RU" sz="2400" dirty="0" smtClean="0">
                <a:solidFill>
                  <a:prstClr val="black"/>
                </a:solidFill>
              </a:rPr>
              <a:t>&lt;В= &lt;Н</a:t>
            </a:r>
          </a:p>
          <a:p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2. Т: В параллелограмме диагонали пересекаются и точкой пересечения делятся пополам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    </a:t>
            </a:r>
            <a:r>
              <a:rPr lang="ru-RU" sz="2000" dirty="0" smtClean="0">
                <a:solidFill>
                  <a:prstClr val="black"/>
                </a:solidFill>
              </a:rPr>
              <a:t>А                  В           АО = СО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О                       ВО = НО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                    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Н                 С</a:t>
            </a:r>
            <a:endParaRPr lang="ru-RU" sz="2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endParaRPr lang="ru-RU" sz="2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285852" y="4929198"/>
            <a:ext cx="1143008" cy="857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142976" y="4786322"/>
            <a:ext cx="1428760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араллелограмм 10"/>
          <p:cNvSpPr/>
          <p:nvPr/>
        </p:nvSpPr>
        <p:spPr>
          <a:xfrm>
            <a:off x="1428728" y="2214554"/>
            <a:ext cx="1357322" cy="121444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715008" y="1142984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А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</a:t>
            </a:r>
            <a:r>
              <a:rPr lang="ru-RU" dirty="0" smtClean="0">
                <a:solidFill>
                  <a:prstClr val="black"/>
                </a:solidFill>
              </a:rPr>
              <a:t>                      </a:t>
            </a:r>
            <a:r>
              <a:rPr lang="ru-RU" dirty="0" smtClean="0">
                <a:solidFill>
                  <a:prstClr val="black"/>
                </a:solidFill>
              </a:rPr>
              <a:t>Е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О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М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В   </a:t>
            </a:r>
            <a:r>
              <a:rPr lang="ru-RU" dirty="0" smtClean="0">
                <a:solidFill>
                  <a:prstClr val="black"/>
                </a:solidFill>
              </a:rPr>
              <a:t>К                          </a:t>
            </a:r>
            <a:r>
              <a:rPr lang="ru-RU" dirty="0" smtClean="0">
                <a:solidFill>
                  <a:prstClr val="black"/>
                </a:solidFill>
              </a:rPr>
              <a:t>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Четыре замечательные точки треугольника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Свойство </a:t>
            </a:r>
            <a:r>
              <a:rPr lang="ru-RU" dirty="0" smtClean="0">
                <a:solidFill>
                  <a:prstClr val="black"/>
                </a:solidFill>
              </a:rPr>
              <a:t>высот треугольника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Т:Высоты </a:t>
            </a:r>
            <a:r>
              <a:rPr lang="ru-RU" dirty="0" smtClean="0">
                <a:solidFill>
                  <a:prstClr val="black"/>
                </a:solidFill>
              </a:rPr>
              <a:t>треугольника пересекаются в одной </a:t>
            </a:r>
            <a:r>
              <a:rPr lang="ru-RU" dirty="0" smtClean="0">
                <a:solidFill>
                  <a:prstClr val="black"/>
                </a:solidFill>
              </a:rPr>
              <a:t>точке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АК, СМ, ВЕ – </a:t>
            </a:r>
            <a:r>
              <a:rPr lang="ru-RU" dirty="0" smtClean="0">
                <a:solidFill>
                  <a:prstClr val="black"/>
                </a:solidFill>
              </a:rPr>
              <a:t>высоты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286512" y="1928802"/>
            <a:ext cx="2143140" cy="2214578"/>
          </a:xfrm>
          <a:prstGeom prst="triangle">
            <a:avLst>
              <a:gd name="adj" fmla="val 1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  <a:endCxn id="33" idx="3"/>
          </p:cNvCxnSpPr>
          <p:nvPr/>
        </p:nvCxnSpPr>
        <p:spPr>
          <a:xfrm rot="16200000" flipH="1">
            <a:off x="5461089" y="3036091"/>
            <a:ext cx="22145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3" idx="2"/>
            <a:endCxn id="33" idx="5"/>
          </p:cNvCxnSpPr>
          <p:nvPr/>
        </p:nvCxnSpPr>
        <p:spPr>
          <a:xfrm rot="5400000" flipH="1" flipV="1">
            <a:off x="6339118" y="2983484"/>
            <a:ext cx="1107289" cy="1212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4"/>
          </p:cNvCxnSpPr>
          <p:nvPr/>
        </p:nvCxnSpPr>
        <p:spPr>
          <a:xfrm rot="5400000" flipH="1">
            <a:off x="7215206" y="2928934"/>
            <a:ext cx="285752" cy="214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</a:t>
            </a:r>
            <a:r>
              <a:rPr lang="ru-RU" sz="2400" dirty="0" smtClean="0"/>
              <a:t>писанная окружность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52864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О:Окружность называется вписанной в многоугольник, а многоугольник – описанным около этой окружности, если все стороны многоугольника касаются окружности.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Теорема об окружности, вписанной в треугольник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 В любой треугольник  можно вписать окружность и притом только одну</a:t>
            </a: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Центром вписанной окружности треугольника является точка пересечения биссектрис треугольника.</a:t>
            </a:r>
          </a:p>
          <a:p>
            <a:pPr marL="342900" indent="-342900"/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Теорема об окружности, вписанной в четырехугольник</a:t>
            </a: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 В четырехугольник можно вписать окружность тогда и только тогда, когда суммы его противоположных сторон равны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 descr="geo11a.gif"/>
          <p:cNvPicPr>
            <a:picLocks noChangeAspect="1"/>
          </p:cNvPicPr>
          <p:nvPr/>
        </p:nvPicPr>
        <p:blipFill>
          <a:blip r:embed="rId3" cstate="print"/>
          <a:srcRect l="50193" b="13592"/>
          <a:stretch>
            <a:fillRect/>
          </a:stretch>
        </p:blipFill>
        <p:spPr>
          <a:xfrm>
            <a:off x="6000760" y="1142984"/>
            <a:ext cx="232975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64291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Описанная окружность</a:t>
            </a:r>
            <a:endParaRPr lang="ru-RU" sz="2400" dirty="0"/>
          </a:p>
        </p:txBody>
      </p:sp>
      <p:pic>
        <p:nvPicPr>
          <p:cNvPr id="15366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1428750"/>
            <a:ext cx="46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071546"/>
            <a:ext cx="492922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О:Окружность называется </a:t>
            </a:r>
            <a:r>
              <a:rPr lang="ru-RU" dirty="0" smtClean="0">
                <a:solidFill>
                  <a:prstClr val="black"/>
                </a:solidFill>
              </a:rPr>
              <a:t>описанной вокруг многоугольника, </a:t>
            </a:r>
            <a:r>
              <a:rPr lang="ru-RU" dirty="0" smtClean="0">
                <a:solidFill>
                  <a:prstClr val="black"/>
                </a:solidFill>
              </a:rPr>
              <a:t>а многоугольник – </a:t>
            </a:r>
            <a:r>
              <a:rPr lang="ru-RU" dirty="0" smtClean="0">
                <a:solidFill>
                  <a:prstClr val="black"/>
                </a:solidFill>
              </a:rPr>
              <a:t>вписанным в эту окружность, </a:t>
            </a:r>
            <a:r>
              <a:rPr lang="ru-RU" dirty="0" smtClean="0">
                <a:solidFill>
                  <a:prstClr val="black"/>
                </a:solidFill>
              </a:rPr>
              <a:t>если все </a:t>
            </a:r>
            <a:r>
              <a:rPr lang="ru-RU" dirty="0" smtClean="0">
                <a:solidFill>
                  <a:prstClr val="black"/>
                </a:solidFill>
              </a:rPr>
              <a:t>вершины </a:t>
            </a:r>
            <a:r>
              <a:rPr lang="ru-RU" dirty="0" smtClean="0">
                <a:solidFill>
                  <a:prstClr val="black"/>
                </a:solidFill>
              </a:rPr>
              <a:t>многоугольника </a:t>
            </a:r>
            <a:r>
              <a:rPr lang="ru-RU" dirty="0" smtClean="0">
                <a:solidFill>
                  <a:prstClr val="black"/>
                </a:solidFill>
              </a:rPr>
              <a:t>лежат на окружности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Теорема об окружности, </a:t>
            </a:r>
            <a:r>
              <a:rPr lang="ru-RU" sz="1400" dirty="0" smtClean="0">
                <a:solidFill>
                  <a:prstClr val="black"/>
                </a:solidFill>
              </a:rPr>
              <a:t>описанной около треугольника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 </a:t>
            </a:r>
            <a:r>
              <a:rPr lang="ru-RU" dirty="0" smtClean="0">
                <a:solidFill>
                  <a:prstClr val="black"/>
                </a:solidFill>
              </a:rPr>
              <a:t>около любого треугольника  </a:t>
            </a:r>
            <a:r>
              <a:rPr lang="ru-RU" dirty="0" smtClean="0">
                <a:solidFill>
                  <a:prstClr val="black"/>
                </a:solidFill>
              </a:rPr>
              <a:t>можно </a:t>
            </a:r>
            <a:r>
              <a:rPr lang="ru-RU" dirty="0" smtClean="0">
                <a:solidFill>
                  <a:prstClr val="black"/>
                </a:solidFill>
              </a:rPr>
              <a:t>описать </a:t>
            </a:r>
            <a:r>
              <a:rPr lang="ru-RU" dirty="0" smtClean="0">
                <a:solidFill>
                  <a:prstClr val="black"/>
                </a:solidFill>
              </a:rPr>
              <a:t>окружность и притом только одну</a:t>
            </a: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Центром </a:t>
            </a:r>
            <a:r>
              <a:rPr lang="ru-RU" sz="1400" dirty="0" smtClean="0">
                <a:solidFill>
                  <a:prstClr val="black"/>
                </a:solidFill>
              </a:rPr>
              <a:t>описанной </a:t>
            </a:r>
            <a:r>
              <a:rPr lang="ru-RU" sz="1400" dirty="0" smtClean="0">
                <a:solidFill>
                  <a:prstClr val="black"/>
                </a:solidFill>
              </a:rPr>
              <a:t>окружности треугольника является точка пересечения </a:t>
            </a:r>
            <a:r>
              <a:rPr lang="ru-RU" sz="1400" dirty="0" smtClean="0">
                <a:solidFill>
                  <a:prstClr val="black"/>
                </a:solidFill>
              </a:rPr>
              <a:t>серединных перпендикуляров к сторонам треугольника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/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prstClr val="black"/>
                </a:solidFill>
              </a:rPr>
              <a:t>Теорема об окружности, </a:t>
            </a:r>
            <a:r>
              <a:rPr lang="ru-RU" sz="1400" dirty="0" smtClean="0">
                <a:solidFill>
                  <a:prstClr val="black"/>
                </a:solidFill>
              </a:rPr>
              <a:t>описанной около четырехугольника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ru-RU" dirty="0" smtClean="0">
                <a:solidFill>
                  <a:prstClr val="black"/>
                </a:solidFill>
              </a:rPr>
              <a:t>Т: В четырехугольник можно вписать окружность тогда и только тогда, когда суммы его </a:t>
            </a:r>
            <a:r>
              <a:rPr lang="ru-RU" smtClean="0">
                <a:solidFill>
                  <a:prstClr val="black"/>
                </a:solidFill>
              </a:rPr>
              <a:t>противоположных </a:t>
            </a:r>
            <a:r>
              <a:rPr lang="ru-RU" smtClean="0">
                <a:solidFill>
                  <a:prstClr val="black"/>
                </a:solidFill>
              </a:rPr>
              <a:t>углов равны 180˚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pPr marL="342900" indent="-342900"/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geo11a.gif"/>
          <p:cNvPicPr>
            <a:picLocks noChangeAspect="1"/>
          </p:cNvPicPr>
          <p:nvPr/>
        </p:nvPicPr>
        <p:blipFill>
          <a:blip r:embed="rId3" cstate="print"/>
          <a:srcRect r="51938" b="13592"/>
          <a:stretch>
            <a:fillRect/>
          </a:stretch>
        </p:blipFill>
        <p:spPr>
          <a:xfrm>
            <a:off x="5857883" y="1357298"/>
            <a:ext cx="268734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>
          <a:xfrm>
            <a:off x="928662" y="4714884"/>
            <a:ext cx="857256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/>
              <a:t>Признаки </a:t>
            </a:r>
            <a:r>
              <a:rPr lang="ru-RU" sz="3600" dirty="0" smtClean="0"/>
              <a:t>параллелограмма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1.Т:Если  в четырёхугольнике две стороны равны и параллельны, то он является параллелограммом</a:t>
            </a:r>
            <a:endParaRPr lang="ru-RU" sz="1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А                В           АВ = </a:t>
            </a: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СН             АВСН – </a:t>
            </a:r>
            <a:r>
              <a:rPr lang="ru-RU" sz="14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парал-м</a:t>
            </a:r>
            <a:endParaRPr lang="ru-RU" sz="1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                                       АВ ││СН  </a:t>
            </a:r>
            <a:endParaRPr lang="ru-RU" sz="1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Н               С</a:t>
            </a:r>
            <a:endParaRPr lang="ru-RU" sz="1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2.Если  в четырёхугольнике противоположные стороны попарно равны, то он является параллелограммом   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  </a:t>
            </a: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                 </a:t>
            </a:r>
            <a:r>
              <a:rPr lang="ru-RU" sz="1400" dirty="0" smtClean="0">
                <a:solidFill>
                  <a:prstClr val="black"/>
                </a:solidFill>
              </a:rPr>
              <a:t>В            АВ=СН               АВСН – </a:t>
            </a:r>
            <a:r>
              <a:rPr lang="ru-RU" sz="1400" dirty="0" err="1" smtClean="0">
                <a:solidFill>
                  <a:prstClr val="black"/>
                </a:solidFill>
              </a:rPr>
              <a:t>парал-м</a:t>
            </a:r>
            <a:endParaRPr lang="ru-RU" sz="1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                                      АН=ВС</a:t>
            </a:r>
            <a:endParaRPr lang="ru-RU" sz="14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2.Если  в четырёхугольнике диагонали точкой пересечения делятся пополам, то он является параллелограммом  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 А                 В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                                 АО=ОС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       О                        ВО=ОН                   АВСН – </a:t>
            </a:r>
            <a:r>
              <a:rPr lang="ru-RU" sz="1400" dirty="0" err="1" smtClean="0">
                <a:solidFill>
                  <a:prstClr val="black"/>
                </a:solidFill>
              </a:rPr>
              <a:t>парал-м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Н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1142976" y="1830094"/>
            <a:ext cx="857256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1000100" y="3143248"/>
            <a:ext cx="857256" cy="6429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643306" y="1857364"/>
          <a:ext cx="190500" cy="152400"/>
        </p:xfrm>
        <a:graphic>
          <a:graphicData uri="http://schemas.openxmlformats.org/presentationml/2006/ole">
            <p:oleObj spid="_x0000_s334849" name="Формула" r:id="rId4" imgW="190440" imgH="152280" progId="Equation.3">
              <p:embed/>
            </p:oleObj>
          </a:graphicData>
        </a:graphic>
      </p:graphicFrame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3714744" y="3143248"/>
          <a:ext cx="190500" cy="152400"/>
        </p:xfrm>
        <a:graphic>
          <a:graphicData uri="http://schemas.openxmlformats.org/presentationml/2006/ole">
            <p:oleObj spid="_x0000_s334850" name="Формула" r:id="rId5" imgW="190440" imgH="152280" progId="Equation.3">
              <p:embed/>
            </p:oleObj>
          </a:graphicData>
        </a:graphic>
      </p:graphicFrame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3643306" y="4929198"/>
          <a:ext cx="190500" cy="152400"/>
        </p:xfrm>
        <a:graphic>
          <a:graphicData uri="http://schemas.openxmlformats.org/presentationml/2006/ole">
            <p:oleObj spid="_x0000_s334851" name="Формула" r:id="rId6" imgW="190440" imgH="15228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5400000">
            <a:off x="3393273" y="1964521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179753" y="3249611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000100" y="4786322"/>
            <a:ext cx="642942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28662" y="4714884"/>
            <a:ext cx="857256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428728" y="492919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72332" y="514271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107257" y="4822041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178695" y="4893479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12057" y="5126841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393009" y="5179231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321571" y="5107793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108315" y="4964123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Трапеция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Трапецией 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называется четырёхугольник,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у которого две стороны параллельны, а две другие стороны не параллельны.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А                В           АВ </a:t>
            </a:r>
            <a:r>
              <a:rPr lang="el-GR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ΙΙ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СЕ-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основания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           ВС</a:t>
            </a:r>
            <a:r>
              <a:rPr lang="el-GR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ΙΙ</a:t>
            </a:r>
            <a:r>
              <a:rPr lang="ru-RU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ru-RU" sz="2400" dirty="0" smtClean="0">
                <a:solidFill>
                  <a:prstClr val="black"/>
                </a:solidFill>
              </a:rPr>
              <a:t>Е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А –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боковые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стороны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      Е   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С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500166" y="2643182"/>
            <a:ext cx="1428760" cy="92869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500562" y="2857496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Виды трапеций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500034" y="1285860"/>
            <a:ext cx="757237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О: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Равнобедренной трапецией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называется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трапеция,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у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которой боковые </a:t>
            </a:r>
            <a:r>
              <a:rPr lang="ru-RU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стороны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равны.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     А                В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                       АЕ=ВС         АВСЕ – равнобедренная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Е                  С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Свойства равнобедренной трапеции: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1.Т:В равнобедренной трапеции </a:t>
            </a:r>
            <a:r>
              <a:rPr lang="ru-RU" sz="1600" dirty="0" smtClean="0">
                <a:solidFill>
                  <a:prstClr val="black"/>
                </a:solidFill>
              </a:rPr>
              <a:t>углы при основаниях равны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2. Т:</a:t>
            </a:r>
            <a:r>
              <a:rPr lang="ru-RU" sz="1600" dirty="0" smtClean="0">
                <a:solidFill>
                  <a:prstClr val="black"/>
                </a:solidFill>
              </a:rPr>
              <a:t>В равнобедренной трапеции  диагонали равны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  А                 В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                          АВСЕ – равнобедренная трапеция      АС=ВЕ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Е                     С                                                                &lt;А=&lt;В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                                                                                          &lt;Е=&lt;С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О: Прямоугольной трапецией называется трапеция, у которой один из углов прямой.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    А                     В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                                    &lt;С – прямой     АВМС - прямоугольная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      С                         М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857224" y="1928802"/>
            <a:ext cx="1143008" cy="64294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857356" y="2143116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857224" y="2214554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071802" y="2071678"/>
          <a:ext cx="190500" cy="152400"/>
        </p:xfrm>
        <a:graphic>
          <a:graphicData uri="http://schemas.openxmlformats.org/presentationml/2006/ole">
            <p:oleObj spid="_x0000_s352258" name="Формула" r:id="rId4" imgW="190440" imgH="152280" progId="Equation.3">
              <p:embed/>
            </p:oleObj>
          </a:graphicData>
        </a:graphic>
      </p:graphicFrame>
      <p:graphicFrame>
        <p:nvGraphicFramePr>
          <p:cNvPr id="352259" name="Object 3"/>
          <p:cNvGraphicFramePr>
            <a:graphicFrameLocks noChangeAspect="1"/>
          </p:cNvGraphicFramePr>
          <p:nvPr/>
        </p:nvGraphicFramePr>
        <p:xfrm>
          <a:off x="5572132" y="3857628"/>
          <a:ext cx="190500" cy="152400"/>
        </p:xfrm>
        <a:graphic>
          <a:graphicData uri="http://schemas.openxmlformats.org/presentationml/2006/ole">
            <p:oleObj spid="_x0000_s352259" name="Формула" r:id="rId5" imgW="190440" imgH="152280" progId="Equation.3">
              <p:embed/>
            </p:oleObj>
          </a:graphicData>
        </a:graphic>
      </p:graphicFrame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3929058" y="5500702"/>
          <a:ext cx="190500" cy="152400"/>
        </p:xfrm>
        <a:graphic>
          <a:graphicData uri="http://schemas.openxmlformats.org/presentationml/2006/ole">
            <p:oleObj spid="_x0000_s352261" name="Формула" r:id="rId6" imgW="190440" imgH="152280" progId="Equation.3">
              <p:embed/>
            </p:oleObj>
          </a:graphicData>
        </a:graphic>
      </p:graphicFrame>
      <p:sp>
        <p:nvSpPr>
          <p:cNvPr id="12" name="Трапеция 11"/>
          <p:cNvSpPr/>
          <p:nvPr/>
        </p:nvSpPr>
        <p:spPr>
          <a:xfrm>
            <a:off x="857224" y="3571876"/>
            <a:ext cx="1143008" cy="64294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00100" y="3571876"/>
            <a:ext cx="1000132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57224" y="3571876"/>
            <a:ext cx="928694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7224" y="4071942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ручной ввод 31"/>
          <p:cNvSpPr/>
          <p:nvPr/>
        </p:nvSpPr>
        <p:spPr>
          <a:xfrm rot="5400000">
            <a:off x="1285852" y="5143512"/>
            <a:ext cx="1000132" cy="128588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1142976" y="6072206"/>
            <a:ext cx="142876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58175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Теорема Фалеса</a:t>
            </a:r>
            <a:endParaRPr lang="ru-RU" sz="3600" dirty="0"/>
          </a:p>
        </p:txBody>
      </p:sp>
      <p:pic>
        <p:nvPicPr>
          <p:cNvPr id="209923" name="Рисунок 9" descr="Boo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86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714348" y="1285860"/>
            <a:ext cx="73580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Т: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Если на одной из двух прямых отложить последовательно несколько равных отрезков и через их концы провести параллельные прямые, пересекающие вторую прямую, то они отсекут на второй прямой равные между собой отрезки</a:t>
            </a: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         а         в   </a:t>
            </a: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 </a:t>
            </a:r>
            <a:r>
              <a:rPr lang="ru-RU" sz="16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endParaRPr lang="ru-RU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14480" y="28574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19280" y="31622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24080" y="34670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28880" y="37718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24080" y="34670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28880" y="37718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33680" y="40766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8480" y="43814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43280" y="468629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286248" y="3000372"/>
            <a:ext cx="2643206" cy="1643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250265" y="3893347"/>
            <a:ext cx="314327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786182" y="300037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786182" y="328612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786182" y="357187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786182" y="4500570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786182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786182" y="4143380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000628" y="292893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072066" y="300037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214942" y="328612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286380" y="335756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357818" y="357187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429256" y="364331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643570" y="385762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072198" y="4500570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643570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786446" y="4143380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57884" y="421481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000760" y="442913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6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7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8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0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Оформление по умолчанию">
  <a:themeElements>
    <a:clrScheme name="">
      <a:dk1>
        <a:srgbClr val="808080"/>
      </a:dk1>
      <a:lt1>
        <a:srgbClr val="FFFFCC"/>
      </a:lt1>
      <a:dk2>
        <a:srgbClr val="000B00"/>
      </a:dk2>
      <a:lt2>
        <a:srgbClr val="000000"/>
      </a:lt2>
      <a:accent1>
        <a:srgbClr val="BBE0E3"/>
      </a:accent1>
      <a:accent2>
        <a:srgbClr val="C5B450"/>
      </a:accent2>
      <a:accent3>
        <a:srgbClr val="AAAAAA"/>
      </a:accent3>
      <a:accent4>
        <a:srgbClr val="DADAAE"/>
      </a:accent4>
      <a:accent5>
        <a:srgbClr val="DAEDEF"/>
      </a:accent5>
      <a:accent6>
        <a:srgbClr val="B2A348"/>
      </a:accent6>
      <a:hlink>
        <a:srgbClr val="C5B450"/>
      </a:hlink>
      <a:folHlink>
        <a:srgbClr val="C5B45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5B45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808080"/>
        </a:dk1>
        <a:lt1>
          <a:srgbClr val="FFFF68"/>
        </a:lt1>
        <a:dk2>
          <a:srgbClr val="000B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58"/>
        </a:accent4>
        <a:accent5>
          <a:srgbClr val="DAEDEF"/>
        </a:accent5>
        <a:accent6>
          <a:srgbClr val="2D2D8A"/>
        </a:accent6>
        <a:hlink>
          <a:srgbClr val="C5B450"/>
        </a:hlink>
        <a:folHlink>
          <a:srgbClr val="C5B4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808080"/>
        </a:dk1>
        <a:lt1>
          <a:srgbClr val="FFFF68"/>
        </a:lt1>
        <a:dk2>
          <a:srgbClr val="000B00"/>
        </a:dk2>
        <a:lt2>
          <a:srgbClr val="000000"/>
        </a:lt2>
        <a:accent1>
          <a:srgbClr val="BBE0E3"/>
        </a:accent1>
        <a:accent2>
          <a:srgbClr val="C5B450"/>
        </a:accent2>
        <a:accent3>
          <a:srgbClr val="AAAAAA"/>
        </a:accent3>
        <a:accent4>
          <a:srgbClr val="DADA58"/>
        </a:accent4>
        <a:accent5>
          <a:srgbClr val="DAEDEF"/>
        </a:accent5>
        <a:accent6>
          <a:srgbClr val="B2A348"/>
        </a:accent6>
        <a:hlink>
          <a:srgbClr val="828282"/>
        </a:hlink>
        <a:folHlink>
          <a:srgbClr val="C5B4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808080"/>
        </a:dk1>
        <a:lt1>
          <a:srgbClr val="FFFFCC"/>
        </a:lt1>
        <a:dk2>
          <a:srgbClr val="000B00"/>
        </a:dk2>
        <a:lt2>
          <a:srgbClr val="000000"/>
        </a:lt2>
        <a:accent1>
          <a:srgbClr val="BBE0E3"/>
        </a:accent1>
        <a:accent2>
          <a:srgbClr val="C5B450"/>
        </a:accent2>
        <a:accent3>
          <a:srgbClr val="AAAAAA"/>
        </a:accent3>
        <a:accent4>
          <a:srgbClr val="DADAAE"/>
        </a:accent4>
        <a:accent5>
          <a:srgbClr val="DAEDEF"/>
        </a:accent5>
        <a:accent6>
          <a:srgbClr val="B2A348"/>
        </a:accent6>
        <a:hlink>
          <a:srgbClr val="828282"/>
        </a:hlink>
        <a:folHlink>
          <a:srgbClr val="C5B45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5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6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7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8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7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937</TotalTime>
  <Words>2487</Words>
  <Application>Microsoft Office PowerPoint</Application>
  <PresentationFormat>Экран (4:3)</PresentationFormat>
  <Paragraphs>670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81" baseType="lpstr">
      <vt:lpstr>Эркер</vt:lpstr>
      <vt:lpstr>1_Эркер</vt:lpstr>
      <vt:lpstr>4_Эркер</vt:lpstr>
      <vt:lpstr>10_Эркер</vt:lpstr>
      <vt:lpstr>11_Эркер</vt:lpstr>
      <vt:lpstr>19_Эркер</vt:lpstr>
      <vt:lpstr>21_Эркер</vt:lpstr>
      <vt:lpstr>22_Эркер</vt:lpstr>
      <vt:lpstr>23_Эркер</vt:lpstr>
      <vt:lpstr>8_Эркер</vt:lpstr>
      <vt:lpstr>26_Эркер</vt:lpstr>
      <vt:lpstr>2_Эркер</vt:lpstr>
      <vt:lpstr>3_Эркер</vt:lpstr>
      <vt:lpstr>27_Эркер</vt:lpstr>
      <vt:lpstr>28_Эркер</vt:lpstr>
      <vt:lpstr>29_Эркер</vt:lpstr>
      <vt:lpstr>30_Эркер</vt:lpstr>
      <vt:lpstr>31_Эркер</vt:lpstr>
      <vt:lpstr>5_Эркер</vt:lpstr>
      <vt:lpstr>6_Эркер</vt:lpstr>
      <vt:lpstr>7_Эркер</vt:lpstr>
      <vt:lpstr>9_Эркер</vt:lpstr>
      <vt:lpstr>12_Эркер</vt:lpstr>
      <vt:lpstr>Оформление по умолчанию</vt:lpstr>
      <vt:lpstr>13_Эркер</vt:lpstr>
      <vt:lpstr>14_Эркер</vt:lpstr>
      <vt:lpstr>15_Эркер</vt:lpstr>
      <vt:lpstr>16_Эркер</vt:lpstr>
      <vt:lpstr>Формула</vt:lpstr>
      <vt:lpstr>Геометрия. Теоретическая тетрадь.</vt:lpstr>
      <vt:lpstr>Слайд 2</vt:lpstr>
      <vt:lpstr>Многоугольники</vt:lpstr>
      <vt:lpstr>Параллелограмм</vt:lpstr>
      <vt:lpstr>Свойства параллелограмма</vt:lpstr>
      <vt:lpstr>Признаки параллелограмма</vt:lpstr>
      <vt:lpstr>Трапеция</vt:lpstr>
      <vt:lpstr>Виды трапеций</vt:lpstr>
      <vt:lpstr>Теорема Фалеса</vt:lpstr>
      <vt:lpstr>прямоугольник</vt:lpstr>
      <vt:lpstr>Ромб</vt:lpstr>
      <vt:lpstr>квадрат</vt:lpstr>
      <vt:lpstr>Осевая симметрия</vt:lpstr>
      <vt:lpstr>Центральная симметрия</vt:lpstr>
      <vt:lpstr>Слайд 15</vt:lpstr>
      <vt:lpstr>Свойства площадей</vt:lpstr>
      <vt:lpstr>Площадь прямоугольника</vt:lpstr>
      <vt:lpstr>Площадь паралллелограмма</vt:lpstr>
      <vt:lpstr>Площадь треугольника</vt:lpstr>
      <vt:lpstr>Следствия из теоремы о площади треугольника</vt:lpstr>
      <vt:lpstr>Площадь трапеции</vt:lpstr>
      <vt:lpstr>Теорема Пифагора</vt:lpstr>
      <vt:lpstr>Теорема , обратная теореме Пифагора</vt:lpstr>
      <vt:lpstr>Слайд 24</vt:lpstr>
      <vt:lpstr>Пропорциональные отрезки</vt:lpstr>
      <vt:lpstr>Подобные треугольники.</vt:lpstr>
      <vt:lpstr>Свойства подобных треугольников.</vt:lpstr>
      <vt:lpstr>Первый признак подобия треугольников.</vt:lpstr>
      <vt:lpstr>Второй признак подобия треугольников.</vt:lpstr>
      <vt:lpstr>Третий признак подобия треугольников.</vt:lpstr>
      <vt:lpstr>Средняя линия треугольника</vt:lpstr>
      <vt:lpstr>Пропорциональные отрезки в прямоугольном треугольнике</vt:lpstr>
      <vt:lpstr>Соотношения между сторонами и углами прямоугольного треугольника</vt:lpstr>
      <vt:lpstr>Соотношения между сторонами и углами прямоугольного треугольника</vt:lpstr>
      <vt:lpstr>Соотношения между сторонами и углами прямоугольного треугольника</vt:lpstr>
      <vt:lpstr>Соотношения между сторонами и углами прямоугольного треугольника</vt:lpstr>
      <vt:lpstr>Слайд 37</vt:lpstr>
      <vt:lpstr>Взаимное расположение прямой и окружности</vt:lpstr>
      <vt:lpstr>Касательная к окружности</vt:lpstr>
      <vt:lpstr>Касательная к окружности</vt:lpstr>
      <vt:lpstr>Слайд 41</vt:lpstr>
      <vt:lpstr>Центральный угол</vt:lpstr>
      <vt:lpstr>Вписанный угол</vt:lpstr>
      <vt:lpstr>Свойство хорд</vt:lpstr>
      <vt:lpstr>Свойство биссектрисы угла</vt:lpstr>
      <vt:lpstr>Свойство серединного перпендикуляра к отрезку</vt:lpstr>
      <vt:lpstr>Четыре замечательные точки треугольника</vt:lpstr>
      <vt:lpstr>Четыре замечательные точки треугольника</vt:lpstr>
      <vt:lpstr>Четыре замечательные точки треугольника</vt:lpstr>
      <vt:lpstr>Четыре замечательные точки треугольника</vt:lpstr>
      <vt:lpstr>Вписанная окружность</vt:lpstr>
      <vt:lpstr>Описанная окружность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Геометрия. Теоретическая тетрадь.</dc:title>
  <dc:creator>Pentium4</dc:creator>
  <cp:lastModifiedBy>Pentium4</cp:lastModifiedBy>
  <cp:revision>110</cp:revision>
  <dcterms:created xsi:type="dcterms:W3CDTF">2008-09-18T12:52:17Z</dcterms:created>
  <dcterms:modified xsi:type="dcterms:W3CDTF">2009-11-03T15:11:37Z</dcterms:modified>
</cp:coreProperties>
</file>