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7"/>
  </p:handoutMasterIdLst>
  <p:sldIdLst>
    <p:sldId id="256" r:id="rId2"/>
    <p:sldId id="257" r:id="rId3"/>
    <p:sldId id="263" r:id="rId4"/>
    <p:sldId id="258" r:id="rId5"/>
    <p:sldId id="259" r:id="rId6"/>
    <p:sldId id="260" r:id="rId7"/>
    <p:sldId id="261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51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80A6E9-4405-4105-8D45-E2FC0D93466A}" type="datetimeFigureOut">
              <a:rPr lang="ru-RU" smtClean="0"/>
              <a:pPr/>
              <a:t>07.02.2011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A5DEF3-4587-4AD3-A1FB-82EBC4E5C55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C2EC9-A7D9-40F2-B669-EE7E97AB0DF2}" type="datetimeFigureOut">
              <a:rPr lang="ru-RU" smtClean="0"/>
              <a:pPr/>
              <a:t>07.02.2011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13E93-5D3C-40D1-93DC-7127089203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C2EC9-A7D9-40F2-B669-EE7E97AB0DF2}" type="datetimeFigureOut">
              <a:rPr lang="ru-RU" smtClean="0"/>
              <a:pPr/>
              <a:t>07.02.2011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13E93-5D3C-40D1-93DC-7127089203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C2EC9-A7D9-40F2-B669-EE7E97AB0DF2}" type="datetimeFigureOut">
              <a:rPr lang="ru-RU" smtClean="0"/>
              <a:pPr/>
              <a:t>07.02.2011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13E93-5D3C-40D1-93DC-7127089203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C2EC9-A7D9-40F2-B669-EE7E97AB0DF2}" type="datetimeFigureOut">
              <a:rPr lang="ru-RU" smtClean="0"/>
              <a:pPr/>
              <a:t>07.02.2011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13E93-5D3C-40D1-93DC-7127089203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C2EC9-A7D9-40F2-B669-EE7E97AB0DF2}" type="datetimeFigureOut">
              <a:rPr lang="ru-RU" smtClean="0"/>
              <a:pPr/>
              <a:t>07.02.2011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13E93-5D3C-40D1-93DC-7127089203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C2EC9-A7D9-40F2-B669-EE7E97AB0DF2}" type="datetimeFigureOut">
              <a:rPr lang="ru-RU" smtClean="0"/>
              <a:pPr/>
              <a:t>07.02.2011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13E93-5D3C-40D1-93DC-7127089203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C2EC9-A7D9-40F2-B669-EE7E97AB0DF2}" type="datetimeFigureOut">
              <a:rPr lang="ru-RU" smtClean="0"/>
              <a:pPr/>
              <a:t>07.02.2011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13E93-5D3C-40D1-93DC-7127089203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C2EC9-A7D9-40F2-B669-EE7E97AB0DF2}" type="datetimeFigureOut">
              <a:rPr lang="ru-RU" smtClean="0"/>
              <a:pPr/>
              <a:t>07.02.2011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13E93-5D3C-40D1-93DC-7127089203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C2EC9-A7D9-40F2-B669-EE7E97AB0DF2}" type="datetimeFigureOut">
              <a:rPr lang="ru-RU" smtClean="0"/>
              <a:pPr/>
              <a:t>07.02.2011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13E93-5D3C-40D1-93DC-7127089203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C2EC9-A7D9-40F2-B669-EE7E97AB0DF2}" type="datetimeFigureOut">
              <a:rPr lang="ru-RU" smtClean="0"/>
              <a:pPr/>
              <a:t>07.02.2011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13E93-5D3C-40D1-93DC-7127089203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C2EC9-A7D9-40F2-B669-EE7E97AB0DF2}" type="datetimeFigureOut">
              <a:rPr lang="ru-RU" smtClean="0"/>
              <a:pPr/>
              <a:t>07.02.2011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13E93-5D3C-40D1-93DC-7127089203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AC2EC9-A7D9-40F2-B669-EE7E97AB0DF2}" type="datetimeFigureOut">
              <a:rPr lang="ru-RU" smtClean="0"/>
              <a:pPr/>
              <a:t>07.02.2011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B13E93-5D3C-40D1-93DC-7127089203E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071546"/>
            <a:ext cx="7772400" cy="185738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Подготовка к контрольной работе по теме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«СИСТЕМЫ СЧИСЛЕНИЯ»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14480" y="3714752"/>
            <a:ext cx="6900866" cy="1500198"/>
          </a:xfrm>
        </p:spPr>
        <p:txBody>
          <a:bodyPr>
            <a:noAutofit/>
          </a:bodyPr>
          <a:lstStyle/>
          <a:p>
            <a:pPr algn="r"/>
            <a:r>
              <a:rPr lang="ru-RU" sz="2400" dirty="0" smtClean="0">
                <a:solidFill>
                  <a:srgbClr val="FFFF00"/>
                </a:solidFill>
              </a:rPr>
              <a:t>Разработала и подготовила: Лепёшкина С.А.</a:t>
            </a:r>
          </a:p>
          <a:p>
            <a:pPr algn="r"/>
            <a:r>
              <a:rPr lang="ru-RU" sz="2400" dirty="0">
                <a:solidFill>
                  <a:srgbClr val="FFFF00"/>
                </a:solidFill>
              </a:rPr>
              <a:t>п</a:t>
            </a:r>
            <a:r>
              <a:rPr lang="ru-RU" sz="2400" dirty="0" smtClean="0">
                <a:solidFill>
                  <a:srgbClr val="FFFF00"/>
                </a:solidFill>
              </a:rPr>
              <a:t>реподаватель информатики,</a:t>
            </a:r>
          </a:p>
          <a:p>
            <a:pPr algn="r"/>
            <a:r>
              <a:rPr lang="ru-RU" sz="2400" dirty="0" smtClean="0">
                <a:solidFill>
                  <a:srgbClr val="FFFF00"/>
                </a:solidFill>
              </a:rPr>
              <a:t> первая квалификационная категория</a:t>
            </a:r>
            <a:endParaRPr lang="ru-RU" sz="2400" dirty="0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28860" y="357166"/>
            <a:ext cx="5143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>
                <a:solidFill>
                  <a:schemeClr val="bg2">
                    <a:lumMod val="75000"/>
                  </a:schemeClr>
                </a:solidFill>
              </a:rPr>
              <a:t>ОГОУ</a:t>
            </a: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 НПО «Профессиональное училище № 6»</a:t>
            </a:r>
            <a:endParaRPr lang="ru-RU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14678" y="6211669"/>
            <a:ext cx="2571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Владимир</a:t>
            </a:r>
          </a:p>
          <a:p>
            <a:pPr algn="ctr"/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2011</a:t>
            </a:r>
            <a:endParaRPr lang="ru-RU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28926" y="214290"/>
            <a:ext cx="321471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Первый тайм</a:t>
            </a:r>
            <a:endParaRPr lang="ru-RU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1928794" y="1428736"/>
            <a:ext cx="3286148" cy="1826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№ 5.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lvl="0"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124</a:t>
            </a:r>
            <a:r>
              <a:rPr kumimoji="0" lang="ru-RU" sz="4000" b="0" i="0" u="none" strike="noStrike" cap="none" normalizeH="0" baseline="-3000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8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 </a:t>
            </a: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</a:t>
            </a:r>
            <a:r>
              <a:rPr kumimoji="0" lang="ru-RU" sz="4000" b="0" i="0" u="none" strike="noStrike" cap="none" normalizeH="0" baseline="-3000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2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  <a:sym typeface="Symbol" pitchFamily="18" charset="2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57290" y="4286256"/>
            <a:ext cx="614366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124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 российских футболиста были удостоены чести выступать в финальных турнирах чемпионатов мира.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929190" y="2500306"/>
            <a:ext cx="269657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=</a:t>
            </a:r>
            <a:r>
              <a:rPr kumimoji="0" lang="ru-RU" sz="4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 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1010100</a:t>
            </a:r>
            <a:r>
              <a:rPr kumimoji="0" lang="ru-RU" sz="4000" b="0" i="0" u="none" strike="noStrike" cap="none" normalizeH="0" baseline="-3000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2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 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1" grpId="0"/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785794"/>
            <a:ext cx="721523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ПЕНАЛЬТИ</a:t>
            </a:r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 </a:t>
            </a:r>
          </a:p>
          <a:p>
            <a:pPr algn="ctr"/>
            <a:r>
              <a:rPr lang="ru-RU" sz="4000" i="1" dirty="0" smtClean="0">
                <a:solidFill>
                  <a:srgbClr val="FFFF00"/>
                </a:solidFill>
                <a:latin typeface="Monotype Corsiva" pitchFamily="66" charset="0"/>
              </a:rPr>
              <a:t>введен </a:t>
            </a:r>
            <a:r>
              <a:rPr lang="ru-RU" sz="4000" i="1" dirty="0">
                <a:solidFill>
                  <a:srgbClr val="FFFF00"/>
                </a:solidFill>
                <a:latin typeface="Monotype Corsiva" pitchFamily="66" charset="0"/>
              </a:rPr>
              <a:t>в 1891 году, но соответствующая отметка в штрафной площади появилась лишь в 1903 году: прежде судья отмерял необходимое расстояние «на глаз»)</a:t>
            </a:r>
            <a:endParaRPr lang="ru-RU" sz="2000" dirty="0">
              <a:solidFill>
                <a:srgbClr val="FFFF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500034" y="928670"/>
          <a:ext cx="7715303" cy="3715512"/>
        </p:xfrm>
        <a:graphic>
          <a:graphicData uri="http://schemas.openxmlformats.org/drawingml/2006/table">
            <a:tbl>
              <a:tblPr/>
              <a:tblGrid>
                <a:gridCol w="802671"/>
                <a:gridCol w="3436506"/>
                <a:gridCol w="3476126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Команда 1</a:t>
                      </a:r>
                      <a:endParaRPr lang="ru-RU" sz="2800" dirty="0">
                        <a:solidFill>
                          <a:srgbClr val="00B05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Команда 2</a:t>
                      </a:r>
                      <a:endParaRPr lang="ru-RU" sz="28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latin typeface="Calibri"/>
                          <a:ea typeface="Calibri"/>
                          <a:cs typeface="Times New Roman"/>
                        </a:rPr>
                        <a:t>№ 1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57</a:t>
                      </a:r>
                      <a:r>
                        <a:rPr lang="ru-RU" sz="3600" baseline="-25000" dirty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r>
                        <a:rPr lang="ru-RU" sz="3600" dirty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3600" dirty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  <a:sym typeface="Symbol"/>
                        </a:rPr>
                        <a:t></a:t>
                      </a:r>
                      <a:r>
                        <a:rPr lang="ru-RU" sz="3600" dirty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3600" dirty="0" err="1" smtClean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Х</a:t>
                      </a:r>
                      <a:r>
                        <a:rPr lang="ru-RU" sz="3600" baseline="-25000" dirty="0" err="1" smtClean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3200" dirty="0">
                        <a:solidFill>
                          <a:srgbClr val="00B05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36512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76</a:t>
                      </a:r>
                      <a:r>
                        <a:rPr lang="ru-RU" sz="3600" baseline="-250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r>
                        <a:rPr lang="ru-RU" sz="36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36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  <a:sym typeface="Symbol"/>
                        </a:rPr>
                        <a:t></a:t>
                      </a:r>
                      <a:r>
                        <a:rPr lang="ru-RU" sz="36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360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Х</a:t>
                      </a:r>
                      <a:r>
                        <a:rPr lang="ru-RU" sz="3600" baseline="-2500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3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latin typeface="Calibri"/>
                          <a:ea typeface="Calibri"/>
                          <a:cs typeface="Times New Roman"/>
                        </a:rPr>
                        <a:t>№ 2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600" dirty="0" err="1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5C</a:t>
                      </a:r>
                      <a:r>
                        <a:rPr lang="en-US" sz="3600" baseline="-25000" dirty="0" err="1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16</a:t>
                      </a:r>
                      <a:r>
                        <a:rPr lang="en-US" sz="3600" dirty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3600" dirty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  <a:sym typeface="Symbol"/>
                        </a:rPr>
                        <a:t></a:t>
                      </a:r>
                      <a:r>
                        <a:rPr lang="en-US" sz="3600" dirty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3600" dirty="0" err="1" smtClean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X</a:t>
                      </a:r>
                      <a:r>
                        <a:rPr lang="en-US" sz="3600" baseline="-25000" dirty="0" err="1" smtClean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3200" dirty="0">
                        <a:solidFill>
                          <a:srgbClr val="00B05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36512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600" dirty="0" err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7D</a:t>
                      </a:r>
                      <a:r>
                        <a:rPr lang="en-US" sz="3600" baseline="-25000" dirty="0" err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16</a:t>
                      </a:r>
                      <a:r>
                        <a:rPr lang="en-US" sz="36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36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  <a:sym typeface="Symbol"/>
                        </a:rPr>
                        <a:t></a:t>
                      </a:r>
                      <a:r>
                        <a:rPr lang="en-US" sz="36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360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X</a:t>
                      </a:r>
                      <a:r>
                        <a:rPr lang="en-US" sz="3600" baseline="-2500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3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latin typeface="Calibri"/>
                          <a:ea typeface="Calibri"/>
                          <a:cs typeface="Times New Roman"/>
                        </a:rPr>
                        <a:t>№ 3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13</a:t>
                      </a:r>
                      <a:r>
                        <a:rPr lang="ru-RU" sz="3600" baseline="-25000" dirty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 </a:t>
                      </a:r>
                      <a:r>
                        <a:rPr lang="ru-RU" sz="3600" dirty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  <a:sym typeface="Symbol"/>
                        </a:rPr>
                        <a:t></a:t>
                      </a:r>
                      <a:r>
                        <a:rPr lang="ru-RU" sz="3600" dirty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3600" dirty="0" err="1" smtClean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Х</a:t>
                      </a:r>
                      <a:r>
                        <a:rPr lang="ru-RU" sz="3600" baseline="-25000" dirty="0" err="1" smtClean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3200" dirty="0">
                        <a:solidFill>
                          <a:srgbClr val="00B05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36512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11</a:t>
                      </a:r>
                      <a:r>
                        <a:rPr lang="ru-RU" sz="3600" baseline="-250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r>
                        <a:rPr lang="ru-RU" sz="36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36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  <a:sym typeface="Symbol"/>
                        </a:rPr>
                        <a:t></a:t>
                      </a:r>
                      <a:r>
                        <a:rPr lang="ru-RU" sz="36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360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Х</a:t>
                      </a:r>
                      <a:r>
                        <a:rPr lang="ru-RU" sz="3600" baseline="-2500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3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latin typeface="Calibri"/>
                          <a:ea typeface="Calibri"/>
                          <a:cs typeface="Times New Roman"/>
                        </a:rPr>
                        <a:t>№ 4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1010101</a:t>
                      </a:r>
                      <a:r>
                        <a:rPr lang="ru-RU" sz="3600" baseline="-25000" dirty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ru-RU" sz="3600" dirty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3600" dirty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  <a:sym typeface="Symbol"/>
                        </a:rPr>
                        <a:t></a:t>
                      </a:r>
                      <a:r>
                        <a:rPr lang="ru-RU" sz="3600" dirty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3600" dirty="0" err="1" smtClean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Х</a:t>
                      </a:r>
                      <a:r>
                        <a:rPr lang="ru-RU" sz="3600" baseline="-25000" dirty="0" err="1" smtClean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3200" dirty="0">
                        <a:solidFill>
                          <a:srgbClr val="00B05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36512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110010</a:t>
                      </a:r>
                      <a:r>
                        <a:rPr lang="ru-RU" sz="3600" baseline="-250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ru-RU" sz="36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36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  <a:sym typeface="Symbol"/>
                        </a:rPr>
                        <a:t></a:t>
                      </a:r>
                      <a:r>
                        <a:rPr lang="ru-RU" sz="36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360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Х</a:t>
                      </a:r>
                      <a:r>
                        <a:rPr lang="ru-RU" sz="3600" baseline="-2500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3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latin typeface="Calibri"/>
                          <a:ea typeface="Calibri"/>
                          <a:cs typeface="Times New Roman"/>
                        </a:rPr>
                        <a:t>№ 5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13</a:t>
                      </a:r>
                      <a:r>
                        <a:rPr lang="ru-RU" sz="3600" baseline="-25000" dirty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r>
                        <a:rPr lang="ru-RU" sz="3600" dirty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3600" dirty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  <a:sym typeface="Symbol"/>
                        </a:rPr>
                        <a:t></a:t>
                      </a:r>
                      <a:r>
                        <a:rPr lang="ru-RU" sz="3600" dirty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3600" dirty="0" err="1" smtClean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Х</a:t>
                      </a:r>
                      <a:r>
                        <a:rPr lang="ru-RU" sz="3600" baseline="-25000" dirty="0" err="1" smtClean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3200" dirty="0">
                        <a:solidFill>
                          <a:srgbClr val="00B05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36512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15</a:t>
                      </a:r>
                      <a:r>
                        <a:rPr lang="ru-RU" sz="3600" baseline="-250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r>
                        <a:rPr lang="ru-RU" sz="36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36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  <a:sym typeface="Symbol"/>
                        </a:rPr>
                        <a:t></a:t>
                      </a:r>
                      <a:r>
                        <a:rPr lang="ru-RU" sz="36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360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Х</a:t>
                      </a:r>
                      <a:r>
                        <a:rPr lang="ru-RU" sz="3600" baseline="-2500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3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2928926" y="214290"/>
            <a:ext cx="321471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Пенальти </a:t>
            </a:r>
            <a:endParaRPr lang="ru-RU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785786" y="5357826"/>
          <a:ext cx="7429552" cy="1036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8694"/>
                <a:gridCol w="928694"/>
                <a:gridCol w="928694"/>
                <a:gridCol w="928694"/>
                <a:gridCol w="928694"/>
                <a:gridCol w="928694"/>
                <a:gridCol w="928694"/>
                <a:gridCol w="928694"/>
              </a:tblGrid>
              <a:tr h="464347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rgbClr val="FFFF00"/>
                          </a:solidFill>
                        </a:rPr>
                        <a:t>а</a:t>
                      </a:r>
                      <a:endParaRPr lang="ru-RU" sz="28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rgbClr val="FFFF00"/>
                          </a:solidFill>
                        </a:rPr>
                        <a:t>б</a:t>
                      </a:r>
                      <a:endParaRPr lang="ru-RU" sz="28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rgbClr val="FFFF00"/>
                          </a:solidFill>
                        </a:rPr>
                        <a:t>о</a:t>
                      </a:r>
                      <a:endParaRPr lang="ru-RU" sz="28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err="1" smtClean="0">
                          <a:solidFill>
                            <a:srgbClr val="FFFF00"/>
                          </a:solidFill>
                        </a:rPr>
                        <a:t>п</a:t>
                      </a:r>
                      <a:endParaRPr lang="ru-RU" sz="28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err="1" smtClean="0">
                          <a:solidFill>
                            <a:srgbClr val="FFFF00"/>
                          </a:solidFill>
                        </a:rPr>
                        <a:t>р</a:t>
                      </a:r>
                      <a:endParaRPr lang="ru-RU" sz="28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rgbClr val="FFFF00"/>
                          </a:solidFill>
                        </a:rPr>
                        <a:t>с</a:t>
                      </a:r>
                      <a:endParaRPr lang="ru-RU" sz="28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rgbClr val="FFFF00"/>
                          </a:solidFill>
                        </a:rPr>
                        <a:t>т</a:t>
                      </a:r>
                      <a:endParaRPr lang="ru-RU" sz="28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rgbClr val="FFFF00"/>
                          </a:solidFill>
                        </a:rPr>
                        <a:t>у</a:t>
                      </a:r>
                      <a:endParaRPr lang="ru-RU" sz="28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</a:tr>
              <a:tr h="464347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rgbClr val="FFFF00"/>
                          </a:solidFill>
                        </a:rPr>
                        <a:t>1001</a:t>
                      </a:r>
                      <a:endParaRPr lang="ru-RU" sz="28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rgbClr val="FFFF00"/>
                          </a:solidFill>
                        </a:rPr>
                        <a:t>84</a:t>
                      </a:r>
                      <a:endParaRPr lang="ru-RU" sz="28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rgbClr val="FFFF00"/>
                          </a:solidFill>
                        </a:rPr>
                        <a:t>62</a:t>
                      </a:r>
                      <a:endParaRPr lang="ru-RU" sz="28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rgbClr val="FFFF00"/>
                          </a:solidFill>
                        </a:rPr>
                        <a:t>1101</a:t>
                      </a:r>
                      <a:endParaRPr lang="ru-RU" sz="28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rgbClr val="FFFF00"/>
                          </a:solidFill>
                        </a:rPr>
                        <a:t>125</a:t>
                      </a:r>
                      <a:endParaRPr lang="ru-RU" sz="28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rgbClr val="FFFF00"/>
                          </a:solidFill>
                        </a:rPr>
                        <a:t>1011</a:t>
                      </a:r>
                      <a:endParaRPr lang="ru-RU" sz="28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rgbClr val="FFFF00"/>
                          </a:solidFill>
                        </a:rPr>
                        <a:t>92</a:t>
                      </a:r>
                      <a:endParaRPr lang="ru-RU" sz="28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rgbClr val="FFFF00"/>
                          </a:solidFill>
                        </a:rPr>
                        <a:t>1110</a:t>
                      </a:r>
                      <a:endParaRPr lang="ru-RU" sz="28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928926" y="4786322"/>
            <a:ext cx="32147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Кодовая таблица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428596" y="1071546"/>
          <a:ext cx="8143932" cy="3294888"/>
        </p:xfrm>
        <a:graphic>
          <a:graphicData uri="http://schemas.openxmlformats.org/drawingml/2006/table">
            <a:tbl>
              <a:tblPr/>
              <a:tblGrid>
                <a:gridCol w="714380"/>
                <a:gridCol w="3058500"/>
                <a:gridCol w="754576"/>
                <a:gridCol w="3093762"/>
                <a:gridCol w="522714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Команда 1</a:t>
                      </a:r>
                      <a:endParaRPr lang="ru-RU" sz="2400" dirty="0">
                        <a:solidFill>
                          <a:srgbClr val="00B05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solidFill>
                          <a:srgbClr val="00B05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Команда 2</a:t>
                      </a:r>
                      <a:endParaRPr lang="ru-RU" sz="24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Calibri"/>
                          <a:ea typeface="Calibri"/>
                          <a:cs typeface="Times New Roman"/>
                        </a:rPr>
                        <a:t>№ 1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 57</a:t>
                      </a:r>
                      <a:r>
                        <a:rPr lang="ru-RU" sz="3200" baseline="-25000" dirty="0" smtClean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r>
                        <a:rPr lang="ru-RU" sz="3200" dirty="0" smtClean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3200" dirty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  <a:sym typeface="Symbol"/>
                        </a:rPr>
                        <a:t></a:t>
                      </a:r>
                      <a:r>
                        <a:rPr lang="ru-RU" sz="3200" dirty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3200" dirty="0" err="1" smtClean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Х</a:t>
                      </a:r>
                      <a:r>
                        <a:rPr lang="ru-RU" sz="3200" baseline="-25000" dirty="0" err="1" smtClean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2800" dirty="0">
                        <a:solidFill>
                          <a:srgbClr val="00B05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rgbClr val="00B050"/>
                          </a:solidFill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2800" dirty="0">
                        <a:solidFill>
                          <a:srgbClr val="00B05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36512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76</a:t>
                      </a:r>
                      <a:r>
                        <a:rPr lang="ru-RU" sz="3200" baseline="-250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r>
                        <a:rPr lang="ru-RU" sz="32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32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  <a:sym typeface="Symbol"/>
                        </a:rPr>
                        <a:t></a:t>
                      </a:r>
                      <a:r>
                        <a:rPr lang="ru-RU" sz="32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320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Х</a:t>
                      </a:r>
                      <a:r>
                        <a:rPr lang="ru-RU" sz="3200" baseline="-2500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28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28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Calibri"/>
                          <a:ea typeface="Calibri"/>
                          <a:cs typeface="Times New Roman"/>
                        </a:rPr>
                        <a:t>№ 2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 </a:t>
                      </a:r>
                      <a:r>
                        <a:rPr lang="en-US" sz="3200" dirty="0" err="1" smtClean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5C</a:t>
                      </a:r>
                      <a:r>
                        <a:rPr lang="en-US" sz="3200" baseline="-25000" dirty="0" err="1" smtClean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16</a:t>
                      </a:r>
                      <a:r>
                        <a:rPr lang="en-US" sz="3200" dirty="0" smtClean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3200" dirty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  <a:sym typeface="Symbol"/>
                        </a:rPr>
                        <a:t></a:t>
                      </a:r>
                      <a:r>
                        <a:rPr lang="en-US" sz="3200" dirty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3200" dirty="0" err="1" smtClean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X</a:t>
                      </a:r>
                      <a:r>
                        <a:rPr lang="en-US" sz="3200" baseline="-25000" dirty="0" err="1" smtClean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2800" dirty="0">
                        <a:solidFill>
                          <a:srgbClr val="00B05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rgbClr val="00B050"/>
                          </a:solidFill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2800" dirty="0">
                        <a:solidFill>
                          <a:srgbClr val="00B05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36512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 err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7D</a:t>
                      </a:r>
                      <a:r>
                        <a:rPr lang="en-US" sz="3200" baseline="-25000" dirty="0" err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16</a:t>
                      </a:r>
                      <a:r>
                        <a:rPr lang="en-US" sz="32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32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  <a:sym typeface="Symbol"/>
                        </a:rPr>
                        <a:t></a:t>
                      </a:r>
                      <a:r>
                        <a:rPr lang="en-US" sz="32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320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X</a:t>
                      </a:r>
                      <a:r>
                        <a:rPr lang="en-US" sz="3200" baseline="-2500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28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err="1" smtClean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28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Calibri"/>
                          <a:ea typeface="Calibri"/>
                          <a:cs typeface="Times New Roman"/>
                        </a:rPr>
                        <a:t>№ 3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 13</a:t>
                      </a:r>
                      <a:r>
                        <a:rPr lang="ru-RU" sz="3200" baseline="-25000" dirty="0" smtClean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 </a:t>
                      </a:r>
                      <a:r>
                        <a:rPr lang="ru-RU" sz="3200" dirty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  <a:sym typeface="Symbol"/>
                        </a:rPr>
                        <a:t></a:t>
                      </a:r>
                      <a:r>
                        <a:rPr lang="ru-RU" sz="3200" dirty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3200" dirty="0" err="1" smtClean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Х</a:t>
                      </a:r>
                      <a:r>
                        <a:rPr lang="ru-RU" sz="3200" baseline="-25000" dirty="0" err="1" smtClean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2800" dirty="0">
                        <a:solidFill>
                          <a:srgbClr val="00B05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err="1" smtClean="0">
                          <a:solidFill>
                            <a:srgbClr val="00B050"/>
                          </a:solidFill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endParaRPr lang="ru-RU" sz="2800" dirty="0">
                        <a:solidFill>
                          <a:srgbClr val="00B05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36512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11</a:t>
                      </a:r>
                      <a:r>
                        <a:rPr lang="ru-RU" sz="3200" baseline="-250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r>
                        <a:rPr lang="ru-RU" sz="32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32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  <a:sym typeface="Symbol"/>
                        </a:rPr>
                        <a:t></a:t>
                      </a:r>
                      <a:r>
                        <a:rPr lang="ru-RU" sz="32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320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Х</a:t>
                      </a:r>
                      <a:r>
                        <a:rPr lang="ru-RU" sz="3200" baseline="-2500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28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endParaRPr lang="ru-RU" sz="28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Calibri"/>
                          <a:ea typeface="Calibri"/>
                          <a:cs typeface="Times New Roman"/>
                        </a:rPr>
                        <a:t>№ 4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 1010101</a:t>
                      </a:r>
                      <a:r>
                        <a:rPr lang="ru-RU" sz="3200" baseline="-25000" dirty="0" smtClean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ru-RU" sz="3200" dirty="0" smtClean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3200" dirty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  <a:sym typeface="Symbol"/>
                        </a:rPr>
                        <a:t></a:t>
                      </a:r>
                      <a:r>
                        <a:rPr lang="ru-RU" sz="3200" dirty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3200" dirty="0" err="1" smtClean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Х</a:t>
                      </a:r>
                      <a:r>
                        <a:rPr lang="ru-RU" sz="3200" baseline="-25000" dirty="0" err="1" smtClean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2800" dirty="0">
                        <a:solidFill>
                          <a:srgbClr val="00B05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err="1" smtClean="0">
                          <a:solidFill>
                            <a:srgbClr val="00B050"/>
                          </a:solidFill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2800" dirty="0">
                        <a:solidFill>
                          <a:srgbClr val="00B05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36512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110010</a:t>
                      </a:r>
                      <a:r>
                        <a:rPr lang="ru-RU" sz="3200" baseline="-250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ru-RU" sz="32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32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  <a:sym typeface="Symbol"/>
                        </a:rPr>
                        <a:t></a:t>
                      </a:r>
                      <a:r>
                        <a:rPr lang="ru-RU" sz="32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320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Х</a:t>
                      </a:r>
                      <a:r>
                        <a:rPr lang="ru-RU" sz="3200" baseline="-2500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28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28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Calibri"/>
                          <a:ea typeface="Calibri"/>
                          <a:cs typeface="Times New Roman"/>
                        </a:rPr>
                        <a:t>№ 5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 13</a:t>
                      </a:r>
                      <a:r>
                        <a:rPr lang="ru-RU" sz="3200" baseline="-25000" dirty="0" smtClean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r>
                        <a:rPr lang="ru-RU" sz="3200" dirty="0" smtClean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3200" dirty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  <a:sym typeface="Symbol"/>
                        </a:rPr>
                        <a:t></a:t>
                      </a:r>
                      <a:r>
                        <a:rPr lang="ru-RU" sz="3200" dirty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3200" dirty="0" err="1" smtClean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Х</a:t>
                      </a:r>
                      <a:r>
                        <a:rPr lang="ru-RU" sz="3200" baseline="-25000" dirty="0" err="1" smtClean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2800" dirty="0">
                        <a:solidFill>
                          <a:srgbClr val="00B05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rgbClr val="00B050"/>
                          </a:solidFill>
                          <a:latin typeface="Calibri"/>
                          <a:ea typeface="Calibri"/>
                          <a:cs typeface="Times New Roman"/>
                        </a:rPr>
                        <a:t>С </a:t>
                      </a:r>
                      <a:endParaRPr lang="ru-RU" sz="2800" dirty="0">
                        <a:solidFill>
                          <a:srgbClr val="00B05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36512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15</a:t>
                      </a:r>
                      <a:r>
                        <a:rPr lang="ru-RU" sz="3200" baseline="-250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r>
                        <a:rPr lang="ru-RU" sz="32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32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  <a:sym typeface="Symbol"/>
                        </a:rPr>
                        <a:t></a:t>
                      </a:r>
                      <a:r>
                        <a:rPr lang="ru-RU" sz="32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320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Х</a:t>
                      </a:r>
                      <a:r>
                        <a:rPr lang="ru-RU" sz="3200" baseline="-2500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28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err="1" smtClean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endParaRPr lang="ru-RU" sz="28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2928926" y="357166"/>
            <a:ext cx="321471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Пенальти </a:t>
            </a:r>
            <a:endParaRPr lang="ru-RU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4643446"/>
            <a:ext cx="764386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i="1" dirty="0" smtClean="0">
                <a:solidFill>
                  <a:srgbClr val="FFFF00"/>
                </a:solidFill>
              </a:rPr>
              <a:t>В 1907 году российские футболисты дебютировали </a:t>
            </a:r>
            <a:r>
              <a:rPr lang="ru-RU" sz="2800" i="1" dirty="0">
                <a:solidFill>
                  <a:srgbClr val="FFFF00"/>
                </a:solidFill>
              </a:rPr>
              <a:t>на международной </a:t>
            </a:r>
            <a:r>
              <a:rPr lang="ru-RU" sz="2800" i="1" dirty="0" smtClean="0">
                <a:solidFill>
                  <a:srgbClr val="FFFF00"/>
                </a:solidFill>
              </a:rPr>
              <a:t>арене: клуб </a:t>
            </a:r>
            <a:r>
              <a:rPr lang="ru-RU" sz="2800" i="1" dirty="0">
                <a:solidFill>
                  <a:srgbClr val="FFFF00"/>
                </a:solidFill>
              </a:rPr>
              <a:t>«</a:t>
            </a:r>
            <a:r>
              <a:rPr lang="ru-RU" sz="2800" i="1" dirty="0" smtClean="0">
                <a:solidFill>
                  <a:srgbClr val="0070C0"/>
                </a:solidFill>
              </a:rPr>
              <a:t>Спорт</a:t>
            </a:r>
            <a:r>
              <a:rPr lang="ru-RU" sz="2800" i="1" dirty="0" smtClean="0">
                <a:solidFill>
                  <a:srgbClr val="FFFF00"/>
                </a:solidFill>
              </a:rPr>
              <a:t>» встретился </a:t>
            </a:r>
            <a:r>
              <a:rPr lang="ru-RU" sz="2800" i="1" dirty="0">
                <a:solidFill>
                  <a:srgbClr val="FFFF00"/>
                </a:solidFill>
              </a:rPr>
              <a:t>с командой из Стокгольма и уступил 2:3</a:t>
            </a:r>
            <a:r>
              <a:rPr lang="ru-RU" sz="2800" dirty="0">
                <a:solidFill>
                  <a:srgbClr val="FFFF00"/>
                </a:solidFill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14546" y="214290"/>
            <a:ext cx="471490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Домашнее задание </a:t>
            </a:r>
            <a:endParaRPr lang="ru-RU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42976" y="1643050"/>
            <a:ext cx="6072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214546" y="1714488"/>
          <a:ext cx="5500726" cy="3154680"/>
        </p:xfrm>
        <a:graphic>
          <a:graphicData uri="http://schemas.openxmlformats.org/drawingml/2006/table">
            <a:tbl>
              <a:tblPr/>
              <a:tblGrid>
                <a:gridCol w="1041541"/>
                <a:gridCol w="4459185"/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№ 1</a:t>
                      </a:r>
                      <a:endParaRPr lang="ru-RU" sz="2800" dirty="0">
                        <a:solidFill>
                          <a:schemeClr val="bg2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 217</a:t>
                      </a:r>
                      <a:r>
                        <a:rPr lang="ru-RU" sz="3600" baseline="-25000" dirty="0" smtClean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r>
                        <a:rPr lang="ru-RU" sz="3600" dirty="0" smtClean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3600" dirty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  <a:sym typeface="Symbol"/>
                        </a:rPr>
                        <a:t></a:t>
                      </a:r>
                      <a:r>
                        <a:rPr lang="ru-RU" sz="3600" dirty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3600" dirty="0" err="1" smtClean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Х</a:t>
                      </a:r>
                      <a:r>
                        <a:rPr lang="ru-RU" sz="3600" baseline="-25000" dirty="0" err="1" smtClean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3200" dirty="0">
                        <a:solidFill>
                          <a:srgbClr val="00B05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№ 2</a:t>
                      </a:r>
                      <a:endParaRPr lang="ru-RU" sz="2800" dirty="0">
                        <a:solidFill>
                          <a:schemeClr val="bg2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 С</a:t>
                      </a:r>
                      <a:r>
                        <a:rPr lang="en-US" sz="3600" dirty="0" err="1" smtClean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FB</a:t>
                      </a:r>
                      <a:r>
                        <a:rPr lang="en-US" sz="3600" baseline="-25000" dirty="0" err="1" smtClean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16</a:t>
                      </a:r>
                      <a:r>
                        <a:rPr lang="en-US" sz="3600" dirty="0" smtClean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3600" dirty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  <a:sym typeface="Symbol"/>
                        </a:rPr>
                        <a:t></a:t>
                      </a:r>
                      <a:r>
                        <a:rPr lang="en-US" sz="3600" dirty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3600" dirty="0" err="1" smtClean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X</a:t>
                      </a:r>
                      <a:r>
                        <a:rPr lang="en-US" sz="3600" baseline="-25000" dirty="0" err="1" smtClean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3200" dirty="0">
                        <a:solidFill>
                          <a:srgbClr val="00B05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№ 3</a:t>
                      </a:r>
                      <a:endParaRPr lang="ru-RU" sz="2800" dirty="0">
                        <a:solidFill>
                          <a:schemeClr val="bg2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 123</a:t>
                      </a:r>
                      <a:r>
                        <a:rPr lang="ru-RU" sz="3600" baseline="-25000" dirty="0" smtClean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 </a:t>
                      </a:r>
                      <a:r>
                        <a:rPr lang="ru-RU" sz="3600" dirty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  <a:sym typeface="Symbol"/>
                        </a:rPr>
                        <a:t></a:t>
                      </a:r>
                      <a:r>
                        <a:rPr lang="ru-RU" sz="3600" dirty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3600" dirty="0" err="1" smtClean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Х</a:t>
                      </a:r>
                      <a:r>
                        <a:rPr lang="ru-RU" sz="3600" baseline="-25000" dirty="0" err="1" smtClean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3200" dirty="0">
                        <a:solidFill>
                          <a:srgbClr val="00B05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№ 4</a:t>
                      </a:r>
                      <a:endParaRPr lang="ru-RU" sz="2800" dirty="0">
                        <a:solidFill>
                          <a:schemeClr val="bg2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 1110001101</a:t>
                      </a:r>
                      <a:r>
                        <a:rPr lang="ru-RU" sz="3600" baseline="-25000" dirty="0" smtClean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ru-RU" sz="3600" dirty="0" smtClean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3600" dirty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  <a:sym typeface="Symbol"/>
                        </a:rPr>
                        <a:t></a:t>
                      </a:r>
                      <a:r>
                        <a:rPr lang="ru-RU" sz="3600" dirty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3600" dirty="0" err="1" smtClean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Х</a:t>
                      </a:r>
                      <a:r>
                        <a:rPr lang="ru-RU" sz="3600" baseline="-25000" dirty="0" err="1" smtClean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3200" dirty="0">
                        <a:solidFill>
                          <a:srgbClr val="00B05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№ 5</a:t>
                      </a:r>
                      <a:endParaRPr lang="ru-RU" sz="2800" dirty="0">
                        <a:solidFill>
                          <a:schemeClr val="bg2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 7654</a:t>
                      </a:r>
                      <a:r>
                        <a:rPr lang="ru-RU" sz="3600" baseline="-25000" dirty="0" smtClean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r>
                        <a:rPr lang="ru-RU" sz="3600" dirty="0" smtClean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3600" dirty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  <a:sym typeface="Symbol"/>
                        </a:rPr>
                        <a:t></a:t>
                      </a:r>
                      <a:r>
                        <a:rPr lang="ru-RU" sz="3600" dirty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3600" dirty="0" err="1" smtClean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Х</a:t>
                      </a:r>
                      <a:r>
                        <a:rPr lang="ru-RU" sz="3600" baseline="-25000" dirty="0" err="1" smtClean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3200" dirty="0">
                        <a:solidFill>
                          <a:srgbClr val="00B05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14480" y="2071678"/>
            <a:ext cx="5936241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урок!</a:t>
            </a:r>
            <a:endParaRPr lang="ru-RU" sz="6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" name="Рисунок 2" descr="70d8d992c9dd932bdb1a55226a9899e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3500438"/>
            <a:ext cx="2500330" cy="3097754"/>
          </a:xfrm>
          <a:prstGeom prst="rect">
            <a:avLst/>
          </a:prstGeom>
        </p:spPr>
      </p:pic>
      <p:pic>
        <p:nvPicPr>
          <p:cNvPr id="4" name="Рисунок 3" descr="тренировка зенита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7950" y="214290"/>
            <a:ext cx="2593380" cy="1928826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28926" y="500042"/>
            <a:ext cx="23574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Цели урока.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357158" y="1214422"/>
            <a:ext cx="8429652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Повторить определения:</a:t>
            </a:r>
          </a:p>
          <a:p>
            <a:pPr marL="441325"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система счисления, </a:t>
            </a:r>
          </a:p>
          <a:p>
            <a:pPr marL="441325"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цифра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алфавит, </a:t>
            </a:r>
          </a:p>
          <a:p>
            <a:pPr marL="441325"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позиционные и непозиционные системы счисления, </a:t>
            </a:r>
          </a:p>
          <a:p>
            <a:pPr marL="441325"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основание системы счисления.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Отработать правила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</a:p>
          <a:p>
            <a:pPr marL="441325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перевода в десятичную системы счисления; </a:t>
            </a:r>
          </a:p>
          <a:p>
            <a:pPr marL="441325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 десятичной в любую другую; </a:t>
            </a:r>
          </a:p>
          <a:p>
            <a:pPr marL="441325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правила перевода в системах счисления с основанием 2</a:t>
            </a:r>
            <a:r>
              <a:rPr kumimoji="0" lang="en-US" sz="2400" b="0" i="0" u="none" strike="noStrike" cap="none" normalizeH="0" baseline="3000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1142984"/>
            <a:ext cx="7786742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ФУТБОЛ  </a:t>
            </a:r>
          </a:p>
          <a:p>
            <a:pPr algn="ctr">
              <a:lnSpc>
                <a:spcPct val="150000"/>
              </a:lnSpc>
            </a:pPr>
            <a:r>
              <a:rPr lang="ru-RU" sz="3600" dirty="0" smtClean="0">
                <a:solidFill>
                  <a:srgbClr val="FFFF00"/>
                </a:solidFill>
                <a:latin typeface="Monotype Corsiva" pitchFamily="66" charset="0"/>
              </a:rPr>
              <a:t>( с англ. </a:t>
            </a:r>
            <a:r>
              <a:rPr lang="en-US" sz="3600" dirty="0" smtClean="0">
                <a:solidFill>
                  <a:srgbClr val="FFFF00"/>
                </a:solidFill>
                <a:latin typeface="Monotype Corsiva" pitchFamily="66" charset="0"/>
              </a:rPr>
              <a:t>Foot </a:t>
            </a:r>
            <a:r>
              <a:rPr lang="ru-RU" sz="3600" dirty="0" smtClean="0">
                <a:solidFill>
                  <a:srgbClr val="FFFF00"/>
                </a:solidFill>
                <a:latin typeface="Monotype Corsiva" pitchFamily="66" charset="0"/>
              </a:rPr>
              <a:t>– нога, </a:t>
            </a:r>
            <a:r>
              <a:rPr lang="en-US" sz="3600" dirty="0" smtClean="0">
                <a:solidFill>
                  <a:srgbClr val="FFFF00"/>
                </a:solidFill>
                <a:latin typeface="Monotype Corsiva" pitchFamily="66" charset="0"/>
              </a:rPr>
              <a:t>ball</a:t>
            </a:r>
            <a:r>
              <a:rPr lang="ru-RU" sz="3600" dirty="0" smtClean="0">
                <a:solidFill>
                  <a:srgbClr val="FFFF00"/>
                </a:solidFill>
                <a:latin typeface="Monotype Corsiva" pitchFamily="66" charset="0"/>
              </a:rPr>
              <a:t> – мяч, </a:t>
            </a:r>
            <a:r>
              <a:rPr lang="en-US" sz="3600" dirty="0" smtClean="0">
                <a:solidFill>
                  <a:srgbClr val="FFFF00"/>
                </a:solidFill>
                <a:latin typeface="Monotype Corsiva" pitchFamily="66" charset="0"/>
              </a:rPr>
              <a:t> Football</a:t>
            </a:r>
            <a:r>
              <a:rPr lang="ru-RU" sz="3600" dirty="0" smtClean="0">
                <a:solidFill>
                  <a:srgbClr val="FFFF00"/>
                </a:solidFill>
                <a:latin typeface="Monotype Corsiva" pitchFamily="66" charset="0"/>
              </a:rPr>
              <a:t>) – </a:t>
            </a:r>
          </a:p>
          <a:p>
            <a:pPr algn="ctr"/>
            <a:r>
              <a:rPr lang="ru-RU" sz="4000" dirty="0" smtClean="0">
                <a:solidFill>
                  <a:srgbClr val="FFFF00"/>
                </a:solidFill>
                <a:latin typeface="Monotype Corsiva" pitchFamily="66" charset="0"/>
              </a:rPr>
              <a:t>игра в которой игроки используют различные части тела (преимущественно ноги) и мяч.</a:t>
            </a:r>
            <a:endParaRPr lang="ru-RU" sz="4000" dirty="0">
              <a:solidFill>
                <a:srgbClr val="FFFF00"/>
              </a:solidFill>
              <a:latin typeface="Monotype Corsiva" pitchFamily="66" charset="0"/>
            </a:endParaRPr>
          </a:p>
        </p:txBody>
      </p:sp>
      <p:pic>
        <p:nvPicPr>
          <p:cNvPr id="3" name="Рисунок 2" descr="футбол1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28662" y="4500570"/>
            <a:ext cx="2201314" cy="2014309"/>
          </a:xfrm>
          <a:prstGeom prst="rect">
            <a:avLst/>
          </a:prstGeom>
        </p:spPr>
      </p:pic>
      <p:pic>
        <p:nvPicPr>
          <p:cNvPr id="13313" name="Picture 1" descr="C:\Program Files\Microsoft Office\MEDIA\CAGCAT10\j0299763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8" y="4857760"/>
            <a:ext cx="1827886" cy="1504188"/>
          </a:xfrm>
          <a:prstGeom prst="rect">
            <a:avLst/>
          </a:prstGeom>
          <a:noFill/>
        </p:spPr>
      </p:pic>
      <p:pic>
        <p:nvPicPr>
          <p:cNvPr id="5" name="Picture 1" descr="C:\Program Files\Microsoft Office\MEDIA\CAGCAT10\j0299763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285728"/>
            <a:ext cx="1827886" cy="1504188"/>
          </a:xfrm>
          <a:prstGeom prst="rect">
            <a:avLst/>
          </a:prstGeom>
          <a:noFill/>
        </p:spPr>
      </p:pic>
      <p:pic>
        <p:nvPicPr>
          <p:cNvPr id="6" name="Рисунок 5" descr="футбол2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643702" y="214290"/>
            <a:ext cx="2286016" cy="16880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285720" y="642918"/>
            <a:ext cx="8858280" cy="5478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Символы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которыми записываются числа, называются…</a:t>
            </a: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Набор цифр, использующийся для записи чисел в данной системе счисления, называется …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Чему равно основание системы счисления, в которой мы записываем числа?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 Назовите систему счисления, использующуюся в ЭВМ.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 От чего зависит значение цифры в числе, записанном в указанных системах счисления? 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71736" y="0"/>
            <a:ext cx="321471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Разминка</a:t>
            </a:r>
            <a:endParaRPr lang="ru-RU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214942" y="1214422"/>
            <a:ext cx="12234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цифры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786578" y="2357430"/>
            <a:ext cx="14365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алфавит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072198" y="3357562"/>
            <a:ext cx="11794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десять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929322" y="4357694"/>
            <a:ext cx="16040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двоичная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072198" y="5786454"/>
            <a:ext cx="14398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позиция</a:t>
            </a:r>
            <a:endParaRPr lang="ru-RU" sz="28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1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51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1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512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43042" y="1357298"/>
            <a:ext cx="6353392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6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ЗЕНИТ – </a:t>
            </a:r>
          </a:p>
          <a:p>
            <a:pPr algn="ctr"/>
            <a:r>
              <a:rPr lang="ru-RU" sz="5400" b="1" cap="all" dirty="0" smtClean="0">
                <a:ln/>
                <a:solidFill>
                  <a:schemeClr val="accent6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Чемпион России </a:t>
            </a:r>
            <a:r>
              <a:rPr lang="ru-RU" sz="5400" b="1" cap="all" spc="0" dirty="0" smtClean="0">
                <a:ln/>
                <a:solidFill>
                  <a:schemeClr val="accent6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2010</a:t>
            </a:r>
            <a:endParaRPr lang="ru-RU" sz="5400" b="1" cap="all" spc="0" dirty="0">
              <a:ln/>
              <a:solidFill>
                <a:schemeClr val="accent6">
                  <a:lumMod val="50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3" name="Рисунок 2" descr="зенит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4612" y="4143380"/>
            <a:ext cx="3714776" cy="24146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28926" y="214290"/>
            <a:ext cx="321471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Первый тайм</a:t>
            </a:r>
            <a:endParaRPr lang="ru-RU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428860" y="1428736"/>
            <a:ext cx="2986715" cy="18265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№ 1. </a:t>
            </a:r>
          </a:p>
          <a:p>
            <a:pPr algn="ctr">
              <a:lnSpc>
                <a:spcPct val="150000"/>
              </a:lnSpc>
            </a:pPr>
            <a:r>
              <a:rPr lang="ru-RU" sz="4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3507</a:t>
            </a:r>
            <a:r>
              <a:rPr lang="ru-RU" sz="4000" baseline="-25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sz="4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 </a:t>
            </a:r>
            <a:r>
              <a:rPr lang="ru-RU" sz="40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4000" baseline="-250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ru-RU" sz="4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40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28662" y="4357694"/>
            <a:ext cx="764386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i="1" dirty="0" smtClean="0">
                <a:solidFill>
                  <a:schemeClr val="accent6">
                    <a:lumMod val="50000"/>
                  </a:schemeClr>
                </a:solidFill>
              </a:rPr>
              <a:t>Место и время рождения </a:t>
            </a:r>
            <a:r>
              <a:rPr lang="ru-RU" sz="2800" i="1" dirty="0">
                <a:solidFill>
                  <a:schemeClr val="accent6">
                    <a:lumMod val="50000"/>
                  </a:schemeClr>
                </a:solidFill>
              </a:rPr>
              <a:t>современного </a:t>
            </a:r>
            <a:r>
              <a:rPr lang="ru-RU" sz="2800" i="1" dirty="0" smtClean="0">
                <a:solidFill>
                  <a:schemeClr val="accent6">
                    <a:lumMod val="50000"/>
                  </a:schemeClr>
                </a:solidFill>
              </a:rPr>
              <a:t>футбола – </a:t>
            </a:r>
          </a:p>
          <a:p>
            <a:pPr algn="ctr"/>
            <a:r>
              <a:rPr lang="ru-RU" sz="2800" i="1" dirty="0" smtClean="0">
                <a:solidFill>
                  <a:schemeClr val="accent6">
                    <a:lumMod val="50000"/>
                  </a:schemeClr>
                </a:solidFill>
              </a:rPr>
              <a:t>Англия, осень </a:t>
            </a:r>
            <a:r>
              <a:rPr lang="ru-RU" sz="2800" i="1" dirty="0" smtClean="0">
                <a:solidFill>
                  <a:srgbClr val="0070C0"/>
                </a:solidFill>
              </a:rPr>
              <a:t>1863</a:t>
            </a:r>
            <a:r>
              <a:rPr lang="ru-RU" sz="2800" i="1" dirty="0" smtClean="0">
                <a:solidFill>
                  <a:schemeClr val="accent6">
                    <a:lumMod val="50000"/>
                  </a:schemeClr>
                </a:solidFill>
              </a:rPr>
              <a:t>-го года.</a:t>
            </a:r>
          </a:p>
          <a:p>
            <a:pPr algn="ctr"/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643570" y="2357430"/>
            <a:ext cx="2098651" cy="9050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4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= 1863</a:t>
            </a:r>
            <a:r>
              <a:rPr lang="ru-RU" sz="4000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ru-RU" sz="4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4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28926" y="214290"/>
            <a:ext cx="321471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Первый тайм</a:t>
            </a:r>
            <a:endParaRPr lang="ru-RU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643174" y="1214422"/>
            <a:ext cx="3029997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40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№ 2</a:t>
            </a:r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lnSpc>
                <a:spcPct val="150000"/>
              </a:lnSpc>
            </a:pPr>
            <a:r>
              <a:rPr lang="ru-RU" sz="4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769</a:t>
            </a:r>
            <a:r>
              <a:rPr lang="ru-RU" sz="4000" baseline="-25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16</a:t>
            </a:r>
            <a:r>
              <a:rPr lang="ru-RU" sz="4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 </a:t>
            </a:r>
            <a:r>
              <a:rPr lang="ru-RU" sz="4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4000" baseline="-25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ru-RU" sz="4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40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429256" y="2143116"/>
            <a:ext cx="2098651" cy="9050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4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= 1897</a:t>
            </a:r>
            <a:r>
              <a:rPr lang="ru-RU" sz="4000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ru-RU" sz="4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4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3929066"/>
            <a:ext cx="850112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i="1" dirty="0">
                <a:solidFill>
                  <a:schemeClr val="accent6">
                    <a:lumMod val="50000"/>
                  </a:schemeClr>
                </a:solidFill>
              </a:rPr>
              <a:t>О</a:t>
            </a:r>
            <a:r>
              <a:rPr lang="ru-RU" sz="2800" i="1" dirty="0" smtClean="0">
                <a:solidFill>
                  <a:schemeClr val="accent6">
                    <a:lumMod val="50000"/>
                  </a:schemeClr>
                </a:solidFill>
              </a:rPr>
              <a:t>фициальной датой </a:t>
            </a:r>
            <a:r>
              <a:rPr lang="ru-RU" sz="2800" i="1" dirty="0">
                <a:solidFill>
                  <a:schemeClr val="accent6">
                    <a:lumMod val="50000"/>
                  </a:schemeClr>
                </a:solidFill>
              </a:rPr>
              <a:t>рождения отечественного </a:t>
            </a:r>
            <a:r>
              <a:rPr lang="ru-RU" sz="2800" i="1" dirty="0" smtClean="0">
                <a:solidFill>
                  <a:schemeClr val="accent6">
                    <a:lumMod val="50000"/>
                  </a:schemeClr>
                </a:solidFill>
              </a:rPr>
              <a:t>футбола считается </a:t>
            </a:r>
            <a:r>
              <a:rPr lang="ru-RU" sz="2800" i="1" dirty="0" smtClean="0">
                <a:solidFill>
                  <a:srgbClr val="0070C0"/>
                </a:solidFill>
              </a:rPr>
              <a:t>1897</a:t>
            </a:r>
            <a:r>
              <a:rPr lang="ru-RU" sz="2800" i="1" dirty="0" smtClean="0">
                <a:solidFill>
                  <a:schemeClr val="accent6">
                    <a:lumMod val="50000"/>
                  </a:schemeClr>
                </a:solidFill>
              </a:rPr>
              <a:t> год, когда в Санкт-Петербурге состоялся матч двух местных команд, сведения о котором были зафиксированы в спортивной печати.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28926" y="214290"/>
            <a:ext cx="321471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Первый тайм</a:t>
            </a:r>
            <a:endParaRPr lang="ru-RU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214546" y="857232"/>
            <a:ext cx="3286148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№ 3.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37</a:t>
            </a:r>
            <a:r>
              <a:rPr kumimoji="0" lang="ru-RU" sz="4000" b="0" i="0" u="none" strike="noStrike" cap="none" normalizeH="0" baseline="-3000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10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 </a:t>
            </a: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</a:t>
            </a:r>
            <a:r>
              <a:rPr kumimoji="0" lang="ru-RU" sz="4000" b="0" i="0" u="none" strike="noStrike" cap="none" normalizeH="0" baseline="-3000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2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  <a:sym typeface="Symbol" pitchFamily="18" charset="2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2643182"/>
            <a:ext cx="778674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Сборная России (СССР) начала выступать в финальных турнирах чемпионатов мира в</a:t>
            </a:r>
            <a:r>
              <a:rPr kumimoji="0" lang="ru-RU" sz="2800" b="0" i="1" u="none" strike="noStrike" cap="none" normalizeH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 1958 году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.  Всего сборная принимала участие в девяти финальных турнирах.</a:t>
            </a:r>
          </a:p>
          <a:p>
            <a:pPr algn="ctr"/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В 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37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 матчах наша сборная</a:t>
            </a:r>
          </a:p>
          <a:p>
            <a:pPr algn="ctr"/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 одержала 17 побед,</a:t>
            </a:r>
          </a:p>
          <a:p>
            <a:pPr algn="ctr"/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 6 матчей закончила вничью,</a:t>
            </a:r>
          </a:p>
          <a:p>
            <a:pPr algn="ctr"/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 потерпела 14 поражений.</a:t>
            </a:r>
          </a:p>
          <a:p>
            <a:pPr algn="ctr"/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 Было забито 64 гола, пропущено – 44.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57818" y="1714488"/>
            <a:ext cx="231185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 100101</a:t>
            </a:r>
            <a:r>
              <a:rPr kumimoji="0" lang="ru-RU" sz="4000" b="0" i="0" u="none" strike="noStrike" cap="none" normalizeH="0" baseline="-3000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2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  <a:sym typeface="Symbol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/>
      <p:bldP spid="4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28926" y="214290"/>
            <a:ext cx="321471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Первый тайм</a:t>
            </a:r>
            <a:endParaRPr lang="ru-RU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1142976" y="928670"/>
            <a:ext cx="5143536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№ 4. </a:t>
            </a:r>
          </a:p>
          <a:p>
            <a:pPr lvl="0"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100110111000</a:t>
            </a:r>
            <a:r>
              <a:rPr kumimoji="0" lang="ru-RU" sz="4000" b="0" i="0" u="none" strike="noStrike" cap="none" normalizeH="0" baseline="-3000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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</a:t>
            </a:r>
            <a:r>
              <a:rPr kumimoji="0" lang="ru-RU" sz="4000" b="0" i="0" u="none" strike="noStrike" cap="none" normalizeH="0" baseline="-3000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8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  <a:sym typeface="Symbol" pitchFamily="18" charset="2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85852" y="3714752"/>
            <a:ext cx="671517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С 1974 года на чемпионатах мира разыгрывается переходящий приз – </a:t>
            </a:r>
          </a:p>
          <a:p>
            <a:pPr algn="ctr"/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Кубок мира ФИФА,</a:t>
            </a:r>
          </a:p>
          <a:p>
            <a:pPr algn="ctr"/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 изготовленный из чистого золота. </a:t>
            </a:r>
          </a:p>
          <a:p>
            <a:pPr algn="ctr"/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Его вес 4970 грамм, высота 36 см. 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43636" y="2000240"/>
            <a:ext cx="192713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=  4670</a:t>
            </a:r>
            <a:r>
              <a:rPr kumimoji="0" lang="ru-RU" sz="4000" b="0" i="0" u="none" strike="noStrike" cap="none" normalizeH="0" baseline="-3000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8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  <a:sym typeface="Symbol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1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5" grpId="0"/>
      <p:bldP spid="4" grpId="0"/>
      <p:bldP spid="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Счастливый случай</Template>
  <TotalTime>174</TotalTime>
  <Words>585</Words>
  <Application>Microsoft Office PowerPoint</Application>
  <PresentationFormat>Экран (4:3)</PresentationFormat>
  <Paragraphs>150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Подготовка к контрольной работе по теме  «СИСТЕМЫ СЧИСЛЕНИЯ»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Подготовка к контрольной работе по теме  «СИСТЕМЫ СЧИСЛЕНИЯ»</dc:title>
  <dc:creator>Lanser Client</dc:creator>
  <cp:lastModifiedBy>Пользователь</cp:lastModifiedBy>
  <cp:revision>31</cp:revision>
  <dcterms:created xsi:type="dcterms:W3CDTF">2010-11-30T15:18:24Z</dcterms:created>
  <dcterms:modified xsi:type="dcterms:W3CDTF">2011-02-07T07:02:39Z</dcterms:modified>
</cp:coreProperties>
</file>