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15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36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21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38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2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0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23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60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75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96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7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ru-RU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27280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Тема</a:t>
            </a:r>
            <a:r>
              <a:rPr lang="ru-RU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b="1" dirty="0"/>
              <a:t>Пути развития стран Азии, Африки и Латинской Америки. Державное соперничество и ПМВ.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Цель</a:t>
            </a:r>
            <a:r>
              <a:rPr lang="ru-RU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b="1" dirty="0"/>
              <a:t>проследить роль и место стран Азии, Африки и Латинской Америки в мире в начале XX в. раскрыть особенности международных отношений в мире накануне Первой мировой войны; проанализировать причины Первой мировой войны; рассмотреть ход и последствия </a:t>
            </a:r>
            <a:r>
              <a:rPr lang="ru-RU" b="1" dirty="0" smtClean="0"/>
              <a:t>ПМВ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Проверка домашнего задания</a:t>
            </a:r>
            <a:r>
              <a:rPr lang="ru-RU" b="1" dirty="0" smtClean="0"/>
              <a:t>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756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2736304" cy="367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698" y="4177418"/>
            <a:ext cx="2250182" cy="189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3497"/>
            <a:ext cx="2573710" cy="35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13" y="4293096"/>
            <a:ext cx="2441253" cy="193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5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408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чем же заключались цели ведущих держав?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9937104" cy="380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3959932" y="4293096"/>
            <a:ext cx="140415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47664" y="544522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ПРОТИВОРЕЧИЯ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28 июня 1919 в Версальском дворце состоялось подписание договора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028343"/>
            <a:ext cx="8064896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1.Германия теряла 1/8 часть своей территории</a:t>
            </a:r>
          </a:p>
          <a:p>
            <a:pPr>
              <a:lnSpc>
                <a:spcPct val="150000"/>
              </a:lnSpc>
            </a:pPr>
            <a:r>
              <a:rPr lang="ru-RU" dirty="0"/>
              <a:t>2. Эльзас и Лотарингия переходили к Франции, 3 округа к Бельгии, часть Силезии – к Чехословакии, часть Пруссии и Поморья, а также Познань – к Польше, Северный </a:t>
            </a:r>
            <a:r>
              <a:rPr lang="ru-RU" dirty="0" err="1"/>
              <a:t>Шлезвиг</a:t>
            </a:r>
            <a:r>
              <a:rPr lang="ru-RU" dirty="0"/>
              <a:t> – к Дании. </a:t>
            </a:r>
          </a:p>
          <a:p>
            <a:pPr>
              <a:lnSpc>
                <a:spcPct val="150000"/>
              </a:lnSpc>
            </a:pPr>
            <a:r>
              <a:rPr lang="ru-RU" dirty="0"/>
              <a:t>3. Германия теряла все свои колонии</a:t>
            </a:r>
          </a:p>
          <a:p>
            <a:pPr>
              <a:lnSpc>
                <a:spcPct val="150000"/>
              </a:lnSpc>
            </a:pPr>
            <a:r>
              <a:rPr lang="ru-RU" dirty="0"/>
              <a:t>4. Имела право только на 100-тысячную армию.</a:t>
            </a:r>
          </a:p>
          <a:p>
            <a:pPr>
              <a:lnSpc>
                <a:spcPct val="150000"/>
              </a:lnSpc>
            </a:pPr>
            <a:r>
              <a:rPr lang="ru-RU" dirty="0"/>
              <a:t>5. Запрещалось иметь подводные лодки, военную и морскую авиацию, размещать гарнизоны по западному берегу Рейна – демилитаризованная зона.</a:t>
            </a:r>
          </a:p>
          <a:p>
            <a:pPr>
              <a:lnSpc>
                <a:spcPct val="150000"/>
              </a:lnSpc>
            </a:pPr>
            <a:r>
              <a:rPr lang="ru-RU" dirty="0"/>
              <a:t>6. Германию признавали виновницей войны и обязали выплачивать репарации -  132 млрд. золотых марок</a:t>
            </a:r>
          </a:p>
        </p:txBody>
      </p:sp>
    </p:spTree>
    <p:extLst>
      <p:ext uri="{BB962C8B-B14F-4D97-AF65-F5344CB8AC3E}">
        <p14:creationId xmlns:p14="http://schemas.microsoft.com/office/powerpoint/2010/main" val="5314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На </a:t>
            </a:r>
            <a:r>
              <a:rPr lang="ru-RU" dirty="0"/>
              <a:t>Парижской конференции не был рассмотрен целый ряд важнейших вопросов, среди них разоружение и положение в Азиатско-Тихоокеанском регионе. Для решения этого вопроса </a:t>
            </a:r>
            <a:r>
              <a:rPr lang="ru-RU" b="1" dirty="0">
                <a:solidFill>
                  <a:srgbClr val="C00000"/>
                </a:solidFill>
              </a:rPr>
              <a:t>12 ноября 1921 года в США открылась Вашингтонская конференция.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/>
              <a:t>конференции приняли участие 9 стран. Россия не была приглашена в Вашингтон.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6339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</a:rPr>
              <a:t>Итогом </a:t>
            </a:r>
            <a:r>
              <a:rPr lang="ru-RU" b="1" dirty="0">
                <a:solidFill>
                  <a:srgbClr val="002060"/>
                </a:solidFill>
              </a:rPr>
              <a:t>конференции стало подписание нескольких договоров в том числе об ограничении морских вооружений по пропорции:</a:t>
            </a:r>
          </a:p>
          <a:p>
            <a:pPr>
              <a:lnSpc>
                <a:spcPct val="150000"/>
              </a:lnSpc>
            </a:pPr>
            <a:r>
              <a:rPr lang="ru-RU" dirty="0"/>
              <a:t>США	</a:t>
            </a:r>
            <a:r>
              <a:rPr lang="ru-RU" dirty="0" err="1"/>
              <a:t>Великобрит</a:t>
            </a:r>
            <a:r>
              <a:rPr lang="ru-RU" dirty="0"/>
              <a:t>.	Япония	</a:t>
            </a:r>
            <a:r>
              <a:rPr lang="ru-RU" dirty="0" smtClean="0"/>
              <a:t>      Франция</a:t>
            </a:r>
            <a:r>
              <a:rPr lang="ru-RU" dirty="0"/>
              <a:t>	</a:t>
            </a:r>
            <a:r>
              <a:rPr lang="ru-RU" dirty="0" smtClean="0"/>
              <a:t>            Италия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   5</a:t>
            </a:r>
            <a:r>
              <a:rPr lang="ru-RU" dirty="0"/>
              <a:t>	</a:t>
            </a:r>
            <a:r>
              <a:rPr lang="ru-RU" dirty="0" smtClean="0"/>
              <a:t>        5</a:t>
            </a:r>
            <a:r>
              <a:rPr lang="ru-RU" dirty="0"/>
              <a:t>	</a:t>
            </a:r>
            <a:r>
              <a:rPr lang="ru-RU" dirty="0" smtClean="0"/>
              <a:t>           </a:t>
            </a:r>
            <a:r>
              <a:rPr lang="ru-RU" dirty="0"/>
              <a:t>	</a:t>
            </a:r>
            <a:r>
              <a:rPr lang="ru-RU" dirty="0" smtClean="0"/>
              <a:t>     3                1,75</a:t>
            </a:r>
            <a:r>
              <a:rPr lang="ru-RU" dirty="0"/>
              <a:t>	</a:t>
            </a:r>
            <a:r>
              <a:rPr lang="ru-RU" dirty="0" smtClean="0"/>
              <a:t>              1,75                          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	Это было первое в истории соглашение, ограничивающее гонку вооружения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1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2"/>
            <a:ext cx="871296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600" b="1" dirty="0">
                <a:solidFill>
                  <a:srgbClr val="C00000"/>
                </a:solidFill>
              </a:rPr>
              <a:t>Закрепление: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1. В чем выражалось отставание стран Азии, Африки и Латинской Америки от европейских стран?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2. Назовите основные социально-экономические изменения в этих странах в начале XX в.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3. Какие формы сопротивления колониальным властям существовали в начале XX в.?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4. Считаете ли вы, что в 1914г. Мир был обречен на крупномасштабное противостояние? Были ли у политиков, руководителей государств шансы предотвратить эту войну, и почему они не использовали их?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5. Охарактеризуйте процесс создания военно-политических блоков в мире. Какие интересы, противоречия лежали в основе их формирования? 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6. Как отразилось создание двух противоборствующих блоков на общей международной обстановке?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7. Известно, что с 1905 по 1914 г. расходная часть бюджетов ведущих европейских стран, предназначенная на военные нужды, возросла в среднем на 73%.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      Подумайте, выгодно ли правительствам, затратившим огромные суммы на вооружение, придерживаться мирной политики.</a:t>
            </a:r>
          </a:p>
          <a:p>
            <a:pPr>
              <a:lnSpc>
                <a:spcPct val="125000"/>
              </a:lnSpc>
            </a:pPr>
            <a:r>
              <a:rPr lang="ru-RU" sz="1600" dirty="0"/>
              <a:t>      Какие доводы могли бы в этой ситуации остановить правительства от вступления в войну? </a:t>
            </a:r>
          </a:p>
        </p:txBody>
      </p:sp>
    </p:spTree>
    <p:extLst>
      <p:ext uri="{BB962C8B-B14F-4D97-AF65-F5344CB8AC3E}">
        <p14:creationId xmlns:p14="http://schemas.microsoft.com/office/powerpoint/2010/main" val="232238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998132"/>
            <a:ext cx="136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Словарик</a:t>
            </a:r>
            <a:r>
              <a:rPr lang="ru-RU" dirty="0"/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852" y="2459797"/>
            <a:ext cx="7989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Аннексия, Контрибуции, Экспансия, Милитаризм, Пацифизм, Метрополия, Колония, Арбитраж, Шовинизм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0852" y="404664"/>
            <a:ext cx="612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Домашнее задание: </a:t>
            </a:r>
          </a:p>
          <a:p>
            <a:r>
              <a:rPr lang="ru-RU" dirty="0"/>
              <a:t>§5. С 46-49 работа с документом. С. 49 – вопросы.</a:t>
            </a:r>
          </a:p>
          <a:p>
            <a:r>
              <a:rPr lang="ru-RU" dirty="0"/>
              <a:t>§6. С.57-58 – работа с документом. С. 58 – вопросы</a:t>
            </a:r>
          </a:p>
          <a:p>
            <a:r>
              <a:rPr lang="ru-RU" dirty="0"/>
              <a:t>§7 – ознакомительное изучение.</a:t>
            </a:r>
          </a:p>
        </p:txBody>
      </p:sp>
    </p:spTree>
    <p:extLst>
      <p:ext uri="{BB962C8B-B14F-4D97-AF65-F5344CB8AC3E}">
        <p14:creationId xmlns:p14="http://schemas.microsoft.com/office/powerpoint/2010/main" val="10585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b="1" dirty="0"/>
              <a:t>1. Назовите фамилию изобретателя или деятеля культуры.</a:t>
            </a:r>
          </a:p>
          <a:p>
            <a:pPr>
              <a:lnSpc>
                <a:spcPct val="150000"/>
              </a:lnSpc>
            </a:pPr>
            <a:r>
              <a:rPr lang="ru-RU" dirty="0"/>
              <a:t>      1) Кто изобрел первый автомобиль? </a:t>
            </a:r>
          </a:p>
          <a:p>
            <a:pPr>
              <a:lnSpc>
                <a:spcPct val="150000"/>
              </a:lnSpc>
            </a:pPr>
            <a:r>
              <a:rPr lang="ru-RU" dirty="0"/>
              <a:t>      2) Кто открыл структуру атома?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3</a:t>
            </a:r>
            <a:r>
              <a:rPr lang="ru-RU" dirty="0"/>
              <a:t>) Кто изобрел беспроволочный телеграф? </a:t>
            </a:r>
          </a:p>
          <a:p>
            <a:pPr>
              <a:lnSpc>
                <a:spcPct val="150000"/>
              </a:lnSpc>
            </a:pPr>
            <a:r>
              <a:rPr lang="ru-RU" dirty="0"/>
              <a:t>      4) Кто создал теорию относительности</a:t>
            </a:r>
            <a:r>
              <a:rPr lang="ru-RU" dirty="0" smtClean="0"/>
              <a:t>?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      5) Кто изобрел кинематограф? </a:t>
            </a:r>
          </a:p>
          <a:p>
            <a:pPr>
              <a:lnSpc>
                <a:spcPct val="150000"/>
              </a:lnSpc>
            </a:pPr>
            <a:r>
              <a:rPr lang="ru-RU" dirty="0"/>
              <a:t>      6) Кто был основателем олимпийского движения в XX в.?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2. Назовите область творчества или изобретение.</a:t>
            </a:r>
          </a:p>
          <a:p>
            <a:pPr>
              <a:lnSpc>
                <a:spcPct val="150000"/>
              </a:lnSpc>
            </a:pPr>
            <a:r>
              <a:rPr lang="ru-RU" dirty="0"/>
              <a:t>      1) Что изобрели братья Райт? </a:t>
            </a:r>
          </a:p>
          <a:p>
            <a:pPr>
              <a:lnSpc>
                <a:spcPct val="150000"/>
              </a:lnSpc>
            </a:pPr>
            <a:r>
              <a:rPr lang="ru-RU" dirty="0"/>
              <a:t>      2) Что открыл Резерфорд? </a:t>
            </a:r>
          </a:p>
          <a:p>
            <a:pPr>
              <a:lnSpc>
                <a:spcPct val="150000"/>
              </a:lnSpc>
            </a:pPr>
            <a:r>
              <a:rPr lang="ru-RU" dirty="0"/>
              <a:t>      3) Над чем работал Циолковский? </a:t>
            </a:r>
          </a:p>
          <a:p>
            <a:pPr>
              <a:lnSpc>
                <a:spcPct val="150000"/>
              </a:lnSpc>
            </a:pPr>
            <a:r>
              <a:rPr lang="ru-RU" dirty="0"/>
              <a:t>      4) Чем известен Пикассо? </a:t>
            </a:r>
          </a:p>
          <a:p>
            <a:pPr>
              <a:lnSpc>
                <a:spcPct val="150000"/>
              </a:lnSpc>
            </a:pPr>
            <a:r>
              <a:rPr lang="ru-RU" dirty="0"/>
              <a:t>      5) Чем известен Корбюзье?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     6</a:t>
            </a:r>
            <a:r>
              <a:rPr lang="ru-RU" dirty="0"/>
              <a:t>) Чем знаменит Чарли Чаплин?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065" y="486916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Проверка вопросов после параграфов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91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2388"/>
            <a:ext cx="8892091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4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754169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600" y="3933056"/>
            <a:ext cx="68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У </a:t>
            </a:r>
            <a:r>
              <a:rPr lang="ru-RU" b="1" dirty="0">
                <a:solidFill>
                  <a:srgbClr val="002060"/>
                </a:solidFill>
              </a:rPr>
              <a:t>каких стран больше колоний?</a:t>
            </a:r>
          </a:p>
          <a:p>
            <a:r>
              <a:rPr lang="ru-RU" b="1" dirty="0">
                <a:solidFill>
                  <a:srgbClr val="002060"/>
                </a:solidFill>
              </a:rPr>
              <a:t>   Какие страны имеют меньше колониальных владений?</a:t>
            </a:r>
          </a:p>
          <a:p>
            <a:r>
              <a:rPr lang="ru-RU" b="1" dirty="0">
                <a:solidFill>
                  <a:srgbClr val="002060"/>
                </a:solidFill>
              </a:rPr>
              <a:t>   Почему у этих стран мало колоний?</a:t>
            </a:r>
          </a:p>
        </p:txBody>
      </p:sp>
    </p:spTree>
    <p:extLst>
      <p:ext uri="{BB962C8B-B14F-4D97-AF65-F5344CB8AC3E}">
        <p14:creationId xmlns:p14="http://schemas.microsoft.com/office/powerpoint/2010/main" val="28547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656265" cy="351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077072"/>
            <a:ext cx="4840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Союз трёх императоров, создан в 1873 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4492108"/>
            <a:ext cx="85842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Был </a:t>
            </a:r>
            <a:r>
              <a:rPr lang="ru-RU" dirty="0"/>
              <a:t>создан Против Франции, так как Германия претендует на первенство в Европе и на французские колонии в Африке. просуществовал этот союз Два года, с 1873 по 1874 гг. Распался после выхода из союза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65817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856895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</a:rPr>
              <a:t>Тройственный союз в 1882 </a:t>
            </a:r>
            <a:r>
              <a:rPr lang="ru-RU" b="1" dirty="0" smtClean="0">
                <a:solidFill>
                  <a:srgbClr val="C00000"/>
                </a:solidFill>
              </a:rPr>
              <a:t>году </a:t>
            </a:r>
            <a:r>
              <a:rPr lang="ru-RU" b="1" dirty="0" smtClean="0"/>
              <a:t>– Германия, Австро-Венгрия, Италия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Антанта 1904 – </a:t>
            </a:r>
            <a:r>
              <a:rPr lang="ru-RU" b="1" dirty="0" smtClean="0"/>
              <a:t>Англия, Франция, Россия.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132857"/>
            <a:ext cx="885834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95736" y="1628800"/>
            <a:ext cx="4440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Планы противоборствующих сторон</a:t>
            </a:r>
          </a:p>
        </p:txBody>
      </p:sp>
    </p:spTree>
    <p:extLst>
      <p:ext uri="{BB962C8B-B14F-4D97-AF65-F5344CB8AC3E}">
        <p14:creationId xmlns:p14="http://schemas.microsoft.com/office/powerpoint/2010/main" val="11773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1369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b="1" dirty="0" smtClean="0"/>
              <a:t>В </a:t>
            </a:r>
            <a:r>
              <a:rPr lang="ru-RU" b="1" dirty="0"/>
              <a:t>истории Первой мировой войны можно выделить следующие этапы:</a:t>
            </a:r>
          </a:p>
          <a:p>
            <a:pPr>
              <a:lnSpc>
                <a:spcPct val="150000"/>
              </a:lnSpc>
            </a:pPr>
            <a:r>
              <a:rPr lang="ru-RU" dirty="0"/>
              <a:t>1) Кампания 1914г. (провал стратегии быстротечной войны; переход от маневренных к позиционным формам борьбы).</a:t>
            </a:r>
          </a:p>
          <a:p>
            <a:pPr>
              <a:lnSpc>
                <a:spcPct val="150000"/>
              </a:lnSpc>
            </a:pPr>
            <a:r>
              <a:rPr lang="ru-RU" dirty="0"/>
              <a:t>2) Кампания 1915г. (срыв германского плана выхода России из войны; позиционная война).</a:t>
            </a:r>
          </a:p>
          <a:p>
            <a:pPr>
              <a:lnSpc>
                <a:spcPct val="150000"/>
              </a:lnSpc>
            </a:pPr>
            <a:r>
              <a:rPr lang="ru-RU" dirty="0"/>
              <a:t>3) Кампания  1916г. (переход стратегической инициативы к странам Антанты).</a:t>
            </a:r>
          </a:p>
          <a:p>
            <a:pPr>
              <a:lnSpc>
                <a:spcPct val="150000"/>
              </a:lnSpc>
            </a:pPr>
            <a:r>
              <a:rPr lang="ru-RU" dirty="0"/>
              <a:t>4) Кампания 1917г. (наступление Антанты; выход России из войны).</a:t>
            </a:r>
          </a:p>
          <a:p>
            <a:pPr>
              <a:lnSpc>
                <a:spcPct val="150000"/>
              </a:lnSpc>
            </a:pPr>
            <a:r>
              <a:rPr lang="ru-RU" dirty="0"/>
              <a:t>5) Кампания 1918г. (общее наступление Антанты; капитуляция Германии).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65313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	11 </a:t>
            </a:r>
            <a:r>
              <a:rPr lang="ru-RU" i="1" dirty="0">
                <a:solidFill>
                  <a:srgbClr val="002060"/>
                </a:solidFill>
              </a:rPr>
              <a:t>ноября 1918 г. В </a:t>
            </a:r>
            <a:r>
              <a:rPr lang="ru-RU" i="1" dirty="0" err="1">
                <a:solidFill>
                  <a:srgbClr val="002060"/>
                </a:solidFill>
              </a:rPr>
              <a:t>Компьенском</a:t>
            </a:r>
            <a:r>
              <a:rPr lang="ru-RU" i="1" dirty="0">
                <a:solidFill>
                  <a:srgbClr val="002060"/>
                </a:solidFill>
              </a:rPr>
              <a:t> лесу в штабном вагоне генерала </a:t>
            </a:r>
            <a:r>
              <a:rPr lang="ru-RU" i="1" dirty="0" err="1">
                <a:solidFill>
                  <a:srgbClr val="002060"/>
                </a:solidFill>
              </a:rPr>
              <a:t>Фоша</a:t>
            </a:r>
            <a:r>
              <a:rPr lang="ru-RU" i="1" dirty="0">
                <a:solidFill>
                  <a:srgbClr val="002060"/>
                </a:solidFill>
              </a:rPr>
              <a:t> было подписано долгожданное перемирие. На его основе Германия должна была оставить все захваченные ей территории на западе, а её армия – отойти за Рейн. Из Восточной Европы она должна была уйти по мере прибытия туда войск Антанты.</a:t>
            </a:r>
          </a:p>
        </p:txBody>
      </p:sp>
    </p:spTree>
    <p:extLst>
      <p:ext uri="{BB962C8B-B14F-4D97-AF65-F5344CB8AC3E}">
        <p14:creationId xmlns:p14="http://schemas.microsoft.com/office/powerpoint/2010/main" val="37662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16632"/>
            <a:ext cx="88392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981200" y="1524000"/>
            <a:ext cx="5181600" cy="1035050"/>
          </a:xfrm>
          <a:prstGeom prst="rect">
            <a:avLst/>
          </a:prstGeom>
          <a:solidFill>
            <a:srgbClr val="EF3E0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Против колониальной экспансии, против ослабления Германии. За создание Лиги Наций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114800" y="26670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США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4953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Великобритания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52400" y="5486400"/>
            <a:ext cx="2667000" cy="944563"/>
          </a:xfrm>
          <a:prstGeom prst="rect">
            <a:avLst/>
          </a:prstGeom>
          <a:solidFill>
            <a:srgbClr val="EF3E0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charset="0"/>
              </a:rPr>
              <a:t>Сохранение равновесия сил в Европе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581400" y="5486400"/>
            <a:ext cx="1981200" cy="944563"/>
          </a:xfrm>
          <a:prstGeom prst="rect">
            <a:avLst/>
          </a:prstGeom>
          <a:solidFill>
            <a:srgbClr val="EF3E07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66FF33"/>
                </a:solidFill>
                <a:effectLst/>
                <a:uLnTx/>
                <a:uFillTx/>
                <a:latin typeface="Arial" charset="0"/>
              </a:rPr>
              <a:t>Расширение колониальных владений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H="1">
            <a:off x="2667000" y="3124200"/>
            <a:ext cx="1676400" cy="1828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4800600" y="3124200"/>
            <a:ext cx="1828800" cy="1752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2819400" y="5029200"/>
            <a:ext cx="3657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4714876"/>
            <a:ext cx="2998787" cy="179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75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3528392" cy="429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6526"/>
            <a:ext cx="2520280" cy="155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1048"/>
            <a:ext cx="3113338" cy="4117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82479"/>
            <a:ext cx="2621064" cy="146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TC101859866[[fn=Макрос]]</Template>
  <TotalTime>34</TotalTime>
  <Words>609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Macro</vt:lpstr>
      <vt:lpstr>Тема Office</vt:lpstr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КУДРЯШКИ</dc:creator>
  <cp:lastModifiedBy>SMART</cp:lastModifiedBy>
  <cp:revision>13</cp:revision>
  <dcterms:created xsi:type="dcterms:W3CDTF">2011-09-23T17:51:25Z</dcterms:created>
  <dcterms:modified xsi:type="dcterms:W3CDTF">2011-10-07T16:26:06Z</dcterms:modified>
</cp:coreProperties>
</file>