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1"/>
  </p:sldMasterIdLst>
  <p:notesMasterIdLst>
    <p:notesMasterId r:id="rId17"/>
  </p:notesMasterIdLst>
  <p:sldIdLst>
    <p:sldId id="264" r:id="rId2"/>
    <p:sldId id="275" r:id="rId3"/>
    <p:sldId id="277" r:id="rId4"/>
    <p:sldId id="286" r:id="rId5"/>
    <p:sldId id="280" r:id="rId6"/>
    <p:sldId id="282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4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37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F123B-FDEB-4E43-A3E2-D47000DB5932}" type="datetimeFigureOut">
              <a:rPr lang="ru-RU" smtClean="0"/>
              <a:t>19.08.2013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37B77-4620-42FF-9D0C-D8E84EA2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41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37B77-4620-42FF-9D0C-D8E84EA2EA0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37B77-4620-42FF-9D0C-D8E84EA2EA0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37B77-4620-42FF-9D0C-D8E84EA2EA0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37B77-4620-42FF-9D0C-D8E84EA2EA0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37B77-4620-42FF-9D0C-D8E84EA2EA0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37B77-4620-42FF-9D0C-D8E84EA2EA0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6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79334-B060-4E45-8FA5-68C8BE74C380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5C909F-130B-4070-A3E1-0BBA72EE3D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76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4648A1-BF2A-4D5E-8F7D-62E6D6AF423A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639F4-46B3-4627-8E0F-5FAA3AB845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33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6DF089-55E7-4444-9B03-3499DAE1B06D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68331-FCD8-4EC8-9C7C-06FF56ED55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8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899E36-F7B3-4359-9CF6-8A5A07274751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6EEAA-2322-4BF9-9F22-BCB2553EAB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14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254836-B9CB-45F4-95B9-8234BAA2CBF6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CE0B0C-11A6-4549-9335-D1288C9261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0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1AD2F4-5D49-488C-B9E9-1EE6E347AB7B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46B09-0100-4CBB-8215-AB58187BAE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87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D86291-B75E-4292-8F4E-07CEAF4EFD3E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2CAB6-3FD4-4EA9-BD70-C832B7B598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24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991045-1495-4AAE-BADE-2A93DF06E615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9DA5C-3DCB-4B31-BA90-80179AA342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52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5976B4-51A2-4C45-9876-1D02BA297994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BF0FD-46EB-474B-8AAA-4C6F799A0A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33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9DDA5-FF7D-4CD4-BE67-81CF01B4C8A4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014D7-7136-4BC1-A9C4-4520B41B60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69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D1985B-EFD5-4EF5-8B0F-13B81FAE02BF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07467-F1D1-4D37-8F96-EE97A20DF1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98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1FAB4D6-8E9E-4EB8-B62B-4548DA0AF400}" type="datetimeFigureOut">
              <a:rPr lang="ru-RU" smtClean="0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E96A4C-6C9C-4F16-BAA0-ED7A857599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28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teka.cc/index.php?newsid=863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ctrTitle"/>
          </p:nvPr>
        </p:nvSpPr>
        <p:spPr bwMode="auto">
          <a:xfrm>
            <a:off x="251520" y="620688"/>
            <a:ext cx="8713788" cy="216009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l">
              <a:defRPr/>
            </a:pPr>
            <a:r>
              <a:rPr lang="ru-RU" sz="3600" cap="none" dirty="0" smtClean="0">
                <a:effectLst/>
              </a:rPr>
              <a:t>Любимова Виктория Сергеевна, учитель математики ГБОУ СОШ 454</a:t>
            </a:r>
            <a:br>
              <a:rPr lang="ru-RU" sz="3600" cap="none" dirty="0" smtClean="0">
                <a:effectLst/>
              </a:rPr>
            </a:br>
            <a:r>
              <a:rPr lang="ru-RU" sz="3600" dirty="0" err="1" smtClean="0"/>
              <a:t>Колпинского</a:t>
            </a:r>
            <a:r>
              <a:rPr lang="ru-RU" sz="3600" dirty="0" smtClean="0"/>
              <a:t> района Санкт-Петербурга</a:t>
            </a:r>
            <a:r>
              <a:rPr lang="ru-RU" sz="4000" cap="none" dirty="0" smtClean="0">
                <a:effectLst/>
              </a:rPr>
              <a:t/>
            </a:r>
            <a:br>
              <a:rPr lang="ru-RU" sz="4000" cap="none" dirty="0" smtClean="0">
                <a:effectLst/>
              </a:rPr>
            </a:br>
            <a:endParaRPr lang="ru-RU" sz="4000" b="1" cap="none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99592" y="4941168"/>
            <a:ext cx="6400800" cy="146456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Учебно-методические пособие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07504" y="2276872"/>
            <a:ext cx="8640960" cy="27361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равильных многоугольников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помощью циркуля и линейки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293406" y="260648"/>
            <a:ext cx="8686800" cy="10081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 </a:t>
            </a:r>
            <a:b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правильного</a:t>
            </a:r>
            <a:r>
              <a:rPr lang="ru-RU" sz="3600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пятиугольника</a:t>
            </a:r>
            <a:endParaRPr lang="ru-RU" sz="3600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317500" y="1628800"/>
            <a:ext cx="8502972" cy="482453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sz="2400" b="1" dirty="0" smtClean="0"/>
              <a:t>Шаг 1</a:t>
            </a:r>
            <a:r>
              <a:rPr lang="ru-RU" sz="2400" dirty="0" smtClean="0"/>
              <a:t>. Строим окружность заданного диаметра, проводим два взаимно перпендикулярных диаметра и один из диаметров делим на нужное число частей (в данном случае – на пять равных частей).</a:t>
            </a:r>
            <a:endParaRPr lang="ru-RU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37894" name="AutoShape 6"/>
          <p:cNvCxnSpPr>
            <a:cxnSpLocks noChangeShapeType="1"/>
            <a:stCxn id="7" idx="2"/>
            <a:endCxn id="7" idx="6"/>
          </p:cNvCxnSpPr>
          <p:nvPr/>
        </p:nvCxnSpPr>
        <p:spPr bwMode="auto">
          <a:xfrm>
            <a:off x="3047421" y="4617132"/>
            <a:ext cx="295232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5" name="AutoShape 7"/>
          <p:cNvCxnSpPr>
            <a:cxnSpLocks noChangeShapeType="1"/>
            <a:stCxn id="17411" idx="1"/>
            <a:endCxn id="17411" idx="1"/>
          </p:cNvCxnSpPr>
          <p:nvPr/>
        </p:nvCxnSpPr>
        <p:spPr bwMode="auto">
          <a:xfrm>
            <a:off x="317500" y="404106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Овал 6"/>
          <p:cNvSpPr/>
          <p:nvPr/>
        </p:nvSpPr>
        <p:spPr>
          <a:xfrm>
            <a:off x="3047421" y="3140968"/>
            <a:ext cx="2952328" cy="29523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AutoShape 5"/>
          <p:cNvCxnSpPr>
            <a:cxnSpLocks noChangeShapeType="1"/>
            <a:stCxn id="7" idx="0"/>
            <a:endCxn id="7" idx="4"/>
          </p:cNvCxnSpPr>
          <p:nvPr/>
        </p:nvCxnSpPr>
        <p:spPr bwMode="auto">
          <a:xfrm>
            <a:off x="4523585" y="3140968"/>
            <a:ext cx="0" cy="295232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4484224" y="3710534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4485485" y="4297288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AutoShape 10"/>
          <p:cNvSpPr>
            <a:spLocks noChangeArrowheads="1"/>
          </p:cNvSpPr>
          <p:nvPr/>
        </p:nvSpPr>
        <p:spPr bwMode="auto">
          <a:xfrm>
            <a:off x="4482338" y="4896319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utoShape 10"/>
          <p:cNvSpPr>
            <a:spLocks noChangeArrowheads="1"/>
          </p:cNvSpPr>
          <p:nvPr/>
        </p:nvSpPr>
        <p:spPr bwMode="auto">
          <a:xfrm>
            <a:off x="4488868" y="5457699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09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2" grpId="0" animBg="1"/>
      <p:bldP spid="33" grpId="0" animBg="1"/>
      <p:bldP spid="34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293406" y="260648"/>
            <a:ext cx="8686800" cy="10081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 </a:t>
            </a:r>
            <a:b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правильного</a:t>
            </a:r>
            <a:r>
              <a:rPr lang="ru-RU" sz="3600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пятиугольника</a:t>
            </a:r>
            <a:endParaRPr lang="ru-RU" sz="3600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317500" y="1412776"/>
            <a:ext cx="8502972" cy="50405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sz="2400" b="1" dirty="0" smtClean="0"/>
              <a:t>Шаг 2</a:t>
            </a:r>
            <a:r>
              <a:rPr lang="ru-RU" sz="2400" dirty="0" smtClean="0"/>
              <a:t>. </a:t>
            </a:r>
            <a:r>
              <a:rPr lang="ru-RU" sz="2400" dirty="0"/>
              <a:t>Из какого-либо конца вертикального диаметра, как из центра, проводим дугу окружности радиусом, равным выбранному диаметру, до пересечения </a:t>
            </a:r>
            <a:r>
              <a:rPr lang="ru-RU" sz="2400" dirty="0" smtClean="0"/>
              <a:t>с прямой, содержащей  горизонтальный диаметр, </a:t>
            </a:r>
            <a:r>
              <a:rPr lang="ru-RU" sz="2400" dirty="0"/>
              <a:t>в двух точках справа и слева от </a:t>
            </a:r>
            <a:r>
              <a:rPr lang="ru-RU" sz="2400" dirty="0" smtClean="0"/>
              <a:t>окружности.</a:t>
            </a:r>
            <a:endParaRPr lang="ru-RU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37894" name="AutoShape 6"/>
          <p:cNvCxnSpPr>
            <a:cxnSpLocks noChangeShapeType="1"/>
          </p:cNvCxnSpPr>
          <p:nvPr/>
        </p:nvCxnSpPr>
        <p:spPr bwMode="auto">
          <a:xfrm>
            <a:off x="899592" y="4617132"/>
            <a:ext cx="756084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5" name="AutoShape 7"/>
          <p:cNvCxnSpPr>
            <a:cxnSpLocks noChangeShapeType="1"/>
            <a:stCxn id="17411" idx="1"/>
            <a:endCxn id="17411" idx="1"/>
          </p:cNvCxnSpPr>
          <p:nvPr/>
        </p:nvCxnSpPr>
        <p:spPr bwMode="auto">
          <a:xfrm>
            <a:off x="317500" y="3933056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Овал 6"/>
          <p:cNvSpPr/>
          <p:nvPr/>
        </p:nvSpPr>
        <p:spPr>
          <a:xfrm>
            <a:off x="3047421" y="3140968"/>
            <a:ext cx="2952328" cy="29523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AutoShape 5"/>
          <p:cNvCxnSpPr>
            <a:cxnSpLocks noChangeShapeType="1"/>
            <a:stCxn id="7" idx="0"/>
            <a:endCxn id="7" idx="4"/>
          </p:cNvCxnSpPr>
          <p:nvPr/>
        </p:nvCxnSpPr>
        <p:spPr bwMode="auto">
          <a:xfrm>
            <a:off x="4523585" y="3140968"/>
            <a:ext cx="0" cy="295232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4484224" y="3710534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4485485" y="4297288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AutoShape 10"/>
          <p:cNvSpPr>
            <a:spLocks noChangeArrowheads="1"/>
          </p:cNvSpPr>
          <p:nvPr/>
        </p:nvSpPr>
        <p:spPr bwMode="auto">
          <a:xfrm>
            <a:off x="4491391" y="486916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utoShape 10"/>
          <p:cNvSpPr>
            <a:spLocks noChangeArrowheads="1"/>
          </p:cNvSpPr>
          <p:nvPr/>
        </p:nvSpPr>
        <p:spPr bwMode="auto">
          <a:xfrm>
            <a:off x="4488868" y="5457699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Дуга 5"/>
          <p:cNvSpPr/>
          <p:nvPr/>
        </p:nvSpPr>
        <p:spPr>
          <a:xfrm>
            <a:off x="1724953" y="3140968"/>
            <a:ext cx="5616624" cy="5616624"/>
          </a:xfrm>
          <a:prstGeom prst="arc">
            <a:avLst>
              <a:gd name="adj1" fmla="val 10765526"/>
              <a:gd name="adj2" fmla="val 15605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AutoShape 10"/>
          <p:cNvSpPr>
            <a:spLocks noChangeArrowheads="1"/>
          </p:cNvSpPr>
          <p:nvPr/>
        </p:nvSpPr>
        <p:spPr bwMode="auto">
          <a:xfrm>
            <a:off x="2033614" y="4569979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6966370" y="4569843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24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>
            <a:endCxn id="19" idx="6"/>
          </p:cNvCxnSpPr>
          <p:nvPr/>
        </p:nvCxnSpPr>
        <p:spPr>
          <a:xfrm>
            <a:off x="3563888" y="3483318"/>
            <a:ext cx="3478682" cy="11246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19" idx="2"/>
          </p:cNvCxnSpPr>
          <p:nvPr/>
        </p:nvCxnSpPr>
        <p:spPr>
          <a:xfrm flipV="1">
            <a:off x="3131840" y="4607943"/>
            <a:ext cx="3834530" cy="459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071714" y="4628073"/>
            <a:ext cx="3868438" cy="4390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 flipV="1">
            <a:off x="2098655" y="3483318"/>
            <a:ext cx="3337441" cy="1106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293406" y="260648"/>
            <a:ext cx="8686800" cy="10081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 </a:t>
            </a:r>
            <a:b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правильного</a:t>
            </a:r>
            <a:r>
              <a:rPr lang="ru-RU" sz="3600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пятиугольника</a:t>
            </a:r>
            <a:endParaRPr lang="ru-RU" sz="3600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317500" y="1412776"/>
            <a:ext cx="8502972" cy="50405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sz="2400" b="1" dirty="0" smtClean="0"/>
              <a:t>Шаг 3</a:t>
            </a:r>
            <a:r>
              <a:rPr lang="ru-RU" sz="2400" dirty="0" smtClean="0"/>
              <a:t>. </a:t>
            </a:r>
            <a:r>
              <a:rPr lang="ru-RU" sz="2400" dirty="0"/>
              <a:t>Из левой точки проводим лучи через четные деления вертикального диаметра до пересечения с окружностью. Аналогично проводим лучи через правую точку и те же деления на вертикальном диаметре. </a:t>
            </a:r>
            <a:endParaRPr lang="ru-RU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37894" name="AutoShape 6"/>
          <p:cNvCxnSpPr>
            <a:cxnSpLocks noChangeShapeType="1"/>
          </p:cNvCxnSpPr>
          <p:nvPr/>
        </p:nvCxnSpPr>
        <p:spPr bwMode="auto">
          <a:xfrm>
            <a:off x="899592" y="4617132"/>
            <a:ext cx="756084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5" name="AutoShape 7"/>
          <p:cNvCxnSpPr>
            <a:cxnSpLocks noChangeShapeType="1"/>
            <a:stCxn id="17411" idx="1"/>
            <a:endCxn id="17411" idx="1"/>
          </p:cNvCxnSpPr>
          <p:nvPr/>
        </p:nvCxnSpPr>
        <p:spPr bwMode="auto">
          <a:xfrm>
            <a:off x="317500" y="3933056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Овал 6"/>
          <p:cNvSpPr/>
          <p:nvPr/>
        </p:nvSpPr>
        <p:spPr>
          <a:xfrm>
            <a:off x="3047421" y="3140968"/>
            <a:ext cx="2952328" cy="29523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AutoShape 5"/>
          <p:cNvCxnSpPr>
            <a:cxnSpLocks noChangeShapeType="1"/>
            <a:stCxn id="7" idx="0"/>
            <a:endCxn id="7" idx="4"/>
          </p:cNvCxnSpPr>
          <p:nvPr/>
        </p:nvCxnSpPr>
        <p:spPr bwMode="auto">
          <a:xfrm>
            <a:off x="4523585" y="3140968"/>
            <a:ext cx="0" cy="295232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4484224" y="3740081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4485485" y="4297288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AutoShape 10"/>
          <p:cNvSpPr>
            <a:spLocks noChangeArrowheads="1"/>
          </p:cNvSpPr>
          <p:nvPr/>
        </p:nvSpPr>
        <p:spPr bwMode="auto">
          <a:xfrm>
            <a:off x="4491391" y="486916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utoShape 10"/>
          <p:cNvSpPr>
            <a:spLocks noChangeArrowheads="1"/>
          </p:cNvSpPr>
          <p:nvPr/>
        </p:nvSpPr>
        <p:spPr bwMode="auto">
          <a:xfrm>
            <a:off x="4488868" y="5457699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Дуга 5"/>
          <p:cNvSpPr/>
          <p:nvPr/>
        </p:nvSpPr>
        <p:spPr>
          <a:xfrm>
            <a:off x="1724953" y="3140968"/>
            <a:ext cx="5616624" cy="5616624"/>
          </a:xfrm>
          <a:prstGeom prst="arc">
            <a:avLst>
              <a:gd name="adj1" fmla="val 10765526"/>
              <a:gd name="adj2" fmla="val 15605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AutoShape 10"/>
          <p:cNvSpPr>
            <a:spLocks noChangeArrowheads="1"/>
          </p:cNvSpPr>
          <p:nvPr/>
        </p:nvSpPr>
        <p:spPr bwMode="auto">
          <a:xfrm>
            <a:off x="2033614" y="4569979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6966370" y="4569843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29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>
            <a:endCxn id="19" idx="6"/>
          </p:cNvCxnSpPr>
          <p:nvPr/>
        </p:nvCxnSpPr>
        <p:spPr>
          <a:xfrm>
            <a:off x="3563888" y="3483318"/>
            <a:ext cx="3478682" cy="11246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19" idx="2"/>
          </p:cNvCxnSpPr>
          <p:nvPr/>
        </p:nvCxnSpPr>
        <p:spPr>
          <a:xfrm flipV="1">
            <a:off x="3131840" y="4607943"/>
            <a:ext cx="3834530" cy="4591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071714" y="4628073"/>
            <a:ext cx="3868438" cy="4390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 flipV="1">
            <a:off x="2098655" y="3483318"/>
            <a:ext cx="3337441" cy="11068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293406" y="260648"/>
            <a:ext cx="8686800" cy="10081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 </a:t>
            </a:r>
            <a:b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правильного</a:t>
            </a:r>
            <a:r>
              <a:rPr lang="ru-RU" sz="3600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пятиугольника</a:t>
            </a:r>
            <a:endParaRPr lang="ru-RU" sz="3600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317500" y="1412776"/>
            <a:ext cx="8502972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b="1" dirty="0" smtClean="0"/>
              <a:t>Шаг 4</a:t>
            </a:r>
            <a:r>
              <a:rPr lang="ru-RU" sz="2400" dirty="0" smtClean="0"/>
              <a:t>. </a:t>
            </a:r>
            <a:r>
              <a:rPr lang="ru-RU" sz="2400" dirty="0"/>
              <a:t>В точках пересечения лучей с окружностью </a:t>
            </a:r>
            <a:r>
              <a:rPr lang="ru-RU" sz="2400" dirty="0" smtClean="0"/>
              <a:t>(дальние от начала луча точки) получаем </a:t>
            </a:r>
            <a:r>
              <a:rPr lang="ru-RU" sz="2400" dirty="0"/>
              <a:t>искомые вершины </a:t>
            </a:r>
            <a:r>
              <a:rPr lang="ru-RU" sz="2400" dirty="0" smtClean="0"/>
              <a:t>многоугольника. Соединяя </a:t>
            </a:r>
            <a:r>
              <a:rPr lang="ru-RU" sz="2400" dirty="0"/>
              <a:t>полученные точки отрезками, строим многоугольник.</a:t>
            </a:r>
          </a:p>
        </p:txBody>
      </p:sp>
      <p:cxnSp>
        <p:nvCxnSpPr>
          <p:cNvPr id="37894" name="AutoShape 6"/>
          <p:cNvCxnSpPr>
            <a:cxnSpLocks noChangeShapeType="1"/>
          </p:cNvCxnSpPr>
          <p:nvPr/>
        </p:nvCxnSpPr>
        <p:spPr bwMode="auto">
          <a:xfrm>
            <a:off x="899592" y="4617132"/>
            <a:ext cx="756084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5" name="AutoShape 7"/>
          <p:cNvCxnSpPr>
            <a:cxnSpLocks noChangeShapeType="1"/>
            <a:stCxn id="17411" idx="1"/>
            <a:endCxn id="17411" idx="1"/>
          </p:cNvCxnSpPr>
          <p:nvPr/>
        </p:nvCxnSpPr>
        <p:spPr bwMode="auto">
          <a:xfrm>
            <a:off x="317500" y="3933056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Овал 6"/>
          <p:cNvSpPr/>
          <p:nvPr/>
        </p:nvSpPr>
        <p:spPr>
          <a:xfrm>
            <a:off x="3047421" y="3140968"/>
            <a:ext cx="2952328" cy="29523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AutoShape 5"/>
          <p:cNvCxnSpPr>
            <a:cxnSpLocks noChangeShapeType="1"/>
            <a:stCxn id="7" idx="0"/>
            <a:endCxn id="7" idx="4"/>
          </p:cNvCxnSpPr>
          <p:nvPr/>
        </p:nvCxnSpPr>
        <p:spPr bwMode="auto">
          <a:xfrm>
            <a:off x="4523585" y="3140968"/>
            <a:ext cx="0" cy="295232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4484224" y="3740081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4485485" y="4297288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AutoShape 10"/>
          <p:cNvSpPr>
            <a:spLocks noChangeArrowheads="1"/>
          </p:cNvSpPr>
          <p:nvPr/>
        </p:nvSpPr>
        <p:spPr bwMode="auto">
          <a:xfrm>
            <a:off x="4491391" y="486916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utoShape 10"/>
          <p:cNvSpPr>
            <a:spLocks noChangeArrowheads="1"/>
          </p:cNvSpPr>
          <p:nvPr/>
        </p:nvSpPr>
        <p:spPr bwMode="auto">
          <a:xfrm>
            <a:off x="4488868" y="5457699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Дуга 5"/>
          <p:cNvSpPr/>
          <p:nvPr/>
        </p:nvSpPr>
        <p:spPr>
          <a:xfrm>
            <a:off x="1724953" y="3140968"/>
            <a:ext cx="5616624" cy="5616624"/>
          </a:xfrm>
          <a:prstGeom prst="arc">
            <a:avLst>
              <a:gd name="adj1" fmla="val 10765526"/>
              <a:gd name="adj2" fmla="val 156056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AutoShape 10"/>
          <p:cNvSpPr>
            <a:spLocks noChangeArrowheads="1"/>
          </p:cNvSpPr>
          <p:nvPr/>
        </p:nvSpPr>
        <p:spPr bwMode="auto">
          <a:xfrm>
            <a:off x="2033614" y="4569979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6966370" y="4569843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>
            <a:off x="3561367" y="3445218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5882058" y="5030772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5416102" y="3445218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AutoShape 10"/>
          <p:cNvSpPr>
            <a:spLocks noChangeArrowheads="1"/>
          </p:cNvSpPr>
          <p:nvPr/>
        </p:nvSpPr>
        <p:spPr bwMode="auto">
          <a:xfrm>
            <a:off x="3093740" y="5030772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AutoShape 10"/>
          <p:cNvSpPr>
            <a:spLocks noChangeArrowheads="1"/>
          </p:cNvSpPr>
          <p:nvPr/>
        </p:nvSpPr>
        <p:spPr bwMode="auto">
          <a:xfrm>
            <a:off x="4488868" y="6044255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 flipV="1">
            <a:off x="3577139" y="3483317"/>
            <a:ext cx="18770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5454203" y="3481050"/>
            <a:ext cx="465956" cy="158602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 flipH="1">
            <a:off x="4515670" y="5049885"/>
            <a:ext cx="1398926" cy="104341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" name="Line 38"/>
          <p:cNvSpPr>
            <a:spLocks noChangeShapeType="1"/>
          </p:cNvSpPr>
          <p:nvPr/>
        </p:nvSpPr>
        <p:spPr bwMode="auto">
          <a:xfrm flipH="1" flipV="1">
            <a:off x="3131840" y="5067077"/>
            <a:ext cx="1397650" cy="101094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 flipV="1">
            <a:off x="3131839" y="3483317"/>
            <a:ext cx="467627" cy="15789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8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  <p:bldP spid="26" grpId="0" animBg="1"/>
      <p:bldP spid="28" grpId="0" animBg="1"/>
      <p:bldP spid="30" grpId="0" animBg="1"/>
      <p:bldP spid="31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5" name="Line 25"/>
          <p:cNvSpPr>
            <a:spLocks noChangeShapeType="1"/>
          </p:cNvSpPr>
          <p:nvPr/>
        </p:nvSpPr>
        <p:spPr bwMode="auto">
          <a:xfrm flipV="1">
            <a:off x="909166" y="1844822"/>
            <a:ext cx="4454922" cy="174850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 flipH="1" flipV="1">
            <a:off x="3491880" y="1844819"/>
            <a:ext cx="4476312" cy="179467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>
            <a:off x="965314" y="3649777"/>
            <a:ext cx="5334878" cy="64332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 flipH="1">
            <a:off x="2576578" y="3639493"/>
            <a:ext cx="5349704" cy="65360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>
            <a:off x="900113" y="3649777"/>
            <a:ext cx="4372271" cy="172343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 flipH="1">
            <a:off x="3596749" y="3640478"/>
            <a:ext cx="4349796" cy="17327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 flipH="1" flipV="1">
            <a:off x="2576578" y="2924943"/>
            <a:ext cx="5349704" cy="70648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6" name="Line 26"/>
          <p:cNvSpPr>
            <a:spLocks noChangeShapeType="1"/>
          </p:cNvSpPr>
          <p:nvPr/>
        </p:nvSpPr>
        <p:spPr bwMode="auto">
          <a:xfrm flipV="1">
            <a:off x="909166" y="2924943"/>
            <a:ext cx="5391026" cy="69455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>
          <a:xfrm>
            <a:off x="107504" y="332656"/>
            <a:ext cx="8884096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Построение </a:t>
            </a:r>
            <a:r>
              <a:rPr lang="ru-RU" sz="3600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правильного 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восьмиугольника</a:t>
            </a:r>
            <a:endParaRPr lang="ru-RU" sz="3600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6783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dirty="0" smtClean="0"/>
              <a:t> </a:t>
            </a: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2438400" y="1600200"/>
            <a:ext cx="3962400" cy="3962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cxnSp>
        <p:nvCxnSpPr>
          <p:cNvPr id="40965" name="AutoShape 5"/>
          <p:cNvCxnSpPr>
            <a:cxnSpLocks noChangeShapeType="1"/>
            <a:stCxn id="40969" idx="1"/>
            <a:endCxn id="40964" idx="4"/>
          </p:cNvCxnSpPr>
          <p:nvPr/>
        </p:nvCxnSpPr>
        <p:spPr bwMode="auto">
          <a:xfrm flipH="1">
            <a:off x="4419600" y="1598613"/>
            <a:ext cx="11113" cy="3976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66" name="AutoShape 6"/>
          <p:cNvCxnSpPr>
            <a:cxnSpLocks noChangeShapeType="1"/>
            <a:stCxn id="18435" idx="1"/>
            <a:endCxn id="18435" idx="3"/>
          </p:cNvCxnSpPr>
          <p:nvPr/>
        </p:nvCxnSpPr>
        <p:spPr bwMode="auto">
          <a:xfrm>
            <a:off x="304800" y="3635375"/>
            <a:ext cx="822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9" name="AutoShape 7"/>
          <p:cNvCxnSpPr>
            <a:cxnSpLocks noChangeShapeType="1"/>
            <a:stCxn id="18435" idx="1"/>
            <a:endCxn id="18435" idx="1"/>
          </p:cNvCxnSpPr>
          <p:nvPr/>
        </p:nvCxnSpPr>
        <p:spPr bwMode="auto">
          <a:xfrm>
            <a:off x="304800" y="36353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68" name="Arc 8"/>
          <p:cNvSpPr>
            <a:spLocks/>
          </p:cNvSpPr>
          <p:nvPr/>
        </p:nvSpPr>
        <p:spPr bwMode="auto">
          <a:xfrm>
            <a:off x="4419600" y="1600200"/>
            <a:ext cx="4038600" cy="4038600"/>
          </a:xfrm>
          <a:custGeom>
            <a:avLst/>
            <a:gdLst>
              <a:gd name="T0" fmla="*/ 0 w 21600"/>
              <a:gd name="T1" fmla="*/ 0 h 21600"/>
              <a:gd name="T2" fmla="*/ 4038600 w 21600"/>
              <a:gd name="T3" fmla="*/ 4038600 h 21600"/>
              <a:gd name="T4" fmla="*/ 0 w 21600"/>
              <a:gd name="T5" fmla="*/ 4038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69" name="Arc 9"/>
          <p:cNvSpPr>
            <a:spLocks/>
          </p:cNvSpPr>
          <p:nvPr/>
        </p:nvSpPr>
        <p:spPr bwMode="auto">
          <a:xfrm rot="-5400000">
            <a:off x="381000" y="1600200"/>
            <a:ext cx="4038600" cy="4038600"/>
          </a:xfrm>
          <a:custGeom>
            <a:avLst/>
            <a:gdLst>
              <a:gd name="T0" fmla="*/ 0 w 21600"/>
              <a:gd name="T1" fmla="*/ 0 h 21600"/>
              <a:gd name="T2" fmla="*/ 4038600 w 21600"/>
              <a:gd name="T3" fmla="*/ 4038600 h 21600"/>
              <a:gd name="T4" fmla="*/ 0 w 21600"/>
              <a:gd name="T5" fmla="*/ 4038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4386656" y="2168309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4383259" y="311566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72" name="AutoShape 12"/>
          <p:cNvSpPr>
            <a:spLocks noChangeArrowheads="1"/>
          </p:cNvSpPr>
          <p:nvPr/>
        </p:nvSpPr>
        <p:spPr bwMode="auto">
          <a:xfrm>
            <a:off x="4383259" y="3593326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4383259" y="4042847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83" name="AutoShape 23"/>
          <p:cNvSpPr>
            <a:spLocks noChangeArrowheads="1"/>
          </p:cNvSpPr>
          <p:nvPr/>
        </p:nvSpPr>
        <p:spPr bwMode="auto">
          <a:xfrm>
            <a:off x="4381500" y="4522938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84" name="AutoShape 24"/>
          <p:cNvSpPr>
            <a:spLocks noChangeArrowheads="1"/>
          </p:cNvSpPr>
          <p:nvPr/>
        </p:nvSpPr>
        <p:spPr bwMode="auto">
          <a:xfrm>
            <a:off x="4381500" y="5011504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AutoShape 10"/>
          <p:cNvSpPr>
            <a:spLocks noChangeArrowheads="1"/>
          </p:cNvSpPr>
          <p:nvPr/>
        </p:nvSpPr>
        <p:spPr bwMode="auto">
          <a:xfrm>
            <a:off x="4381500" y="2639196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24"/>
          <p:cNvSpPr>
            <a:spLocks noChangeArrowheads="1"/>
          </p:cNvSpPr>
          <p:nvPr/>
        </p:nvSpPr>
        <p:spPr bwMode="auto">
          <a:xfrm>
            <a:off x="871066" y="3601394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AutoShape 24"/>
          <p:cNvSpPr>
            <a:spLocks noChangeArrowheads="1"/>
          </p:cNvSpPr>
          <p:nvPr/>
        </p:nvSpPr>
        <p:spPr bwMode="auto">
          <a:xfrm>
            <a:off x="7884372" y="3602379"/>
            <a:ext cx="8382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 flipH="1" flipV="1">
            <a:off x="5364088" y="1844815"/>
            <a:ext cx="936104" cy="108012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 flipH="1" flipV="1">
            <a:off x="6300192" y="2924940"/>
            <a:ext cx="0" cy="136815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 flipV="1">
            <a:off x="5251430" y="4293094"/>
            <a:ext cx="1048762" cy="108012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>
            <a:off x="3622650" y="5365639"/>
            <a:ext cx="1618677" cy="1608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2576578" y="4293097"/>
            <a:ext cx="1005422" cy="107355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2576578" y="2924940"/>
            <a:ext cx="0" cy="137518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H="1">
            <a:off x="2576578" y="1844822"/>
            <a:ext cx="915302" cy="108728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H="1">
            <a:off x="3490799" y="1826709"/>
            <a:ext cx="1873288" cy="1736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53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0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10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5" grpId="0" animBg="1"/>
      <p:bldP spid="40988" grpId="0" animBg="1"/>
      <p:bldP spid="40987" grpId="0" animBg="1"/>
      <p:bldP spid="32" grpId="0" animBg="1"/>
      <p:bldP spid="34" grpId="0" animBg="1"/>
      <p:bldP spid="33" grpId="0" animBg="1"/>
      <p:bldP spid="40989" grpId="0" animBg="1"/>
      <p:bldP spid="40986" grpId="0" animBg="1"/>
      <p:bldP spid="40964" grpId="0" animBg="1"/>
      <p:bldP spid="40968" grpId="0" animBg="1"/>
      <p:bldP spid="40969" grpId="0" animBg="1"/>
      <p:bldP spid="40970" grpId="0" animBg="1"/>
      <p:bldP spid="40971" grpId="0" animBg="1"/>
      <p:bldP spid="40972" grpId="0" animBg="1"/>
      <p:bldP spid="40973" grpId="0" animBg="1"/>
      <p:bldP spid="40983" grpId="0" animBg="1"/>
      <p:bldP spid="40984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Годик Е. И., </a:t>
            </a:r>
            <a:r>
              <a:rPr lang="ru-RU" dirty="0" err="1" smtClean="0"/>
              <a:t>Хаскин</a:t>
            </a:r>
            <a:r>
              <a:rPr lang="ru-RU" dirty="0" smtClean="0"/>
              <a:t> А. М. Справочное руководство по черчению. Изд. 4-е, </a:t>
            </a:r>
            <a:r>
              <a:rPr lang="ru-RU" dirty="0" err="1" smtClean="0"/>
              <a:t>перераб</a:t>
            </a:r>
            <a:r>
              <a:rPr lang="ru-RU" dirty="0" smtClean="0"/>
              <a:t>. и доп. М., «Машиностроение», 1974.</a:t>
            </a:r>
          </a:p>
          <a:p>
            <a:r>
              <a:rPr lang="ru-RU" dirty="0" smtClean="0"/>
              <a:t>Или в электронном виде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http://biblioteka.cc/index.php?newsid=86302</a:t>
            </a:r>
            <a:endParaRPr lang="ru-RU" dirty="0"/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 bwMode="auto">
          <a:xfrm>
            <a:off x="107504" y="332656"/>
            <a:ext cx="8884096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Литература</a:t>
            </a:r>
            <a:endParaRPr lang="ru-RU" sz="3600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96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xfrm>
            <a:off x="179512" y="44624"/>
            <a:ext cx="8686800" cy="1367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ru-RU" sz="4000" i="1" cap="none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Пояснительная записка</a:t>
            </a:r>
          </a:p>
        </p:txBody>
      </p:sp>
      <p:sp>
        <p:nvSpPr>
          <p:cNvPr id="46083" name="Rectangle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charset="0"/>
              </a:rPr>
              <a:t>В геометрии нередко для различных целей требуется построить правильный </a:t>
            </a:r>
            <a:r>
              <a:rPr lang="en-US" sz="2400" dirty="0" smtClean="0">
                <a:latin typeface="Arial" charset="0"/>
              </a:rPr>
              <a:t>n</a:t>
            </a:r>
            <a:r>
              <a:rPr lang="ru-RU" sz="2400" dirty="0" smtClean="0">
                <a:latin typeface="Arial" charset="0"/>
              </a:rPr>
              <a:t>-угольник, но, как известно, не все правильные </a:t>
            </a:r>
            <a:r>
              <a:rPr lang="en-US" sz="2400" dirty="0" smtClean="0">
                <a:latin typeface="Arial" charset="0"/>
              </a:rPr>
              <a:t>n-</a:t>
            </a:r>
            <a:r>
              <a:rPr lang="ru-RU" sz="2400" dirty="0" smtClean="0">
                <a:latin typeface="Arial" charset="0"/>
              </a:rPr>
              <a:t>угольники могут быть построены с помощью циркуля и линейки абсолютно точно. </a:t>
            </a:r>
          </a:p>
          <a:p>
            <a:r>
              <a:rPr lang="ru-RU" sz="2400" dirty="0" smtClean="0">
                <a:latin typeface="Arial" charset="0"/>
              </a:rPr>
              <a:t>Тем не менее, для практических целей часто бывает достаточно приближенного построения. </a:t>
            </a:r>
            <a:endParaRPr lang="ru-RU" sz="2400" dirty="0" smtClean="0">
              <a:latin typeface="Arial" charset="0"/>
            </a:endParaRPr>
          </a:p>
          <a:p>
            <a:r>
              <a:rPr lang="ru-RU" sz="2400" dirty="0" smtClean="0">
                <a:latin typeface="Arial" charset="0"/>
              </a:rPr>
              <a:t>В </a:t>
            </a:r>
            <a:r>
              <a:rPr lang="ru-RU" sz="2400" dirty="0" smtClean="0">
                <a:latin typeface="Arial" charset="0"/>
              </a:rPr>
              <a:t>пособии рассматриваются некоторые способы построения правильных </a:t>
            </a:r>
            <a:r>
              <a:rPr lang="en-US" sz="2400" dirty="0" smtClean="0">
                <a:latin typeface="Arial" charset="0"/>
              </a:rPr>
              <a:t>n</a:t>
            </a:r>
            <a:r>
              <a:rPr lang="ru-RU" sz="2400" dirty="0" smtClean="0">
                <a:latin typeface="Arial" charset="0"/>
              </a:rPr>
              <a:t>-угольников, которые без особого труда могут освоить учащиеся.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082" y="124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 правильного семиугольника</a:t>
            </a:r>
            <a:endParaRPr lang="ru-RU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59926"/>
            <a:ext cx="8605688" cy="5237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Шаг 1</a:t>
            </a:r>
            <a:r>
              <a:rPr lang="ru-RU" sz="2400" dirty="0" smtClean="0"/>
              <a:t>. Построим окружность, в которую будет вписан семиугольник, и из произвольной точки этой окружности проведем дугу тем же радиусом до пересечения с окружностью в точках </a:t>
            </a:r>
            <a:r>
              <a:rPr lang="en-US" sz="2400" i="1" dirty="0" smtClean="0"/>
              <a:t>M</a:t>
            </a:r>
            <a:r>
              <a:rPr lang="ru-RU" sz="2400" dirty="0" smtClean="0"/>
              <a:t> и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2621132" y="2852936"/>
            <a:ext cx="3384376" cy="33843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16200000">
            <a:off x="2652729" y="4532368"/>
            <a:ext cx="3371072" cy="3371072"/>
          </a:xfrm>
          <a:prstGeom prst="arc">
            <a:avLst>
              <a:gd name="adj1" fmla="val 16200000"/>
              <a:gd name="adj2" fmla="val 5430033"/>
            </a:avLst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 flipH="1">
            <a:off x="4303069" y="6195043"/>
            <a:ext cx="48989" cy="4572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2839752" y="5371581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5776482" y="5340509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83452" y="512757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M</a:t>
            </a:r>
            <a:endParaRPr lang="ru-RU" sz="2400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5923124" y="512757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N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09853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35" grpId="0" animBg="1"/>
      <p:bldP spid="41" grpId="0" animBg="1"/>
      <p:bldP spid="5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082" y="124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 правильного семиугольника</a:t>
            </a:r>
            <a:endParaRPr lang="ru-RU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59926"/>
            <a:ext cx="8605688" cy="5237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Шаг 2</a:t>
            </a:r>
            <a:r>
              <a:rPr lang="ru-RU" sz="2400" dirty="0" smtClean="0"/>
              <a:t>. </a:t>
            </a:r>
            <a:r>
              <a:rPr lang="ru-RU" sz="2400" dirty="0"/>
              <a:t>П</a:t>
            </a:r>
            <a:r>
              <a:rPr lang="ru-RU" sz="2400" dirty="0" smtClean="0"/>
              <a:t>оловина хорды </a:t>
            </a:r>
            <a:r>
              <a:rPr lang="en-US" sz="2400" i="1" dirty="0" smtClean="0"/>
              <a:t>MN</a:t>
            </a:r>
            <a:r>
              <a:rPr lang="ru-RU" sz="2400" i="1" dirty="0" smtClean="0"/>
              <a:t> </a:t>
            </a:r>
            <a:r>
              <a:rPr lang="ru-RU" sz="2400" dirty="0" smtClean="0"/>
              <a:t>приблизительно равна стороне вписанного семиугольника (разделить хорду пополам можно, построив серединный перпендикуляр к отрезку </a:t>
            </a:r>
            <a:r>
              <a:rPr lang="en-US" sz="2400" i="1" dirty="0" smtClean="0"/>
              <a:t>MN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2621132" y="2852936"/>
            <a:ext cx="3384376" cy="33843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16200000">
            <a:off x="2652729" y="4532368"/>
            <a:ext cx="3371072" cy="3371072"/>
          </a:xfrm>
          <a:prstGeom prst="arc">
            <a:avLst>
              <a:gd name="adj1" fmla="val 16200000"/>
              <a:gd name="adj2" fmla="val 5430033"/>
            </a:avLst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 flipH="1">
            <a:off x="4303069" y="6195043"/>
            <a:ext cx="48989" cy="4572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2839752" y="5371581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5776482" y="5340509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83452" y="512757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M</a:t>
            </a:r>
            <a:endParaRPr lang="ru-RU" sz="2400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5923124" y="512757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N</a:t>
            </a:r>
            <a:endParaRPr lang="ru-RU" sz="2400" b="1" i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2879251" y="5358406"/>
            <a:ext cx="2913871" cy="31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862611" y="5385387"/>
            <a:ext cx="1489447" cy="74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27563" y="2636912"/>
            <a:ext cx="0" cy="374441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67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738" y="124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 правильного семиугольника</a:t>
            </a:r>
            <a:endParaRPr lang="ru-RU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Шаг 3</a:t>
            </a:r>
            <a:r>
              <a:rPr lang="ru-RU" sz="2400" dirty="0" smtClean="0"/>
              <a:t>. Строим дугу с центром в точке М радиуса, равного половине хорды </a:t>
            </a:r>
            <a:r>
              <a:rPr lang="en-US" sz="2400" dirty="0" smtClean="0"/>
              <a:t>MN</a:t>
            </a:r>
            <a:r>
              <a:rPr lang="ru-RU" sz="2400" dirty="0" smtClean="0"/>
              <a:t>, находим точки </a:t>
            </a:r>
            <a:r>
              <a:rPr lang="en-US" sz="2400" i="1" dirty="0" smtClean="0"/>
              <a:t>A</a:t>
            </a:r>
            <a:r>
              <a:rPr lang="ru-RU" sz="2400" dirty="0" smtClean="0"/>
              <a:t> и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ru-RU" sz="2400" i="1" dirty="0" smtClean="0"/>
              <a:t> </a:t>
            </a:r>
            <a:r>
              <a:rPr lang="ru-RU" sz="2400" dirty="0" smtClean="0"/>
              <a:t>пересечения с окружностью.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2620297" y="2852936"/>
            <a:ext cx="3600400" cy="3600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872325" y="5610742"/>
            <a:ext cx="30963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876062" y="5610742"/>
            <a:ext cx="15614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>
            <a:off x="1249405" y="4055694"/>
            <a:ext cx="3200120" cy="3170011"/>
          </a:xfrm>
          <a:prstGeom prst="arc">
            <a:avLst>
              <a:gd name="adj1" fmla="val 15032136"/>
              <a:gd name="adj2" fmla="val 2209340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 flipV="1">
            <a:off x="2715407" y="4028274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4203115" y="6407616"/>
            <a:ext cx="72008" cy="4572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2849465" y="5594981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116241" y="537991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M</a:t>
            </a:r>
            <a:endParaRPr lang="ru-RU" sz="2400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6175152" y="5271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N</a:t>
            </a:r>
            <a:endParaRPr lang="ru-RU" sz="2400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2345409" y="354606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16441" y="59916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В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53025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1" grpId="0" animBg="1"/>
      <p:bldP spid="32" grpId="0" animBg="1"/>
      <p:bldP spid="35" grpId="0" animBg="1"/>
      <p:bldP spid="30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Дуга 28"/>
          <p:cNvSpPr/>
          <p:nvPr/>
        </p:nvSpPr>
        <p:spPr>
          <a:xfrm>
            <a:off x="1220377" y="3822497"/>
            <a:ext cx="3217161" cy="3170011"/>
          </a:xfrm>
          <a:prstGeom prst="arc">
            <a:avLst>
              <a:gd name="adj1" fmla="val 15780726"/>
              <a:gd name="adj2" fmla="val 2640350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уга 45"/>
          <p:cNvSpPr/>
          <p:nvPr/>
        </p:nvSpPr>
        <p:spPr>
          <a:xfrm rot="12014032">
            <a:off x="4714205" y="2541746"/>
            <a:ext cx="3217161" cy="3277997"/>
          </a:xfrm>
          <a:prstGeom prst="arc">
            <a:avLst>
              <a:gd name="adj1" fmla="val 15725421"/>
              <a:gd name="adj2" fmla="val 2112027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Дуга 44"/>
          <p:cNvSpPr/>
          <p:nvPr/>
        </p:nvSpPr>
        <p:spPr>
          <a:xfrm rot="9080100">
            <a:off x="3829884" y="1175522"/>
            <a:ext cx="3153326" cy="3253009"/>
          </a:xfrm>
          <a:prstGeom prst="arc">
            <a:avLst>
              <a:gd name="adj1" fmla="val 15725421"/>
              <a:gd name="adj2" fmla="val 2112027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rot="6226066">
            <a:off x="2172657" y="1034421"/>
            <a:ext cx="3211979" cy="3204980"/>
          </a:xfrm>
          <a:prstGeom prst="arc">
            <a:avLst>
              <a:gd name="adj1" fmla="val 15725421"/>
              <a:gd name="adj2" fmla="val 2112027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 правильного семиугольника</a:t>
            </a:r>
            <a:endParaRPr lang="ru-RU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Шаг 4</a:t>
            </a:r>
            <a:r>
              <a:rPr lang="ru-RU" sz="2400" dirty="0" smtClean="0"/>
              <a:t>. Аналогично находим положение остальных вершин семиугольника: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2627784" y="2636912"/>
            <a:ext cx="3600400" cy="3600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 flipV="1">
            <a:off x="2695695" y="3794885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4185217" y="6201526"/>
            <a:ext cx="45719" cy="4572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4518264">
            <a:off x="808902" y="2111473"/>
            <a:ext cx="3406473" cy="3239285"/>
          </a:xfrm>
          <a:prstGeom prst="arc">
            <a:avLst>
              <a:gd name="adj1" fmla="val 14546350"/>
              <a:gd name="adj2" fmla="val 958493"/>
            </a:avLst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 flipH="1">
            <a:off x="3789835" y="2735208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2866508" y="5373215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5321973" y="2864515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6209940" y="4180122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5687010" y="5687186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3605804" y="6191065"/>
            <a:ext cx="581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В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50896" y="3777659"/>
            <a:ext cx="581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253025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6" grpId="0" animBg="1"/>
      <p:bldP spid="46" grpId="1" animBg="1"/>
      <p:bldP spid="45" grpId="0" animBg="1"/>
      <p:bldP spid="45" grpId="1" animBg="1"/>
      <p:bldP spid="44" grpId="0" animBg="1"/>
      <p:bldP spid="44" grpId="1" animBg="1"/>
      <p:bldP spid="33" grpId="0" animBg="1"/>
      <p:bldP spid="33" grpId="1" animBg="1"/>
      <p:bldP spid="34" grpId="0" animBg="1"/>
      <p:bldP spid="39" grpId="0" animBg="1"/>
      <p:bldP spid="40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Приближенное построение правильного семиугольника</a:t>
            </a:r>
            <a:endParaRPr lang="ru-RU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Шаг 5</a:t>
            </a:r>
            <a:r>
              <a:rPr lang="ru-RU" sz="2400" dirty="0" smtClean="0"/>
              <a:t>. Соединяя найденные точки на окружности, получаем искомый правильный семиугольник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2627784" y="2636912"/>
            <a:ext cx="3600400" cy="3600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 flipV="1">
            <a:off x="2695695" y="3776779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4139952" y="6191592"/>
            <a:ext cx="72008" cy="4572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 flipH="1">
            <a:off x="3753623" y="2735208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2866508" y="5373215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5312920" y="2855462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6209940" y="4198228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5687010" y="5687186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35" idx="0"/>
            <a:endCxn id="31" idx="7"/>
          </p:cNvCxnSpPr>
          <p:nvPr/>
        </p:nvCxnSpPr>
        <p:spPr>
          <a:xfrm flipH="1" flipV="1">
            <a:off x="2734719" y="3815803"/>
            <a:ext cx="154649" cy="15574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31" idx="0"/>
            <a:endCxn id="34" idx="0"/>
          </p:cNvCxnSpPr>
          <p:nvPr/>
        </p:nvCxnSpPr>
        <p:spPr>
          <a:xfrm flipV="1">
            <a:off x="2718555" y="2735208"/>
            <a:ext cx="1057927" cy="10872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776482" y="2744261"/>
            <a:ext cx="1582157" cy="1431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331480" y="2878322"/>
            <a:ext cx="890325" cy="13266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endCxn id="41" idx="7"/>
          </p:cNvCxnSpPr>
          <p:nvPr/>
        </p:nvCxnSpPr>
        <p:spPr>
          <a:xfrm flipH="1">
            <a:off x="5726034" y="4221088"/>
            <a:ext cx="502150" cy="14727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" idx="5"/>
          </p:cNvCxnSpPr>
          <p:nvPr/>
        </p:nvCxnSpPr>
        <p:spPr>
          <a:xfrm flipH="1">
            <a:off x="4175171" y="5710046"/>
            <a:ext cx="1525747" cy="5272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32" idx="0"/>
            <a:endCxn id="35" idx="7"/>
          </p:cNvCxnSpPr>
          <p:nvPr/>
        </p:nvCxnSpPr>
        <p:spPr>
          <a:xfrm flipH="1" flipV="1">
            <a:off x="2905532" y="5379910"/>
            <a:ext cx="1270424" cy="8116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51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9" grpId="0" animBg="1"/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1440160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Деление окружности </a:t>
            </a:r>
            <a:br>
              <a:rPr lang="ru-RU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равных частей</a:t>
            </a:r>
            <a:endParaRPr lang="ru-RU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032" y="1700808"/>
            <a:ext cx="8712968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Задача о делении данной окружности на </a:t>
            </a:r>
            <a:r>
              <a:rPr lang="en-US" sz="2800" dirty="0" smtClean="0"/>
              <a:t>n </a:t>
            </a:r>
            <a:r>
              <a:rPr lang="ru-RU" sz="2800" dirty="0" smtClean="0"/>
              <a:t>равных частей равносильна задаче о построении правильного </a:t>
            </a:r>
            <a:r>
              <a:rPr lang="en-US" sz="2800" dirty="0" smtClean="0"/>
              <a:t>n</a:t>
            </a:r>
            <a:r>
              <a:rPr lang="ru-RU" sz="2800" dirty="0" smtClean="0"/>
              <a:t>-угольника, вписанного в эту окружность.</a:t>
            </a:r>
          </a:p>
          <a:p>
            <a:pPr marL="0" indent="0">
              <a:buNone/>
            </a:pPr>
            <a:r>
              <a:rPr lang="ru-RU" sz="2800" dirty="0" smtClean="0"/>
              <a:t>Универсальный способ приблизительного построения любого правильного </a:t>
            </a:r>
            <a:r>
              <a:rPr lang="en-US" sz="2800" dirty="0" smtClean="0"/>
              <a:t>n-</a:t>
            </a:r>
            <a:r>
              <a:rPr lang="ru-RU" sz="2800" dirty="0" smtClean="0"/>
              <a:t>угольника, вписанного в окружность, особенно удобен при нечетном числе сторон.</a:t>
            </a:r>
          </a:p>
          <a:p>
            <a:pPr marL="0" indent="0">
              <a:buNone/>
            </a:pPr>
            <a:r>
              <a:rPr lang="ru-RU" sz="2800" dirty="0" smtClean="0"/>
              <a:t>Величина погрешности при точном построении             не превышает 0,02</a:t>
            </a:r>
            <a:r>
              <a:rPr lang="en-US" sz="2800" dirty="0" smtClean="0"/>
              <a:t>d</a:t>
            </a:r>
            <a:r>
              <a:rPr lang="ru-RU" sz="2800" dirty="0" smtClean="0"/>
              <a:t> (где </a:t>
            </a:r>
            <a:r>
              <a:rPr lang="en-US" sz="2800" dirty="0" smtClean="0"/>
              <a:t>d</a:t>
            </a:r>
            <a:r>
              <a:rPr lang="ru-RU" sz="2800" dirty="0" smtClean="0"/>
              <a:t> – диаметр данной окружности, описанной около многоугольника).</a:t>
            </a:r>
          </a:p>
        </p:txBody>
      </p:sp>
    </p:spTree>
    <p:extLst>
      <p:ext uri="{BB962C8B-B14F-4D97-AF65-F5344CB8AC3E}">
        <p14:creationId xmlns:p14="http://schemas.microsoft.com/office/powerpoint/2010/main" val="9075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712968" cy="568863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300" dirty="0"/>
              <a:t>Строим окружность заданного диаметра (если диаметр не задан, то  выбираем такой, чтобы его удобно было разделить на нужное число частей).</a:t>
            </a:r>
          </a:p>
          <a:p>
            <a:pPr lvl="0">
              <a:spcBef>
                <a:spcPts val="0"/>
              </a:spcBef>
            </a:pPr>
            <a:r>
              <a:rPr lang="ru-RU" sz="2300" dirty="0"/>
              <a:t>Проводим два взаимно перпендикулярных диаметра.</a:t>
            </a:r>
          </a:p>
          <a:p>
            <a:pPr lvl="0">
              <a:spcBef>
                <a:spcPts val="0"/>
              </a:spcBef>
            </a:pPr>
            <a:r>
              <a:rPr lang="ru-RU" sz="2300" dirty="0"/>
              <a:t>Вертикальный диаметр делим на нужное число частей.</a:t>
            </a:r>
          </a:p>
          <a:p>
            <a:pPr lvl="0">
              <a:spcBef>
                <a:spcPts val="0"/>
              </a:spcBef>
            </a:pPr>
            <a:r>
              <a:rPr lang="ru-RU" sz="2300" dirty="0"/>
              <a:t>Из какого-либо конца вертикального диаметра, как из центра, проводим дугу окружности радиусом, равным выбранному диаметру, до пересечения с </a:t>
            </a:r>
            <a:r>
              <a:rPr lang="ru-RU" sz="2300" dirty="0" smtClean="0"/>
              <a:t>прямой, содержащей горизонтальный диаметр, </a:t>
            </a:r>
            <a:r>
              <a:rPr lang="ru-RU" sz="2300" dirty="0"/>
              <a:t>в двух точках справа и слева от окружности.</a:t>
            </a:r>
          </a:p>
          <a:p>
            <a:pPr lvl="0">
              <a:spcBef>
                <a:spcPts val="0"/>
              </a:spcBef>
            </a:pPr>
            <a:r>
              <a:rPr lang="ru-RU" sz="2300" dirty="0"/>
              <a:t>Из левой точки проводим лучи через четные деления вертикального диаметра до пересечения с окружностью. Аналогично проводим лучи через правую точку и те же деления на вертикальном диаметре. В точках пересечения лучей с окружностью получаем искомые вершины многоугольника.</a:t>
            </a:r>
          </a:p>
          <a:p>
            <a:pPr lvl="0">
              <a:spcBef>
                <a:spcPts val="0"/>
              </a:spcBef>
            </a:pPr>
            <a:r>
              <a:rPr lang="ru-RU" sz="2300" dirty="0"/>
              <a:t>Соединяя полученные точки отрезками, строим многоугольник</a:t>
            </a:r>
            <a:r>
              <a:rPr lang="ru-RU" sz="2300" dirty="0" smtClean="0"/>
              <a:t>.</a:t>
            </a:r>
            <a:endParaRPr lang="ru-RU" sz="23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512" y="-2742"/>
            <a:ext cx="8856984" cy="1080120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Последовательность действий</a:t>
            </a:r>
            <a:endParaRPr lang="ru-RU" sz="3600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183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</TotalTime>
  <Words>602</Words>
  <Application>Microsoft Office PowerPoint</Application>
  <PresentationFormat>Экран (4:3)</PresentationFormat>
  <Paragraphs>60</Paragraphs>
  <Slides>15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Любимова Виктория Сергеевна, учитель математики ГБОУ СОШ 454 Колпинского района Санкт-Петербурга </vt:lpstr>
      <vt:lpstr>Пояснительная записка</vt:lpstr>
      <vt:lpstr>Приближенное построение правильного семиугольника</vt:lpstr>
      <vt:lpstr>Приближенное построение правильного семиугольника</vt:lpstr>
      <vt:lpstr>Приближенное построение правильного семиугольника</vt:lpstr>
      <vt:lpstr>Приближенное построение правильного семиугольника</vt:lpstr>
      <vt:lpstr>Приближенное построение правильного семиугольника</vt:lpstr>
      <vt:lpstr>Деление окружности  на n равных частей</vt:lpstr>
      <vt:lpstr>Последовательность действий</vt:lpstr>
      <vt:lpstr>Приближенное построение  правильного пятиугольника</vt:lpstr>
      <vt:lpstr>Приближенное построение  правильного пятиугольника</vt:lpstr>
      <vt:lpstr>Приближенное построение  правильного пятиугольника</vt:lpstr>
      <vt:lpstr>Приближенное построение  правильного пятиугольника</vt:lpstr>
      <vt:lpstr>Построение правильного восьмиугольника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лабораторно-графических работ по математике</dc:title>
  <dc:creator>user</dc:creator>
  <cp:lastModifiedBy>user</cp:lastModifiedBy>
  <cp:revision>145</cp:revision>
  <dcterms:created xsi:type="dcterms:W3CDTF">2011-03-22T15:35:56Z</dcterms:created>
  <dcterms:modified xsi:type="dcterms:W3CDTF">2013-08-19T18:37:40Z</dcterms:modified>
</cp:coreProperties>
</file>