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26.08.2011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9144000" cy="3571900"/>
          </a:xfrm>
        </p:spPr>
        <p:txBody>
          <a:bodyPr>
            <a:normAutofit/>
          </a:bodyPr>
          <a:lstStyle/>
          <a:p>
            <a:r>
              <a:rPr lang="ru-RU" dirty="0" smtClean="0"/>
              <a:t>Создание благоприятной образовательной среды на уроке иностранного языка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0" y="4589465"/>
            <a:ext cx="4114800" cy="2268535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Подготовила</a:t>
            </a:r>
          </a:p>
          <a:p>
            <a:r>
              <a:rPr lang="ru-RU" sz="1800" dirty="0" smtClean="0"/>
              <a:t>у</a:t>
            </a:r>
            <a:r>
              <a:rPr lang="ru-RU" sz="1800" dirty="0" smtClean="0"/>
              <a:t>читель немецкого языка</a:t>
            </a:r>
          </a:p>
          <a:p>
            <a:r>
              <a:rPr lang="ru-RU" sz="1800" dirty="0" smtClean="0"/>
              <a:t>МОУ «СОШ № 26»</a:t>
            </a:r>
          </a:p>
          <a:p>
            <a:r>
              <a:rPr lang="ru-RU" sz="1800" dirty="0" err="1" smtClean="0"/>
              <a:t>Задворнова</a:t>
            </a:r>
            <a:r>
              <a:rPr lang="ru-RU" sz="1800" dirty="0" smtClean="0"/>
              <a:t> Л.А.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А.П. Чехов «Скучная история»: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«Студент, настроение которого в большинстве создаётся обстановкой на каждом шагу, там, где он учится, должен видеть перед собою только высокое, сильное и изящное… Храни его Бог от тощих деревьев, разбитых окон, серых стен и дверей, обитых ровной клеёнкой».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u="sng" dirty="0" smtClean="0"/>
              <a:t>Образовательная среда:</a:t>
            </a:r>
            <a:endParaRPr lang="ru-RU" sz="48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Обучающая</a:t>
            </a:r>
          </a:p>
          <a:p>
            <a:r>
              <a:rPr lang="ru-RU" sz="4400" dirty="0" smtClean="0"/>
              <a:t>Развивающая</a:t>
            </a:r>
          </a:p>
          <a:p>
            <a:r>
              <a:rPr lang="ru-RU" sz="4400" dirty="0" smtClean="0"/>
              <a:t>Воспитывающая</a:t>
            </a:r>
          </a:p>
          <a:p>
            <a:r>
              <a:rPr lang="ru-RU" sz="4400" dirty="0" smtClean="0"/>
              <a:t>И</a:t>
            </a:r>
            <a:r>
              <a:rPr lang="ru-RU" sz="4400" dirty="0" smtClean="0"/>
              <a:t>нформативная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u="sng" dirty="0" err="1" smtClean="0"/>
              <a:t>Экологизация</a:t>
            </a:r>
            <a:r>
              <a:rPr lang="ru-RU" sz="4800" b="1" u="sng" dirty="0" smtClean="0"/>
              <a:t> образовательной среды</a:t>
            </a:r>
            <a:endParaRPr lang="ru-RU" sz="48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/>
              <a:t>Компоненты экологически чистой среды: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Естественно-природный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Социальное окружение ребёнка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Пространство культуры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u="sng" dirty="0" err="1" smtClean="0"/>
              <a:t>Эстетизация</a:t>
            </a:r>
            <a:r>
              <a:rPr lang="ru-RU" sz="4800" b="1" u="sng" dirty="0" smtClean="0"/>
              <a:t> образовательной среды</a:t>
            </a:r>
            <a:endParaRPr lang="ru-RU" sz="48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  Учебные помещения должны отвечать комплексу требований:</a:t>
            </a:r>
          </a:p>
          <a:p>
            <a:pPr>
              <a:buNone/>
            </a:pPr>
            <a:r>
              <a:rPr lang="ru-RU" sz="4000" dirty="0" smtClean="0"/>
              <a:t>-</a:t>
            </a:r>
            <a:r>
              <a:rPr lang="ru-RU" sz="4000" b="1" i="1" dirty="0" smtClean="0"/>
              <a:t>педагогическим</a:t>
            </a:r>
          </a:p>
          <a:p>
            <a:pPr>
              <a:buNone/>
            </a:pPr>
            <a:r>
              <a:rPr lang="ru-RU" sz="4000" b="1" i="1" dirty="0" smtClean="0"/>
              <a:t>-гигиеническим</a:t>
            </a:r>
          </a:p>
          <a:p>
            <a:pPr>
              <a:buNone/>
            </a:pPr>
            <a:r>
              <a:rPr lang="ru-RU" sz="4000" b="1" i="1" dirty="0" smtClean="0"/>
              <a:t>-психологическим</a:t>
            </a:r>
          </a:p>
          <a:p>
            <a:pPr>
              <a:buNone/>
            </a:pPr>
            <a:r>
              <a:rPr lang="ru-RU" sz="4000" b="1" i="1" dirty="0" smtClean="0"/>
              <a:t>-функциональным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u="sng" dirty="0" smtClean="0"/>
              <a:t>Эргономика:</a:t>
            </a:r>
            <a:endParaRPr lang="ru-RU" sz="48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Световой и цветовой климат</a:t>
            </a:r>
          </a:p>
          <a:p>
            <a:r>
              <a:rPr lang="ru-RU" sz="4000" dirty="0" smtClean="0"/>
              <a:t>Естественная освещённость</a:t>
            </a:r>
          </a:p>
          <a:p>
            <a:r>
              <a:rPr lang="ru-RU" sz="4000" dirty="0" smtClean="0"/>
              <a:t>Ориентация по частям света</a:t>
            </a:r>
          </a:p>
          <a:p>
            <a:r>
              <a:rPr lang="ru-RU" sz="4000" dirty="0" smtClean="0"/>
              <a:t>Температурный режим</a:t>
            </a:r>
          </a:p>
          <a:p>
            <a:r>
              <a:rPr lang="ru-RU" sz="4000" dirty="0" smtClean="0"/>
              <a:t>Вентиляция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«Цветовой душ»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b="1" i="1" dirty="0" smtClean="0">
                <a:solidFill>
                  <a:srgbClr val="FFC000"/>
                </a:solidFill>
              </a:rPr>
              <a:t>Жёлтый и оранжевый- улучшение умственной деятельности, но быстро утомляют.</a:t>
            </a:r>
          </a:p>
          <a:p>
            <a:r>
              <a:rPr lang="ru-RU" sz="2800" b="1" i="1" dirty="0" smtClean="0">
                <a:solidFill>
                  <a:srgbClr val="00B050"/>
                </a:solidFill>
              </a:rPr>
              <a:t>Зелёный и голубой- снимают возбуждение и усталость, успокаивают.</a:t>
            </a:r>
          </a:p>
          <a:p>
            <a:r>
              <a:rPr lang="ru-RU" sz="2800" b="1" i="1" dirty="0" smtClean="0">
                <a:solidFill>
                  <a:srgbClr val="7030A0"/>
                </a:solidFill>
              </a:rPr>
              <a:t>Фиолетовый- безжизненный, вызывает печаль и пассивность.</a:t>
            </a:r>
          </a:p>
          <a:p>
            <a:r>
              <a:rPr lang="ru-RU" sz="2800" b="1" i="1" dirty="0" smtClean="0">
                <a:solidFill>
                  <a:srgbClr val="996633"/>
                </a:solidFill>
              </a:rPr>
              <a:t>Коричневый и оливковый- успокаивают, вызывают депрессию, притупляют эмоции.</a:t>
            </a:r>
          </a:p>
          <a:p>
            <a:r>
              <a:rPr lang="ru-RU" sz="2800" b="1" i="1" dirty="0" smtClean="0">
                <a:solidFill>
                  <a:schemeClr val="bg1">
                    <a:lumMod val="50000"/>
                  </a:schemeClr>
                </a:solidFill>
              </a:rPr>
              <a:t>Белый и светло- серый – производят впечатление холода и пустоты.</a:t>
            </a:r>
            <a:endParaRPr lang="ru-RU" sz="28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u="sng" dirty="0" smtClean="0"/>
              <a:t>Информативность</a:t>
            </a:r>
            <a:endParaRPr lang="ru-RU" sz="48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4000" b="1" dirty="0" smtClean="0"/>
              <a:t>Размещение информации в классе должно:</a:t>
            </a:r>
          </a:p>
          <a:p>
            <a:r>
              <a:rPr lang="ru-RU" sz="4000" dirty="0" smtClean="0"/>
              <a:t>удовлетворять познавательный интерес учащихся</a:t>
            </a:r>
          </a:p>
          <a:p>
            <a:r>
              <a:rPr lang="ru-RU" sz="4000" dirty="0" smtClean="0"/>
              <a:t>в</a:t>
            </a:r>
            <a:r>
              <a:rPr lang="ru-RU" sz="4000" dirty="0" smtClean="0"/>
              <a:t>оспитывать эстетический вкус</a:t>
            </a:r>
          </a:p>
          <a:p>
            <a:r>
              <a:rPr lang="ru-RU" sz="4000" dirty="0" smtClean="0"/>
              <a:t>б</a:t>
            </a:r>
            <a:r>
              <a:rPr lang="ru-RU" sz="4000" dirty="0" smtClean="0"/>
              <a:t>ыть логически оправданным.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u="sng" dirty="0" smtClean="0"/>
              <a:t>Диалоговая среда</a:t>
            </a:r>
            <a:endParaRPr lang="ru-RU" sz="48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/>
              <a:t>В школьной среде необходимо формировать диалог культур, обычаев – в этом залог культуры и цивилизованности будущей личности.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227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Создание благоприятной образовательной среды на уроке иностранного языка</vt:lpstr>
      <vt:lpstr>А.П. Чехов «Скучная история»:</vt:lpstr>
      <vt:lpstr>Образовательная среда:</vt:lpstr>
      <vt:lpstr>Экологизация образовательной среды</vt:lpstr>
      <vt:lpstr>Эстетизация образовательной среды</vt:lpstr>
      <vt:lpstr>Эргономика:</vt:lpstr>
      <vt:lpstr>«Цветовой душ»</vt:lpstr>
      <vt:lpstr>Информативность</vt:lpstr>
      <vt:lpstr>Диалоговая среда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благоприятной образовательной среды на уроке иностранного языка</dc:title>
  <cp:lastModifiedBy>Admin</cp:lastModifiedBy>
  <cp:revision>7</cp:revision>
  <dcterms:modified xsi:type="dcterms:W3CDTF">2011-08-26T14:59:49Z</dcterms:modified>
</cp:coreProperties>
</file>