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64" r:id="rId3"/>
    <p:sldId id="259" r:id="rId4"/>
    <p:sldId id="265" r:id="rId5"/>
    <p:sldId id="262" r:id="rId6"/>
    <p:sldId id="261" r:id="rId7"/>
    <p:sldId id="272" r:id="rId8"/>
    <p:sldId id="273" r:id="rId9"/>
    <p:sldId id="274" r:id="rId10"/>
    <p:sldId id="275" r:id="rId11"/>
    <p:sldId id="266" r:id="rId12"/>
    <p:sldId id="276" r:id="rId13"/>
    <p:sldId id="271" r:id="rId14"/>
    <p:sldId id="279" r:id="rId15"/>
    <p:sldId id="280" r:id="rId16"/>
    <p:sldId id="281" r:id="rId17"/>
    <p:sldId id="283" r:id="rId18"/>
    <p:sldId id="282" r:id="rId19"/>
    <p:sldId id="284" r:id="rId20"/>
    <p:sldId id="277" r:id="rId21"/>
    <p:sldId id="268" r:id="rId22"/>
    <p:sldId id="270" r:id="rId23"/>
    <p:sldId id="269"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84" autoAdjust="0"/>
  </p:normalViewPr>
  <p:slideViewPr>
    <p:cSldViewPr snapToGrid="0">
      <p:cViewPr varScale="1">
        <p:scale>
          <a:sx n="84" d="100"/>
          <a:sy n="84" d="100"/>
        </p:scale>
        <p:origin x="-10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8450EE-57D8-462A-B53F-BE7BC97639CE}" type="datetimeFigureOut">
              <a:rPr lang="ru-RU" smtClean="0"/>
              <a:pPr/>
              <a:t>26.10.2010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979F24-68DF-418C-9B81-963DED4BE6EE}"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DF315-24E1-40A0-A6C8-2EF23B7BF586}" type="datetimeFigureOut">
              <a:rPr lang="ru-RU" smtClean="0"/>
              <a:pPr/>
              <a:t>26.10.2010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E6F7F-E9DD-40F5-BC7B-1324D5EBD11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7DE6F7F-E9DD-40F5-BC7B-1324D5EBD11E}"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3AF33A3A-1C87-47A3-8F40-E0767B814B71}"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F33A3A-1C87-47A3-8F40-E0767B814B7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F33A3A-1C87-47A3-8F40-E0767B814B7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p:spPr>
        <p:txBody>
          <a:bodyPr/>
          <a:lstStyle/>
          <a:p>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bg-BG"/>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bg-BG"/>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D3021747-E5CF-498F-A322-C5F829E7EFD9}" type="slidenum">
              <a:rPr lang="bg-BG"/>
              <a:pPr/>
              <a:t>‹#›</a:t>
            </a:fld>
            <a:endParaRPr lang="bg-B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bg-BG"/>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bg-BG"/>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A01022C1-4B12-49D3-9099-E1D7D8E74464}" type="slidenum">
              <a:rPr lang="bg-BG"/>
              <a:pPr/>
              <a:t>‹#›</a:t>
            </a:fld>
            <a:endParaRPr lang="bg-B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en-A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en-A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5C258159-C0EB-470A-A44B-54FD998E66BF}"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F33A3A-1C87-47A3-8F40-E0767B814B7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3AF33A3A-1C87-47A3-8F40-E0767B814B7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F33A3A-1C87-47A3-8F40-E0767B814B7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F33A3A-1C87-47A3-8F40-E0767B814B7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F33A3A-1C87-47A3-8F40-E0767B814B7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F33A3A-1C87-47A3-8F40-E0767B814B7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F33A3A-1C87-47A3-8F40-E0767B814B7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58571B6-3FE8-4104-8338-63F21CBB8AE0}" type="datetimeFigureOut">
              <a:rPr lang="ru-RU" smtClean="0"/>
              <a:pPr/>
              <a:t>26.10.2010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F33A3A-1C87-47A3-8F40-E0767B814B7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58571B6-3FE8-4104-8338-63F21CBB8AE0}" type="datetimeFigureOut">
              <a:rPr lang="ru-RU" smtClean="0"/>
              <a:pPr/>
              <a:t>26.10.2010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AF33A3A-1C87-47A3-8F40-E0767B814B7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4688" y="2046508"/>
            <a:ext cx="8229600" cy="968829"/>
          </a:xfrm>
        </p:spPr>
        <p:txBody>
          <a:bodyPr/>
          <a:lstStyle/>
          <a:p>
            <a:r>
              <a:rPr lang="en-US" dirty="0" smtClean="0">
                <a:solidFill>
                  <a:srgbClr val="FF0000"/>
                </a:solidFill>
              </a:rPr>
              <a:t>William Shakespeare</a:t>
            </a:r>
            <a:r>
              <a:rPr lang="en-US"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лип 5" descr="cid_1034646035_The_Globe_Theatre_interior.jpg"/>
          <p:cNvPicPr>
            <a:picLocks noGrp="1" noChangeAspect="1"/>
          </p:cNvPicPr>
          <p:nvPr>
            <p:ph type="clipArt" sz="half" idx="2"/>
          </p:nvPr>
        </p:nvPicPr>
        <p:blipFill>
          <a:blip r:embed="rId2"/>
          <a:stretch>
            <a:fillRect/>
          </a:stretch>
        </p:blipFill>
        <p:spPr>
          <a:xfrm>
            <a:off x="1590258" y="2645229"/>
            <a:ext cx="6013403" cy="3918856"/>
          </a:xfrm>
        </p:spPr>
      </p:pic>
      <p:sp>
        <p:nvSpPr>
          <p:cNvPr id="5" name="Клип 3"/>
          <p:cNvSpPr txBox="1">
            <a:spLocks/>
          </p:cNvSpPr>
          <p:nvPr/>
        </p:nvSpPr>
        <p:spPr>
          <a:xfrm>
            <a:off x="4643438" y="1643050"/>
            <a:ext cx="4038600" cy="4525963"/>
          </a:xfrm>
          <a:prstGeom prst="rect">
            <a:avLst/>
          </a:prstGeom>
        </p:spPr>
      </p:sp>
      <p:sp>
        <p:nvSpPr>
          <p:cNvPr id="7" name="Прямоугольник 6"/>
          <p:cNvSpPr/>
          <p:nvPr/>
        </p:nvSpPr>
        <p:spPr>
          <a:xfrm>
            <a:off x="500744" y="497451"/>
            <a:ext cx="8109857" cy="1938992"/>
          </a:xfrm>
          <a:prstGeom prst="rect">
            <a:avLst/>
          </a:prstGeom>
        </p:spPr>
        <p:txBody>
          <a:bodyPr wrap="square">
            <a:spAutoFit/>
          </a:bodyPr>
          <a:lstStyle/>
          <a:p>
            <a:pPr algn="just">
              <a:buNone/>
            </a:pPr>
            <a:r>
              <a:rPr lang="ru-RU" sz="2400" dirty="0" smtClean="0">
                <a:solidFill>
                  <a:schemeClr val="accent3">
                    <a:lumMod val="40000"/>
                    <a:lumOff val="60000"/>
                  </a:schemeClr>
                </a:solidFill>
              </a:rPr>
              <a:t>         </a:t>
            </a:r>
            <a:r>
              <a:rPr lang="en-US" sz="2400" dirty="0" smtClean="0">
                <a:solidFill>
                  <a:schemeClr val="accent3">
                    <a:lumMod val="40000"/>
                    <a:lumOff val="60000"/>
                  </a:schemeClr>
                </a:solidFill>
              </a:rPr>
              <a:t>When he was 21 he left  for London, made friends with many actors there. Sometimes he worked as an actor. William began writing plays. Soon they built their own theatre and called it </a:t>
            </a:r>
            <a:r>
              <a:rPr lang="ru-RU" sz="2400" dirty="0" smtClean="0">
                <a:solidFill>
                  <a:schemeClr val="accent3">
                    <a:lumMod val="40000"/>
                    <a:lumOff val="60000"/>
                  </a:schemeClr>
                </a:solidFill>
              </a:rPr>
              <a:t>«</a:t>
            </a:r>
            <a:r>
              <a:rPr lang="en-US" sz="2400" dirty="0" smtClean="0">
                <a:solidFill>
                  <a:schemeClr val="accent3">
                    <a:lumMod val="40000"/>
                    <a:lumOff val="60000"/>
                  </a:schemeClr>
                </a:solidFill>
              </a:rPr>
              <a:t>Globe</a:t>
            </a:r>
            <a:r>
              <a:rPr lang="ru-RU" sz="2400" dirty="0" smtClean="0">
                <a:solidFill>
                  <a:schemeClr val="accent3">
                    <a:lumMod val="40000"/>
                    <a:lumOff val="60000"/>
                  </a:schemeClr>
                </a:solidFill>
              </a:rPr>
              <a:t>» </a:t>
            </a:r>
            <a:r>
              <a:rPr lang="en-US" sz="2400" dirty="0" smtClean="0">
                <a:solidFill>
                  <a:schemeClr val="accent3">
                    <a:lumMod val="40000"/>
                    <a:lumOff val="60000"/>
                  </a:schemeClr>
                </a:solidFill>
              </a:rPr>
              <a:t>the famous Globe theatre. There was a sign on its door</a:t>
            </a:r>
            <a:r>
              <a:rPr lang="ru-RU" sz="2400" dirty="0" smtClean="0">
                <a:solidFill>
                  <a:schemeClr val="accent3">
                    <a:lumMod val="40000"/>
                    <a:lumOff val="60000"/>
                  </a:schemeClr>
                </a:solidFill>
              </a:rPr>
              <a:t>.</a:t>
            </a:r>
            <a:r>
              <a:rPr lang="en-US" sz="2400" dirty="0" smtClean="0">
                <a:solidFill>
                  <a:schemeClr val="accent3">
                    <a:lumMod val="40000"/>
                    <a:lumOff val="60000"/>
                  </a:schemeClr>
                </a:solidFill>
              </a:rPr>
              <a:t> </a:t>
            </a:r>
            <a:r>
              <a:rPr lang="ru-RU" sz="2400" dirty="0" smtClean="0">
                <a:solidFill>
                  <a:schemeClr val="accent3">
                    <a:lumMod val="40000"/>
                    <a:lumOff val="60000"/>
                  </a:schemeClr>
                </a:solidFill>
              </a:rPr>
              <a:t>«</a:t>
            </a:r>
            <a:r>
              <a:rPr lang="en-US" sz="2400" dirty="0" smtClean="0">
                <a:solidFill>
                  <a:schemeClr val="accent3">
                    <a:lumMod val="40000"/>
                    <a:lumOff val="60000"/>
                  </a:schemeClr>
                </a:solidFill>
              </a:rPr>
              <a:t>All the world is a stage</a:t>
            </a:r>
            <a:r>
              <a:rPr lang="ru-RU" sz="2400" dirty="0" smtClean="0">
                <a:solidFill>
                  <a:schemeClr val="accent3">
                    <a:lumMod val="40000"/>
                    <a:lumOff val="60000"/>
                  </a:schemeClr>
                </a:solidFill>
              </a:rPr>
              <a:t>»</a:t>
            </a:r>
            <a:endParaRPr lang="ru-RU" sz="24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0057" y="274638"/>
            <a:ext cx="5355771" cy="879248"/>
          </a:xfrm>
        </p:spPr>
        <p:txBody>
          <a:bodyPr/>
          <a:lstStyle/>
          <a:p>
            <a:r>
              <a:rPr lang="en-US" dirty="0" smtClean="0"/>
              <a:t>Globe Theatre</a:t>
            </a:r>
            <a:endParaRPr lang="ru-RU" dirty="0"/>
          </a:p>
        </p:txBody>
      </p:sp>
      <p:graphicFrame>
        <p:nvGraphicFramePr>
          <p:cNvPr id="5" name="Объект 4"/>
          <p:cNvGraphicFramePr>
            <a:graphicFrameLocks noChangeAspect="1"/>
          </p:cNvGraphicFramePr>
          <p:nvPr/>
        </p:nvGraphicFramePr>
        <p:xfrm>
          <a:off x="3143250" y="3186113"/>
          <a:ext cx="2857500" cy="485775"/>
        </p:xfrm>
        <a:graphic>
          <a:graphicData uri="http://schemas.openxmlformats.org/presentationml/2006/ole">
            <p:oleObj spid="_x0000_s1026" name="Пакет" r:id="rId3" imgW="2857680" imgH="485640" progId="Package">
              <p:embed/>
            </p:oleObj>
          </a:graphicData>
        </a:graphic>
      </p:graphicFrame>
      <p:pic>
        <p:nvPicPr>
          <p:cNvPr id="6" name="Клип 5" descr="cid_globe_the_km_003.jpg"/>
          <p:cNvPicPr>
            <a:picLocks noGrp="1" noChangeAspect="1"/>
          </p:cNvPicPr>
          <p:nvPr>
            <p:ph type="clipArt" sz="half" idx="2"/>
          </p:nvPr>
        </p:nvPicPr>
        <p:blipFill>
          <a:blip r:embed="rId4"/>
          <a:stretch>
            <a:fillRect/>
          </a:stretch>
        </p:blipFill>
        <p:spPr>
          <a:xfrm>
            <a:off x="955691" y="1223997"/>
            <a:ext cx="7389418" cy="5400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0655" y="474133"/>
            <a:ext cx="7977611" cy="5940088"/>
          </a:xfrm>
          <a:prstGeom prst="rect">
            <a:avLst/>
          </a:prstGeom>
          <a:noFill/>
        </p:spPr>
        <p:txBody>
          <a:bodyPr wrap="square" rtlCol="0">
            <a:spAutoFit/>
          </a:bodyPr>
          <a:lstStyle/>
          <a:p>
            <a:pPr indent="541338" algn="just"/>
            <a:r>
              <a:rPr lang="en-US" sz="1900" dirty="0" smtClean="0">
                <a:solidFill>
                  <a:schemeClr val="accent3">
                    <a:lumMod val="40000"/>
                    <a:lumOff val="60000"/>
                  </a:schemeClr>
                </a:solidFill>
                <a:latin typeface="Times New Roman" pitchFamily="18" charset="0"/>
                <a:cs typeface="Times New Roman" pitchFamily="18" charset="0"/>
              </a:rPr>
              <a:t>Shakespeare`s literary work may be divided into 4 periods. The most famous  of the first period is </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 Richard III</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  During the second period Shakespeare wrote historical plays and comedies such as </a:t>
            </a:r>
            <a:r>
              <a:rPr lang="ru-RU" sz="1900" dirty="0" smtClean="0">
                <a:solidFill>
                  <a:schemeClr val="accent3">
                    <a:lumMod val="40000"/>
                    <a:lumOff val="60000"/>
                  </a:schemeClr>
                </a:solidFill>
                <a:latin typeface="Times New Roman" pitchFamily="18" charset="0"/>
                <a:cs typeface="Times New Roman" pitchFamily="18" charset="0"/>
              </a:rPr>
              <a:t> « </a:t>
            </a:r>
            <a:r>
              <a:rPr lang="en-US" sz="1900" dirty="0" smtClean="0">
                <a:solidFill>
                  <a:schemeClr val="accent3">
                    <a:lumMod val="40000"/>
                    <a:lumOff val="60000"/>
                  </a:schemeClr>
                </a:solidFill>
                <a:latin typeface="Times New Roman" pitchFamily="18" charset="0"/>
                <a:cs typeface="Times New Roman" pitchFamily="18" charset="0"/>
              </a:rPr>
              <a:t>Henry V</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 </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 </a:t>
            </a:r>
            <a:r>
              <a:rPr lang="en-US" sz="1900" dirty="0" err="1" smtClean="0">
                <a:solidFill>
                  <a:schemeClr val="accent3">
                    <a:lumMod val="40000"/>
                    <a:lumOff val="60000"/>
                  </a:schemeClr>
                </a:solidFill>
                <a:latin typeface="Times New Roman" pitchFamily="18" charset="0"/>
                <a:cs typeface="Times New Roman" pitchFamily="18" charset="0"/>
              </a:rPr>
              <a:t>Julious</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 Caesar</a:t>
            </a:r>
            <a:r>
              <a:rPr lang="ru-RU" sz="1900" dirty="0" smtClean="0">
                <a:solidFill>
                  <a:schemeClr val="accent3">
                    <a:lumMod val="40000"/>
                    <a:lumOff val="60000"/>
                  </a:schemeClr>
                </a:solidFill>
                <a:latin typeface="Times New Roman" pitchFamily="18" charset="0"/>
                <a:cs typeface="Times New Roman" pitchFamily="18" charset="0"/>
              </a:rPr>
              <a:t>».</a:t>
            </a:r>
          </a:p>
          <a:p>
            <a:pPr indent="541338" algn="just"/>
            <a:r>
              <a:rPr lang="en-US" sz="1900" dirty="0" smtClean="0">
                <a:solidFill>
                  <a:schemeClr val="accent3">
                    <a:lumMod val="40000"/>
                    <a:lumOff val="60000"/>
                  </a:schemeClr>
                </a:solidFill>
                <a:latin typeface="Times New Roman" pitchFamily="18" charset="0"/>
                <a:cs typeface="Times New Roman" pitchFamily="18" charset="0"/>
              </a:rPr>
              <a:t>All his comedies are written in easy flowing verse. The text is full of jokes</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and puns. All the comedies tell of love and harmony. One of the most popular comedy is </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Merry Wives of Windsor</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 During the third period  Shakespeare wrote the great tragedies that were the peak of his achievement and made him truly immortal.</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He brought something new to the tragedy. All his tragic  characters are shown</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in their development. Hamlet,  </a:t>
            </a:r>
            <a:r>
              <a:rPr lang="en-US" sz="1900" dirty="0" err="1" smtClean="0">
                <a:solidFill>
                  <a:schemeClr val="accent3">
                    <a:lumMod val="40000"/>
                    <a:lumOff val="60000"/>
                  </a:schemeClr>
                </a:solidFill>
                <a:latin typeface="Times New Roman" pitchFamily="18" charset="0"/>
                <a:cs typeface="Times New Roman" pitchFamily="18" charset="0"/>
              </a:rPr>
              <a:t>Othelloo</a:t>
            </a:r>
            <a:r>
              <a:rPr lang="en-US" sz="1900" dirty="0" smtClean="0">
                <a:solidFill>
                  <a:schemeClr val="accent3">
                    <a:lumMod val="40000"/>
                    <a:lumOff val="60000"/>
                  </a:schemeClr>
                </a:solidFill>
                <a:latin typeface="Times New Roman" pitchFamily="18" charset="0"/>
                <a:cs typeface="Times New Roman" pitchFamily="18" charset="0"/>
              </a:rPr>
              <a:t>, King Lear at the end of the tragedy</a:t>
            </a:r>
            <a:r>
              <a:rPr lang="ru-RU" sz="1900" dirty="0" smtClean="0">
                <a:solidFill>
                  <a:schemeClr val="accent3">
                    <a:lumMod val="40000"/>
                    <a:lumOff val="60000"/>
                  </a:schemeClr>
                </a:solidFill>
                <a:latin typeface="Times New Roman" pitchFamily="18" charset="0"/>
                <a:cs typeface="Times New Roman" pitchFamily="18" charset="0"/>
              </a:rPr>
              <a:t> </a:t>
            </a:r>
            <a:r>
              <a:rPr lang="en-US" sz="1900" dirty="0" smtClean="0">
                <a:solidFill>
                  <a:schemeClr val="accent3">
                    <a:lumMod val="40000"/>
                    <a:lumOff val="60000"/>
                  </a:schemeClr>
                </a:solidFill>
                <a:latin typeface="Times New Roman" pitchFamily="18" charset="0"/>
                <a:cs typeface="Times New Roman" pitchFamily="18" charset="0"/>
              </a:rPr>
              <a:t>are not the people they were at the beginning. The most popular tragedy is</a:t>
            </a:r>
            <a:r>
              <a:rPr lang="ru-RU" sz="1900" dirty="0" smtClean="0">
                <a:solidFill>
                  <a:schemeClr val="accent3">
                    <a:lumMod val="40000"/>
                    <a:lumOff val="60000"/>
                  </a:schemeClr>
                </a:solidFill>
                <a:latin typeface="Times New Roman" pitchFamily="18" charset="0"/>
                <a:cs typeface="Times New Roman" pitchFamily="18" charset="0"/>
              </a:rPr>
              <a:t> « </a:t>
            </a:r>
            <a:r>
              <a:rPr lang="en-US" sz="1900" dirty="0" smtClean="0">
                <a:solidFill>
                  <a:schemeClr val="accent3">
                    <a:lumMod val="40000"/>
                    <a:lumOff val="60000"/>
                  </a:schemeClr>
                </a:solidFill>
                <a:latin typeface="Times New Roman" pitchFamily="18" charset="0"/>
                <a:cs typeface="Times New Roman" pitchFamily="18" charset="0"/>
              </a:rPr>
              <a:t>Romeo and Juliet</a:t>
            </a:r>
            <a:r>
              <a:rPr lang="ru-RU" sz="1900" dirty="0" smtClean="0">
                <a:solidFill>
                  <a:schemeClr val="accent3">
                    <a:lumMod val="40000"/>
                    <a:lumOff val="60000"/>
                  </a:schemeClr>
                </a:solidFill>
                <a:latin typeface="Times New Roman" pitchFamily="18" charset="0"/>
                <a:cs typeface="Times New Roman" pitchFamily="18" charset="0"/>
              </a:rPr>
              <a:t>»</a:t>
            </a:r>
            <a:r>
              <a:rPr lang="en-US" sz="1900" dirty="0" smtClean="0">
                <a:solidFill>
                  <a:schemeClr val="accent3">
                    <a:lumMod val="40000"/>
                    <a:lumOff val="60000"/>
                  </a:schemeClr>
                </a:solidFill>
                <a:latin typeface="Times New Roman" pitchFamily="18" charset="0"/>
                <a:cs typeface="Times New Roman" pitchFamily="18" charset="0"/>
              </a:rPr>
              <a:t>. It is a true masterpiece.</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We can not speak about  Shakespeare without speaking  about his sonnets .</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They are his only lyrical pieces, the only things he has written about himself.</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By reading between the lines of the sonnets we may see a tragedy in Shakespeare`s life, a tragedy which he might not have fully understand himself.</a:t>
            </a:r>
            <a:endParaRPr lang="ru-RU" sz="1900" dirty="0" smtClean="0">
              <a:solidFill>
                <a:schemeClr val="accent3">
                  <a:lumMod val="40000"/>
                  <a:lumOff val="60000"/>
                </a:schemeClr>
              </a:solidFill>
              <a:latin typeface="Times New Roman" pitchFamily="18" charset="0"/>
              <a:cs typeface="Times New Roman" pitchFamily="18" charset="0"/>
            </a:endParaRPr>
          </a:p>
          <a:p>
            <a:pPr indent="541338" algn="just"/>
            <a:r>
              <a:rPr lang="en-US" sz="1900" dirty="0" smtClean="0">
                <a:solidFill>
                  <a:schemeClr val="accent3">
                    <a:lumMod val="40000"/>
                    <a:lumOff val="60000"/>
                  </a:schemeClr>
                </a:solidFill>
                <a:latin typeface="Times New Roman" pitchFamily="18" charset="0"/>
                <a:cs typeface="Times New Roman" pitchFamily="18" charset="0"/>
              </a:rPr>
              <a:t>He wrote 154 sonnets. They are very beautiful and very lyrical  even in Russia.</a:t>
            </a:r>
            <a:endParaRPr lang="ru-RU" sz="1900"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лип 3"/>
          <p:cNvSpPr txBox="1">
            <a:spLocks/>
          </p:cNvSpPr>
          <p:nvPr/>
        </p:nvSpPr>
        <p:spPr>
          <a:xfrm>
            <a:off x="4643438" y="1571612"/>
            <a:ext cx="4038600" cy="4525963"/>
          </a:xfrm>
          <a:prstGeom prst="rect">
            <a:avLst/>
          </a:prstGeom>
        </p:spPr>
      </p:sp>
      <p:sp>
        <p:nvSpPr>
          <p:cNvPr id="6" name="Прямоугольник 5"/>
          <p:cNvSpPr/>
          <p:nvPr/>
        </p:nvSpPr>
        <p:spPr>
          <a:xfrm>
            <a:off x="4929190" y="285728"/>
            <a:ext cx="3857652" cy="6143667"/>
          </a:xfrm>
          <a:prstGeom prst="rect">
            <a:avLst/>
          </a:prstGeom>
        </p:spPr>
        <p:txBody>
          <a:bodyPr wrap="square">
            <a:noAutofit/>
          </a:bodyPr>
          <a:lstStyle/>
          <a:p>
            <a:pPr algn="r"/>
            <a:r>
              <a:rPr lang="ru-RU" dirty="0" smtClean="0"/>
              <a:t>Шекспир. Сонет 102</a:t>
            </a:r>
          </a:p>
          <a:p>
            <a:endParaRPr lang="ru-RU" dirty="0" smtClean="0"/>
          </a:p>
          <a:p>
            <a:r>
              <a:rPr lang="ru-RU" dirty="0" smtClean="0"/>
              <a:t>Сильнее всех люблю,</a:t>
            </a:r>
          </a:p>
          <a:p>
            <a:r>
              <a:rPr lang="ru-RU" dirty="0" smtClean="0"/>
              <a:t>Но не дарю любовь свою.</a:t>
            </a:r>
          </a:p>
          <a:p>
            <a:r>
              <a:rPr lang="ru-RU" dirty="0" smtClean="0"/>
              <a:t>Я не желаю чувствами играть,</a:t>
            </a:r>
          </a:p>
          <a:p>
            <a:r>
              <a:rPr lang="ru-RU" dirty="0" smtClean="0"/>
              <a:t>Мне ведь любовь не продавать!</a:t>
            </a:r>
          </a:p>
          <a:p>
            <a:r>
              <a:rPr lang="ru-RU" dirty="0" smtClean="0"/>
              <a:t>Весной все было в первый раз,</a:t>
            </a:r>
          </a:p>
          <a:p>
            <a:r>
              <a:rPr lang="ru-RU" dirty="0" smtClean="0"/>
              <a:t>Была любовь нова для нас;</a:t>
            </a:r>
          </a:p>
          <a:p>
            <a:r>
              <a:rPr lang="ru-RU" dirty="0" smtClean="0"/>
              <a:t>Тебя всегда я песнею встречал,</a:t>
            </a:r>
          </a:p>
          <a:p>
            <a:r>
              <a:rPr lang="ru-RU" dirty="0" smtClean="0"/>
              <a:t>И с тонкой грустью провожал, </a:t>
            </a:r>
          </a:p>
          <a:p>
            <a:r>
              <a:rPr lang="ru-RU" dirty="0" smtClean="0"/>
              <a:t>Сейчас мне легче вспоминать</a:t>
            </a:r>
          </a:p>
          <a:p>
            <a:r>
              <a:rPr lang="ru-RU" dirty="0" smtClean="0"/>
              <a:t>О том, что ту любовь заставило молчать.</a:t>
            </a:r>
          </a:p>
          <a:p>
            <a:r>
              <a:rPr lang="ru-RU" dirty="0" smtClean="0"/>
              <a:t>Увы… достигли мы конца,</a:t>
            </a:r>
          </a:p>
          <a:p>
            <a:endParaRPr lang="ru-RU" dirty="0" smtClean="0"/>
          </a:p>
          <a:p>
            <a:r>
              <a:rPr lang="ru-RU" dirty="0" smtClean="0"/>
              <a:t>Не бьются в унисон сердца;</a:t>
            </a:r>
          </a:p>
          <a:p>
            <a:r>
              <a:rPr lang="ru-RU" dirty="0" smtClean="0"/>
              <a:t>И песни приутихли все,</a:t>
            </a:r>
          </a:p>
          <a:p>
            <a:r>
              <a:rPr lang="ru-RU" dirty="0" smtClean="0"/>
              <a:t>Любви нам не вернуть уже…</a:t>
            </a:r>
          </a:p>
          <a:p>
            <a:endParaRPr lang="ru-RU" dirty="0" smtClean="0"/>
          </a:p>
          <a:p>
            <a:pPr algn="r"/>
            <a:r>
              <a:rPr lang="ru-RU" sz="1400" dirty="0" smtClean="0"/>
              <a:t>( </a:t>
            </a:r>
            <a:r>
              <a:rPr lang="ru-RU" sz="1400" dirty="0" err="1" smtClean="0"/>
              <a:t>Широбокова</a:t>
            </a:r>
            <a:r>
              <a:rPr lang="ru-RU" sz="1400" dirty="0" smtClean="0"/>
              <a:t> Анастасия 9 «Д» класс</a:t>
            </a:r>
          </a:p>
          <a:p>
            <a:pPr algn="r"/>
            <a:r>
              <a:rPr lang="ru-RU" sz="1400" dirty="0" smtClean="0"/>
              <a:t> 2009-2010 учебный год )</a:t>
            </a:r>
          </a:p>
          <a:p>
            <a:endParaRPr lang="ru-RU" dirty="0" smtClean="0"/>
          </a:p>
          <a:p>
            <a:endParaRPr lang="ru-RU" dirty="0" smtClean="0"/>
          </a:p>
          <a:p>
            <a:endParaRPr lang="ru-RU" dirty="0"/>
          </a:p>
        </p:txBody>
      </p:sp>
      <p:sp>
        <p:nvSpPr>
          <p:cNvPr id="7" name="Прямоугольник 6"/>
          <p:cNvSpPr/>
          <p:nvPr/>
        </p:nvSpPr>
        <p:spPr>
          <a:xfrm>
            <a:off x="357158" y="142852"/>
            <a:ext cx="4071966" cy="7410921"/>
          </a:xfrm>
          <a:prstGeom prst="rect">
            <a:avLst/>
          </a:prstGeom>
        </p:spPr>
        <p:txBody>
          <a:bodyPr wrap="square">
            <a:noAutofit/>
          </a:bodyPr>
          <a:lstStyle/>
          <a:p>
            <a:r>
              <a:rPr lang="en-US" sz="1600" dirty="0" smtClean="0">
                <a:solidFill>
                  <a:schemeClr val="accent3">
                    <a:lumMod val="40000"/>
                    <a:lumOff val="60000"/>
                  </a:schemeClr>
                </a:solidFill>
              </a:rPr>
              <a:t>My love is </a:t>
            </a:r>
            <a:r>
              <a:rPr lang="en-US" sz="1600" dirty="0" err="1" smtClean="0">
                <a:solidFill>
                  <a:schemeClr val="accent3">
                    <a:lumMod val="40000"/>
                    <a:lumOff val="60000"/>
                  </a:schemeClr>
                </a:solidFill>
              </a:rPr>
              <a:t>strengthen'd</a:t>
            </a:r>
            <a:r>
              <a:rPr lang="en-US" sz="1600" dirty="0" smtClean="0">
                <a:solidFill>
                  <a:schemeClr val="accent3">
                    <a:lumMod val="40000"/>
                    <a:lumOff val="60000"/>
                  </a:schemeClr>
                </a:solidFill>
              </a:rPr>
              <a:t>, though more weak in seeming;</a:t>
            </a:r>
          </a:p>
          <a:p>
            <a:r>
              <a:rPr lang="en-US" sz="1600" dirty="0" smtClean="0">
                <a:solidFill>
                  <a:schemeClr val="accent3">
                    <a:lumMod val="40000"/>
                    <a:lumOff val="60000"/>
                  </a:schemeClr>
                </a:solidFill>
              </a:rPr>
              <a:t>I love not less, though less the show appear:</a:t>
            </a:r>
          </a:p>
          <a:p>
            <a:r>
              <a:rPr lang="en-US" sz="1600" dirty="0" smtClean="0">
                <a:solidFill>
                  <a:schemeClr val="accent3">
                    <a:lumMod val="40000"/>
                    <a:lumOff val="60000"/>
                  </a:schemeClr>
                </a:solidFill>
              </a:rPr>
              <a:t>That love is merchandized whose rich esteeming</a:t>
            </a:r>
          </a:p>
          <a:p>
            <a:r>
              <a:rPr lang="en-US" sz="1600" dirty="0" smtClean="0">
                <a:solidFill>
                  <a:schemeClr val="accent3">
                    <a:lumMod val="40000"/>
                    <a:lumOff val="60000"/>
                  </a:schemeClr>
                </a:solidFill>
              </a:rPr>
              <a:t>The owner's tongue doth publish every where.</a:t>
            </a:r>
          </a:p>
          <a:p>
            <a:r>
              <a:rPr lang="en-US" sz="1600" dirty="0" smtClean="0">
                <a:solidFill>
                  <a:schemeClr val="accent3">
                    <a:lumMod val="40000"/>
                    <a:lumOff val="60000"/>
                  </a:schemeClr>
                </a:solidFill>
              </a:rPr>
              <a:t>Our love was </a:t>
            </a:r>
            <a:r>
              <a:rPr lang="en-US" sz="1600" dirty="0" smtClean="0">
                <a:solidFill>
                  <a:schemeClr val="accent3">
                    <a:lumMod val="40000"/>
                    <a:lumOff val="60000"/>
                  </a:schemeClr>
                </a:solidFill>
                <a:latin typeface="Times New Roman" pitchFamily="18" charset="0"/>
                <a:cs typeface="Times New Roman" pitchFamily="18" charset="0"/>
              </a:rPr>
              <a:t>new</a:t>
            </a:r>
            <a:r>
              <a:rPr lang="en-US" sz="1600" dirty="0" smtClean="0">
                <a:solidFill>
                  <a:schemeClr val="accent3">
                    <a:lumMod val="40000"/>
                    <a:lumOff val="60000"/>
                  </a:schemeClr>
                </a:solidFill>
              </a:rPr>
              <a:t> and then but in the spring</a:t>
            </a:r>
          </a:p>
          <a:p>
            <a:r>
              <a:rPr lang="en-US" sz="1600" dirty="0" smtClean="0">
                <a:solidFill>
                  <a:schemeClr val="accent3">
                    <a:lumMod val="40000"/>
                    <a:lumOff val="60000"/>
                  </a:schemeClr>
                </a:solidFill>
              </a:rPr>
              <a:t>When I was wont to greet it with my lays,</a:t>
            </a:r>
          </a:p>
          <a:p>
            <a:r>
              <a:rPr lang="en-US" sz="1600" dirty="0" smtClean="0">
                <a:solidFill>
                  <a:schemeClr val="accent3">
                    <a:lumMod val="40000"/>
                    <a:lumOff val="60000"/>
                  </a:schemeClr>
                </a:solidFill>
              </a:rPr>
              <a:t>As Philomel in summer's front doth sing</a:t>
            </a:r>
          </a:p>
          <a:p>
            <a:r>
              <a:rPr lang="en-US" sz="1600" dirty="0" smtClean="0">
                <a:solidFill>
                  <a:schemeClr val="accent3">
                    <a:lumMod val="40000"/>
                    <a:lumOff val="60000"/>
                  </a:schemeClr>
                </a:solidFill>
              </a:rPr>
              <a:t>And stops her pipe in growth of riper days:</a:t>
            </a:r>
          </a:p>
          <a:p>
            <a:r>
              <a:rPr lang="en-US" sz="1600" dirty="0" smtClean="0">
                <a:solidFill>
                  <a:schemeClr val="accent3">
                    <a:lumMod val="40000"/>
                    <a:lumOff val="60000"/>
                  </a:schemeClr>
                </a:solidFill>
              </a:rPr>
              <a:t>Not that the summer is less pleasant now</a:t>
            </a:r>
          </a:p>
          <a:p>
            <a:r>
              <a:rPr lang="en-US" sz="1600" dirty="0" smtClean="0">
                <a:solidFill>
                  <a:schemeClr val="accent3">
                    <a:lumMod val="40000"/>
                    <a:lumOff val="60000"/>
                  </a:schemeClr>
                </a:solidFill>
              </a:rPr>
              <a:t>Than when her mournful hymns did hush the night,</a:t>
            </a:r>
          </a:p>
          <a:p>
            <a:r>
              <a:rPr lang="en-US" sz="1600" dirty="0" smtClean="0">
                <a:solidFill>
                  <a:schemeClr val="accent3">
                    <a:lumMod val="40000"/>
                    <a:lumOff val="60000"/>
                  </a:schemeClr>
                </a:solidFill>
              </a:rPr>
              <a:t>But that wild music </a:t>
            </a:r>
            <a:r>
              <a:rPr lang="en-US" sz="1600" dirty="0" err="1" smtClean="0">
                <a:solidFill>
                  <a:schemeClr val="accent3">
                    <a:lumMod val="40000"/>
                    <a:lumOff val="60000"/>
                  </a:schemeClr>
                </a:solidFill>
              </a:rPr>
              <a:t>burthens</a:t>
            </a:r>
            <a:r>
              <a:rPr lang="en-US" sz="1600" dirty="0" smtClean="0">
                <a:solidFill>
                  <a:schemeClr val="accent3">
                    <a:lumMod val="40000"/>
                    <a:lumOff val="60000"/>
                  </a:schemeClr>
                </a:solidFill>
              </a:rPr>
              <a:t> every bough</a:t>
            </a:r>
          </a:p>
          <a:p>
            <a:r>
              <a:rPr lang="en-US" sz="1600" dirty="0" smtClean="0">
                <a:solidFill>
                  <a:schemeClr val="accent3">
                    <a:lumMod val="40000"/>
                    <a:lumOff val="60000"/>
                  </a:schemeClr>
                </a:solidFill>
              </a:rPr>
              <a:t>And sweets grown common lose their dear delight.</a:t>
            </a:r>
          </a:p>
          <a:p>
            <a:endParaRPr lang="en-US" sz="1600" dirty="0" smtClean="0">
              <a:solidFill>
                <a:schemeClr val="accent3">
                  <a:lumMod val="40000"/>
                  <a:lumOff val="60000"/>
                </a:schemeClr>
              </a:solidFill>
            </a:endParaRPr>
          </a:p>
          <a:p>
            <a:r>
              <a:rPr lang="en-US" sz="1600" dirty="0" smtClean="0">
                <a:solidFill>
                  <a:schemeClr val="accent3">
                    <a:lumMod val="40000"/>
                    <a:lumOff val="60000"/>
                  </a:schemeClr>
                </a:solidFill>
              </a:rPr>
              <a:t>Therefore like her I sometime hold my tongue,</a:t>
            </a:r>
          </a:p>
          <a:p>
            <a:r>
              <a:rPr lang="en-US" sz="1600" dirty="0" smtClean="0">
                <a:solidFill>
                  <a:schemeClr val="accent3">
                    <a:lumMod val="40000"/>
                    <a:lumOff val="60000"/>
                  </a:schemeClr>
                </a:solidFill>
              </a:rPr>
              <a:t>Because I would not dull you with my song.</a:t>
            </a:r>
            <a:endParaRPr lang="ru-RU" sz="16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лип 4" descr="фото шекспира.jpg"/>
          <p:cNvPicPr>
            <a:picLocks noGrp="1" noChangeAspect="1"/>
          </p:cNvPicPr>
          <p:nvPr>
            <p:ph type="clipArt" sz="half" idx="2"/>
          </p:nvPr>
        </p:nvPicPr>
        <p:blipFill>
          <a:blip r:embed="rId2"/>
          <a:stretch>
            <a:fillRect/>
          </a:stretch>
        </p:blipFill>
        <p:spPr>
          <a:xfrm>
            <a:off x="570454" y="637961"/>
            <a:ext cx="8083833" cy="560479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лип 4" descr="sonnet-1_origin.jpg"/>
          <p:cNvPicPr>
            <a:picLocks noGrp="1" noChangeAspect="1"/>
          </p:cNvPicPr>
          <p:nvPr>
            <p:ph type="clipArt" sz="half" idx="2"/>
          </p:nvPr>
        </p:nvPicPr>
        <p:blipFill>
          <a:blip r:embed="rId2"/>
          <a:stretch>
            <a:fillRect/>
          </a:stretch>
        </p:blipFill>
        <p:spPr>
          <a:xfrm>
            <a:off x="2780035" y="206827"/>
            <a:ext cx="3996000" cy="633567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лип 4" descr="произведения шекспира.jpg"/>
          <p:cNvPicPr>
            <a:picLocks noGrp="1" noChangeAspect="1"/>
          </p:cNvPicPr>
          <p:nvPr>
            <p:ph type="clipArt" sz="half" idx="2"/>
          </p:nvPr>
        </p:nvPicPr>
        <p:blipFill>
          <a:blip r:embed="rId2"/>
          <a:stretch>
            <a:fillRect/>
          </a:stretch>
        </p:blipFill>
        <p:spPr>
          <a:xfrm>
            <a:off x="820461" y="516569"/>
            <a:ext cx="7524000" cy="588376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200548" y="158045"/>
            <a:ext cx="3638651" cy="6647974"/>
          </a:xfrm>
          <a:prstGeom prst="rect">
            <a:avLst/>
          </a:prstGeom>
        </p:spPr>
        <p:txBody>
          <a:bodyPr wrap="square">
            <a:spAutoFit/>
          </a:bodyPr>
          <a:lstStyle/>
          <a:p>
            <a:pPr algn="r" fontAlgn="base">
              <a:spcBef>
                <a:spcPct val="0"/>
              </a:spcBef>
              <a:spcAft>
                <a:spcPct val="0"/>
              </a:spcAft>
            </a:pPr>
            <a:r>
              <a:rPr lang="ru-RU" sz="2000" dirty="0" smtClean="0"/>
              <a:t>Сонет 7</a:t>
            </a:r>
          </a:p>
          <a:p>
            <a:pPr lvl="0" fontAlgn="base">
              <a:spcBef>
                <a:spcPct val="0"/>
              </a:spcBef>
              <a:spcAft>
                <a:spcPct val="0"/>
              </a:spcAft>
            </a:pPr>
            <a:endParaRPr lang="ru-RU" sz="1400" dirty="0" smtClean="0">
              <a:solidFill>
                <a:prstClr val="white"/>
              </a:solidFill>
              <a:latin typeface="Times New Roman" pitchFamily="18" charset="0"/>
              <a:ea typeface="Calibri" pitchFamily="34" charset="0"/>
              <a:cs typeface="Times New Roman" pitchFamily="18" charset="0"/>
            </a:endParaRPr>
          </a:p>
          <a:p>
            <a:pPr lvl="0" fontAlgn="base">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Розовеет рассвет  долгожданный,</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Поднимая голову с ложа,</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Мир встречает его благодатный,</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Благодарен за все тебе, Боже!</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Смотря на мир с горы крутой,</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Ты помнишь возраст золотой,</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Когда красив и полон сил,</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паломником ты в мир входил!</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Ну а на склоне многих лет,</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Твои глаза устали, не горят</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И с мудростью, пришедшей вслед</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В другую сторону они глядят.</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Иди же на покой на склоне  лет,</a:t>
            </a:r>
            <a:endParaRPr lang="ru-RU" sz="2000" dirty="0" smtClean="0">
              <a:solidFill>
                <a:prstClr val="white"/>
              </a:solidFill>
              <a:latin typeface="Arial" pitchFamily="34" charset="0"/>
            </a:endParaRPr>
          </a:p>
          <a:p>
            <a:pPr lvl="0" eaLnBrk="0" fontAlgn="base" hangingPunct="0">
              <a:spcBef>
                <a:spcPct val="0"/>
              </a:spcBef>
              <a:spcAft>
                <a:spcPct val="0"/>
              </a:spcAft>
            </a:pPr>
            <a:r>
              <a:rPr lang="ru-RU" sz="2000" dirty="0" smtClean="0">
                <a:solidFill>
                  <a:prstClr val="white"/>
                </a:solidFill>
                <a:latin typeface="Times New Roman" pitchFamily="18" charset="0"/>
                <a:ea typeface="Calibri" pitchFamily="34" charset="0"/>
                <a:cs typeface="Times New Roman" pitchFamily="18" charset="0"/>
              </a:rPr>
              <a:t>Твой сын исполнит твой обет!</a:t>
            </a:r>
            <a:endParaRPr lang="ru-RU" sz="2000" dirty="0" smtClean="0">
              <a:solidFill>
                <a:prstClr val="white"/>
              </a:solidFill>
              <a:latin typeface="Arial" pitchFamily="34" charset="0"/>
            </a:endParaRPr>
          </a:p>
          <a:p>
            <a:pPr lvl="0" algn="r" eaLnBrk="0" fontAlgn="base" hangingPunct="0">
              <a:spcBef>
                <a:spcPct val="0"/>
              </a:spcBef>
              <a:spcAft>
                <a:spcPct val="0"/>
              </a:spcAft>
            </a:pPr>
            <a:endParaRPr lang="ru-RU" sz="1600" dirty="0" smtClean="0">
              <a:solidFill>
                <a:prstClr val="white"/>
              </a:solidFill>
              <a:latin typeface="Times New Roman" pitchFamily="18" charset="0"/>
              <a:ea typeface="Calibri" pitchFamily="34" charset="0"/>
              <a:cs typeface="Times New Roman" pitchFamily="18" charset="0"/>
            </a:endParaRPr>
          </a:p>
          <a:p>
            <a:pPr lvl="0" algn="r" eaLnBrk="0" fontAlgn="base" hangingPunct="0">
              <a:spcBef>
                <a:spcPct val="0"/>
              </a:spcBef>
              <a:spcAft>
                <a:spcPct val="0"/>
              </a:spcAft>
            </a:pPr>
            <a:r>
              <a:rPr lang="ru-RU" sz="1600" dirty="0" smtClean="0">
                <a:solidFill>
                  <a:prstClr val="white"/>
                </a:solidFill>
                <a:latin typeface="Times New Roman" pitchFamily="18" charset="0"/>
                <a:ea typeface="Calibri" pitchFamily="34" charset="0"/>
                <a:cs typeface="Times New Roman" pitchFamily="18" charset="0"/>
              </a:rPr>
              <a:t>( Лизунова Арина 9 </a:t>
            </a:r>
            <a:r>
              <a:rPr lang="ru-RU" sz="1600" dirty="0" smtClean="0">
                <a:solidFill>
                  <a:prstClr val="white"/>
                </a:solidFill>
                <a:latin typeface="Calibri"/>
                <a:ea typeface="Calibri" pitchFamily="34" charset="0"/>
                <a:cs typeface="Times New Roman" pitchFamily="18" charset="0"/>
              </a:rPr>
              <a:t>«</a:t>
            </a:r>
            <a:r>
              <a:rPr lang="ru-RU" sz="1600" dirty="0" smtClean="0">
                <a:solidFill>
                  <a:prstClr val="white"/>
                </a:solidFill>
                <a:latin typeface="Times New Roman" pitchFamily="18" charset="0"/>
                <a:ea typeface="Calibri" pitchFamily="34" charset="0"/>
                <a:cs typeface="Times New Roman" pitchFamily="18" charset="0"/>
              </a:rPr>
              <a:t>Г</a:t>
            </a:r>
            <a:r>
              <a:rPr lang="ru-RU" sz="1600" dirty="0" smtClean="0">
                <a:solidFill>
                  <a:prstClr val="white"/>
                </a:solidFill>
                <a:latin typeface="Calibri"/>
                <a:ea typeface="Calibri" pitchFamily="34" charset="0"/>
                <a:cs typeface="Times New Roman" pitchFamily="18" charset="0"/>
              </a:rPr>
              <a:t>»</a:t>
            </a:r>
          </a:p>
          <a:p>
            <a:pPr lvl="0" algn="r" eaLnBrk="0" fontAlgn="base" hangingPunct="0">
              <a:spcBef>
                <a:spcPct val="0"/>
              </a:spcBef>
              <a:spcAft>
                <a:spcPct val="0"/>
              </a:spcAft>
            </a:pPr>
            <a:r>
              <a:rPr lang="ru-RU" sz="1600" dirty="0" smtClean="0">
                <a:solidFill>
                  <a:prstClr val="white"/>
                </a:solidFill>
                <a:latin typeface="Times New Roman" pitchFamily="18" charset="0"/>
                <a:ea typeface="Calibri" pitchFamily="34" charset="0"/>
                <a:cs typeface="Times New Roman" pitchFamily="18" charset="0"/>
              </a:rPr>
              <a:t>2009-2010 учебный год )</a:t>
            </a:r>
            <a:endParaRPr lang="ru-RU" sz="1600" dirty="0" smtClean="0">
              <a:solidFill>
                <a:prstClr val="white"/>
              </a:solidFill>
              <a:latin typeface="Arial" pitchFamily="34" charset="0"/>
            </a:endParaRPr>
          </a:p>
        </p:txBody>
      </p:sp>
      <p:sp>
        <p:nvSpPr>
          <p:cNvPr id="29698" name="Rectangle 2"/>
          <p:cNvSpPr>
            <a:spLocks noChangeArrowheads="1"/>
          </p:cNvSpPr>
          <p:nvPr/>
        </p:nvSpPr>
        <p:spPr bwMode="auto">
          <a:xfrm>
            <a:off x="432899" y="337179"/>
            <a:ext cx="4161677"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Lo! in the orient when the gracious light</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Lifts up his burning head, each under eye</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Doth homage to his new-appearing sight,</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Serving with looks his sacred majesty;</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And having </a:t>
            </a:r>
            <a:r>
              <a:rPr kumimoji="0" lang="en-US" sz="1900" b="0" i="0" u="none" strike="noStrike" cap="none" normalizeH="0" baseline="0" dirty="0" err="1"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climb'd</a:t>
            </a: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 the steep-up heavenly hill,</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Resembling strong youth in his middle age,</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Yet mortal looks adore his beauty still,</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Attending on his golden pilgrimage;</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But when from </a:t>
            </a:r>
            <a:r>
              <a:rPr kumimoji="0" lang="en-US" sz="1900" b="0" i="0" u="none" strike="noStrike" cap="none" normalizeH="0" baseline="0" dirty="0" err="1"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highmost</a:t>
            </a: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 pitch, with weary car,</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Like feeble age, he </a:t>
            </a:r>
            <a:r>
              <a:rPr kumimoji="0" lang="en-US" sz="1900" b="0" i="0" u="none" strike="noStrike" cap="none" normalizeH="0" baseline="0" dirty="0" err="1"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reeleth</a:t>
            </a: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 from the day,</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The eyes, 'fore duteous, now converted are</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From his low tract and look another way:</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n-US" sz="1900" b="1" dirty="0" smtClean="0">
                <a:solidFill>
                  <a:schemeClr val="accent3">
                    <a:lumMod val="40000"/>
                    <a:lumOff val="60000"/>
                  </a:schemeClr>
                </a:solidFill>
                <a:latin typeface="Times New Roman" pitchFamily="18" charset="0"/>
                <a:ea typeface="Calibri" pitchFamily="34" charset="0"/>
                <a:cs typeface="Times New Roman" pitchFamily="18" charset="0"/>
              </a:rPr>
              <a:t>So thou, thyself out-going in thy noon</a:t>
            </a:r>
            <a:endParaRPr kumimoji="0" lang="ru-RU"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900" b="1" i="0" u="none" strike="noStrike" cap="none" normalizeH="0" baseline="0" dirty="0" smtClean="0">
              <a:ln>
                <a:noFill/>
              </a:ln>
              <a:solidFill>
                <a:schemeClr val="accent3">
                  <a:lumMod val="40000"/>
                  <a:lumOff val="6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err="1"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Unlook'd</a:t>
            </a: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 on </a:t>
            </a:r>
            <a:r>
              <a:rPr kumimoji="0" lang="en-US" sz="1900" b="0" i="0" u="none" strike="noStrike" cap="none" normalizeH="0" baseline="0" dirty="0" err="1"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diest</a:t>
            </a:r>
            <a:r>
              <a:rPr kumimoji="0" lang="en-US" sz="1900" b="0" i="0" u="none" strike="noStrike" cap="none" normalizeH="0" baseline="0" dirty="0" smtClean="0">
                <a:ln>
                  <a:noFill/>
                </a:ln>
                <a:solidFill>
                  <a:schemeClr val="accent3">
                    <a:lumMod val="40000"/>
                    <a:lumOff val="60000"/>
                  </a:schemeClr>
                </a:solidFill>
                <a:effectLst/>
                <a:latin typeface="Times New Roman" pitchFamily="18" charset="0"/>
                <a:ea typeface="Calibri" pitchFamily="34" charset="0"/>
                <a:cs typeface="Times New Roman" pitchFamily="18" charset="0"/>
              </a:rPr>
              <a:t>, unless thou get a son.</a:t>
            </a:r>
            <a:endParaRPr kumimoji="0" lang="ru-RU" sz="1900" b="0" i="0" u="none" strike="noStrike" cap="none" normalizeH="0" baseline="0" dirty="0" smtClean="0">
              <a:ln>
                <a:noFill/>
              </a:ln>
              <a:solidFill>
                <a:schemeClr val="accent3">
                  <a:lumMod val="40000"/>
                  <a:lumOff val="6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900" b="0" i="0" u="none" strike="noStrike" cap="none" normalizeH="0" baseline="0" dirty="0" smtClean="0">
              <a:ln>
                <a:noFill/>
              </a:ln>
              <a:solidFill>
                <a:schemeClr val="accent3">
                  <a:lumMod val="40000"/>
                  <a:lumOff val="60000"/>
                </a:schemeClr>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31424" y="374877"/>
            <a:ext cx="3467819" cy="6001643"/>
          </a:xfrm>
          <a:prstGeom prst="rect">
            <a:avLst/>
          </a:prstGeom>
        </p:spPr>
        <p:txBody>
          <a:bodyPr wrap="square">
            <a:spAutoFit/>
          </a:bodyPr>
          <a:lstStyle/>
          <a:p>
            <a:pPr lvl="0" fontAlgn="base">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So is it not with me as with that Muse</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err="1" smtClean="0">
                <a:solidFill>
                  <a:schemeClr val="accent3">
                    <a:lumMod val="40000"/>
                    <a:lumOff val="60000"/>
                  </a:schemeClr>
                </a:solidFill>
                <a:latin typeface="Times New Roman" pitchFamily="18" charset="0"/>
                <a:ea typeface="Calibri" pitchFamily="34" charset="0"/>
                <a:cs typeface="Times New Roman" pitchFamily="18" charset="0"/>
              </a:rPr>
              <a:t>Stirr'd</a:t>
            </a: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 by a painted beauty to his verse,</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Who heaven itself for ornament doth use</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And every fair with his fair doth rehearse</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Making a </a:t>
            </a:r>
            <a:r>
              <a:rPr lang="en-US" sz="1600" dirty="0" err="1" smtClean="0">
                <a:solidFill>
                  <a:schemeClr val="accent3">
                    <a:lumMod val="40000"/>
                    <a:lumOff val="60000"/>
                  </a:schemeClr>
                </a:solidFill>
                <a:latin typeface="Times New Roman" pitchFamily="18" charset="0"/>
                <a:ea typeface="Calibri" pitchFamily="34" charset="0"/>
                <a:cs typeface="Times New Roman" pitchFamily="18" charset="0"/>
              </a:rPr>
              <a:t>couplement</a:t>
            </a: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 of proud compare,</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With sun and moon, with earth and sea's rich gems,</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With April's first-born flowers, and all things rare</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That heaven's air in this huge </a:t>
            </a:r>
            <a:r>
              <a:rPr lang="en-US" sz="1600" dirty="0" err="1" smtClean="0">
                <a:solidFill>
                  <a:schemeClr val="accent3">
                    <a:lumMod val="40000"/>
                    <a:lumOff val="60000"/>
                  </a:schemeClr>
                </a:solidFill>
                <a:latin typeface="Times New Roman" pitchFamily="18" charset="0"/>
                <a:ea typeface="Calibri" pitchFamily="34" charset="0"/>
                <a:cs typeface="Times New Roman" pitchFamily="18" charset="0"/>
              </a:rPr>
              <a:t>rondure</a:t>
            </a: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 hems.</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O' let me, true in love, but truly write,</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And then believe me, my love is as fair</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As any mother's child, though not so bright</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As those gold candles </a:t>
            </a:r>
            <a:r>
              <a:rPr lang="en-US" sz="1600" dirty="0" err="1" smtClean="0">
                <a:solidFill>
                  <a:schemeClr val="accent3">
                    <a:lumMod val="40000"/>
                    <a:lumOff val="60000"/>
                  </a:schemeClr>
                </a:solidFill>
                <a:latin typeface="Times New Roman" pitchFamily="18" charset="0"/>
                <a:ea typeface="Calibri" pitchFamily="34" charset="0"/>
                <a:cs typeface="Times New Roman" pitchFamily="18" charset="0"/>
              </a:rPr>
              <a:t>fix'd</a:t>
            </a: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 in heaven's air:</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Let them say more than like of hearsay well;</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r>
              <a:rPr lang="en-US" sz="1600" dirty="0" smtClean="0">
                <a:solidFill>
                  <a:schemeClr val="accent3">
                    <a:lumMod val="40000"/>
                    <a:lumOff val="60000"/>
                  </a:schemeClr>
                </a:solidFill>
                <a:latin typeface="Times New Roman" pitchFamily="18" charset="0"/>
                <a:ea typeface="Calibri" pitchFamily="34" charset="0"/>
                <a:cs typeface="Times New Roman" pitchFamily="18" charset="0"/>
              </a:rPr>
              <a:t>I will not praise that purpose not to sell.</a:t>
            </a:r>
            <a:endParaRPr lang="ru-RU" sz="1600" dirty="0" smtClean="0">
              <a:solidFill>
                <a:schemeClr val="accent3">
                  <a:lumMod val="40000"/>
                  <a:lumOff val="60000"/>
                </a:schemeClr>
              </a:solidFill>
              <a:latin typeface="Times New Roman" pitchFamily="18" charset="0"/>
              <a:cs typeface="Times New Roman" pitchFamily="18" charset="0"/>
            </a:endParaRPr>
          </a:p>
          <a:p>
            <a:pPr lvl="0" eaLnBrk="0" fontAlgn="base" hangingPunct="0">
              <a:spcBef>
                <a:spcPct val="0"/>
              </a:spcBef>
              <a:spcAft>
                <a:spcPct val="0"/>
              </a:spcAft>
            </a:pPr>
            <a:endParaRPr lang="ru-RU" sz="1600" dirty="0" smtClean="0">
              <a:solidFill>
                <a:prstClr val="white"/>
              </a:solidFill>
              <a:latin typeface="Times New Roman" pitchFamily="18" charset="0"/>
              <a:cs typeface="Times New Roman" pitchFamily="18" charset="0"/>
            </a:endParaRPr>
          </a:p>
        </p:txBody>
      </p:sp>
      <p:sp>
        <p:nvSpPr>
          <p:cNvPr id="41986" name="Rectangle 2"/>
          <p:cNvSpPr>
            <a:spLocks noChangeArrowheads="1"/>
          </p:cNvSpPr>
          <p:nvPr/>
        </p:nvSpPr>
        <p:spPr bwMode="auto">
          <a:xfrm>
            <a:off x="4278489" y="499166"/>
            <a:ext cx="4606178"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Сонет Шекспира № 21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вовсе не из тех поэтов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Чью музу вдохновляет красота,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Они приукрашают все предметы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Возлюбленным  даруя небеса.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Пытаясь сравнивать для гордых сочетаний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Моря и земли, солнце и луну,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Апрельские цветы, знакомых  всем созданий</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все, что видят на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яву</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 я не собираюсь лгать!</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Любовь моя на веки останется чиста,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 стану  я как все писать,</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Ведь истина всегда проста!</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Зачем мне прибегать к торжественным словам,</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Ведь я не продавец и чувства не продам!</a:t>
            </a:r>
            <a:endParaRPr kumimoji="0" lang="ru-RU"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Перевод Анастасии Захаровой</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2009-2010 учебный год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730044" y="332313"/>
            <a:ext cx="4154312" cy="6340197"/>
          </a:xfrm>
          <a:prstGeom prst="rect">
            <a:avLst/>
          </a:prstGeom>
        </p:spPr>
        <p:txBody>
          <a:bodyPr wrap="square">
            <a:spAutoFit/>
          </a:bodyPr>
          <a:lstStyle/>
          <a:p>
            <a:pPr lvl="0" algn="r" fontAlgn="base">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Сонет № 116</a:t>
            </a:r>
          </a:p>
          <a:p>
            <a:pPr lvl="0" algn="r" fontAlgn="base">
              <a:spcBef>
                <a:spcPct val="0"/>
              </a:spcBef>
              <a:spcAft>
                <a:spcPct val="0"/>
              </a:spcAft>
              <a:tabLst>
                <a:tab pos="3714750" algn="l"/>
              </a:tabLst>
            </a:pP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Никто не может помешать слиянию</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Двух близких душ.</a:t>
            </a: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Любовь уж не любовь,</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Коль поддается вражьему влиянию.</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И если от разлуки остывает кровь,</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Всей жизни цель, любовь, она повсюду с нами.</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Ее не сломят бури никогда,</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Она во тьме, над жалкими судами</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Горит, как путеводная звезда.</a:t>
            </a:r>
          </a:p>
          <a:p>
            <a:pPr lvl="0" eaLnBrk="0" fontAlgn="base" hangingPunct="0">
              <a:spcBef>
                <a:spcPct val="0"/>
              </a:spcBef>
              <a:spcAft>
                <a:spcPct val="0"/>
              </a:spcAft>
              <a:tabLst>
                <a:tab pos="3714750" algn="l"/>
              </a:tabLst>
            </a:pP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Летят года, а с ними исчезает</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И свежесть сил, и красота лица…</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Одна любовь крушенья избегает,</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Не изменяя людям никогда.</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И если мой пример того не подтверждает,</a:t>
            </a:r>
            <a:endParaRPr lang="ru-RU" dirty="0" smtClean="0">
              <a:solidFill>
                <a:prstClr val="white"/>
              </a:solidFill>
              <a:latin typeface="Arial" pitchFamily="34" charset="0"/>
            </a:endParaRPr>
          </a:p>
          <a:p>
            <a:pPr lvl="0" eaLnBrk="0" fontAlgn="base" hangingPunct="0">
              <a:spcBef>
                <a:spcPct val="0"/>
              </a:spcBef>
              <a:spcAft>
                <a:spcPct val="0"/>
              </a:spcAft>
              <a:tabLst>
                <a:tab pos="3714750" algn="l"/>
              </a:tabLst>
            </a:pPr>
            <a:r>
              <a:rPr lang="ru-RU" dirty="0" smtClean="0">
                <a:solidFill>
                  <a:prstClr val="white"/>
                </a:solidFill>
                <a:latin typeface="Calibri" pitchFamily="34" charset="0"/>
                <a:ea typeface="Calibri" pitchFamily="34" charset="0"/>
                <a:cs typeface="Times New Roman" pitchFamily="18" charset="0"/>
              </a:rPr>
              <a:t>То на земле никто любви не знает!</a:t>
            </a:r>
          </a:p>
          <a:p>
            <a:pPr lvl="0" eaLnBrk="0" fontAlgn="base" hangingPunct="0">
              <a:spcBef>
                <a:spcPct val="0"/>
              </a:spcBef>
              <a:spcAft>
                <a:spcPct val="0"/>
              </a:spcAft>
              <a:tabLst>
                <a:tab pos="3714750" algn="l"/>
              </a:tabLst>
            </a:pPr>
            <a:endParaRPr lang="en-US" dirty="0" smtClean="0">
              <a:solidFill>
                <a:prstClr val="white"/>
              </a:solidFill>
              <a:latin typeface="Arial" pitchFamily="34" charset="0"/>
              <a:ea typeface="Calibri" pitchFamily="34" charset="0"/>
              <a:cs typeface="Times New Roman" pitchFamily="18" charset="0"/>
            </a:endParaRPr>
          </a:p>
          <a:p>
            <a:pPr lvl="0" algn="r" eaLnBrk="0" fontAlgn="base" hangingPunct="0">
              <a:spcBef>
                <a:spcPct val="0"/>
              </a:spcBef>
              <a:spcAft>
                <a:spcPct val="0"/>
              </a:spcAft>
              <a:tabLst>
                <a:tab pos="3714750" algn="l"/>
              </a:tabLst>
            </a:pPr>
            <a:r>
              <a:rPr lang="en-US" sz="1400" dirty="0" smtClean="0">
                <a:solidFill>
                  <a:prstClr val="white"/>
                </a:solidFill>
                <a:latin typeface="Arial" pitchFamily="34" charset="0"/>
                <a:ea typeface="Calibri" pitchFamily="34" charset="0"/>
                <a:cs typeface="Times New Roman" pitchFamily="18" charset="0"/>
              </a:rPr>
              <a:t>( </a:t>
            </a:r>
            <a:r>
              <a:rPr lang="ru-RU" sz="1400" dirty="0" smtClean="0">
                <a:solidFill>
                  <a:prstClr val="white"/>
                </a:solidFill>
                <a:latin typeface="Arial" pitchFamily="34" charset="0"/>
                <a:ea typeface="Calibri" pitchFamily="34" charset="0"/>
                <a:cs typeface="Times New Roman" pitchFamily="18" charset="0"/>
              </a:rPr>
              <a:t>Баранов</a:t>
            </a:r>
            <a:r>
              <a:rPr lang="en-US" sz="1400" dirty="0" smtClean="0">
                <a:solidFill>
                  <a:prstClr val="white"/>
                </a:solidFill>
                <a:latin typeface="Arial" pitchFamily="34" charset="0"/>
                <a:ea typeface="Calibri" pitchFamily="34" charset="0"/>
                <a:cs typeface="Times New Roman" pitchFamily="18" charset="0"/>
              </a:rPr>
              <a:t> </a:t>
            </a:r>
            <a:r>
              <a:rPr lang="ru-RU" sz="1400" dirty="0" err="1" smtClean="0">
                <a:solidFill>
                  <a:prstClr val="white"/>
                </a:solidFill>
                <a:latin typeface="Arial" pitchFamily="34" charset="0"/>
                <a:ea typeface="Calibri" pitchFamily="34" charset="0"/>
                <a:cs typeface="Times New Roman" pitchFamily="18" charset="0"/>
              </a:rPr>
              <a:t>Елисей</a:t>
            </a:r>
            <a:r>
              <a:rPr lang="en-US" sz="1400" dirty="0" smtClean="0">
                <a:solidFill>
                  <a:prstClr val="white"/>
                </a:solidFill>
                <a:latin typeface="Arial" pitchFamily="34" charset="0"/>
                <a:ea typeface="Calibri" pitchFamily="34" charset="0"/>
                <a:cs typeface="Times New Roman" pitchFamily="18" charset="0"/>
              </a:rPr>
              <a:t> 9 «</a:t>
            </a:r>
            <a:r>
              <a:rPr lang="ru-RU" sz="1400" dirty="0" smtClean="0">
                <a:solidFill>
                  <a:prstClr val="white"/>
                </a:solidFill>
                <a:latin typeface="Arial" pitchFamily="34" charset="0"/>
                <a:ea typeface="Calibri" pitchFamily="34" charset="0"/>
                <a:cs typeface="Times New Roman" pitchFamily="18" charset="0"/>
              </a:rPr>
              <a:t>Б</a:t>
            </a:r>
            <a:r>
              <a:rPr lang="en-US" sz="1400" dirty="0" smtClean="0">
                <a:solidFill>
                  <a:prstClr val="white"/>
                </a:solidFill>
                <a:latin typeface="Arial" pitchFamily="34" charset="0"/>
                <a:ea typeface="Calibri" pitchFamily="34" charset="0"/>
                <a:cs typeface="Times New Roman" pitchFamily="18" charset="0"/>
              </a:rPr>
              <a:t>» </a:t>
            </a:r>
            <a:r>
              <a:rPr lang="ru-RU" sz="1400" dirty="0" smtClean="0">
                <a:solidFill>
                  <a:prstClr val="white"/>
                </a:solidFill>
                <a:latin typeface="Arial" pitchFamily="34" charset="0"/>
                <a:ea typeface="Calibri" pitchFamily="34" charset="0"/>
                <a:cs typeface="Times New Roman" pitchFamily="18" charset="0"/>
              </a:rPr>
              <a:t>класс</a:t>
            </a:r>
          </a:p>
          <a:p>
            <a:pPr lvl="0" algn="r" eaLnBrk="0" fontAlgn="base" hangingPunct="0">
              <a:spcBef>
                <a:spcPct val="0"/>
              </a:spcBef>
              <a:spcAft>
                <a:spcPct val="0"/>
              </a:spcAft>
              <a:tabLst>
                <a:tab pos="3714750" algn="l"/>
              </a:tabLst>
            </a:pPr>
            <a:r>
              <a:rPr lang="en-US" sz="1400" dirty="0" smtClean="0">
                <a:solidFill>
                  <a:prstClr val="white"/>
                </a:solidFill>
                <a:latin typeface="Arial" pitchFamily="34" charset="0"/>
                <a:ea typeface="Calibri" pitchFamily="34" charset="0"/>
                <a:cs typeface="Times New Roman" pitchFamily="18" charset="0"/>
              </a:rPr>
              <a:t>2009-2010 </a:t>
            </a:r>
            <a:r>
              <a:rPr lang="ru-RU" sz="1400" dirty="0" smtClean="0">
                <a:solidFill>
                  <a:prstClr val="white"/>
                </a:solidFill>
                <a:latin typeface="Arial" pitchFamily="34" charset="0"/>
                <a:ea typeface="Calibri" pitchFamily="34" charset="0"/>
                <a:cs typeface="Times New Roman" pitchFamily="18" charset="0"/>
              </a:rPr>
              <a:t>учебный</a:t>
            </a:r>
            <a:r>
              <a:rPr lang="en-US" sz="1400" dirty="0" smtClean="0">
                <a:solidFill>
                  <a:prstClr val="white"/>
                </a:solidFill>
                <a:latin typeface="Arial" pitchFamily="34" charset="0"/>
                <a:ea typeface="Calibri" pitchFamily="34" charset="0"/>
                <a:cs typeface="Times New Roman" pitchFamily="18" charset="0"/>
              </a:rPr>
              <a:t> </a:t>
            </a:r>
            <a:r>
              <a:rPr lang="ru-RU" sz="1400" dirty="0" smtClean="0">
                <a:solidFill>
                  <a:prstClr val="white"/>
                </a:solidFill>
                <a:latin typeface="Arial" pitchFamily="34" charset="0"/>
                <a:ea typeface="Calibri" pitchFamily="34" charset="0"/>
                <a:cs typeface="Times New Roman" pitchFamily="18" charset="0"/>
              </a:rPr>
              <a:t>год</a:t>
            </a:r>
            <a:r>
              <a:rPr lang="en-US" sz="1400" dirty="0" smtClean="0">
                <a:solidFill>
                  <a:prstClr val="white"/>
                </a:solidFill>
                <a:latin typeface="Arial" pitchFamily="34" charset="0"/>
                <a:ea typeface="Calibri" pitchFamily="34" charset="0"/>
                <a:cs typeface="Times New Roman" pitchFamily="18" charset="0"/>
              </a:rPr>
              <a:t> ) </a:t>
            </a:r>
            <a:endParaRPr lang="en-US" sz="1400" dirty="0" smtClean="0">
              <a:solidFill>
                <a:prstClr val="white"/>
              </a:solidFill>
              <a:latin typeface="Arial" pitchFamily="34" charset="0"/>
            </a:endParaRPr>
          </a:p>
        </p:txBody>
      </p:sp>
      <p:sp>
        <p:nvSpPr>
          <p:cNvPr id="8" name="Rectangle 2"/>
          <p:cNvSpPr>
            <a:spLocks noChangeArrowheads="1"/>
          </p:cNvSpPr>
          <p:nvPr/>
        </p:nvSpPr>
        <p:spPr bwMode="auto">
          <a:xfrm>
            <a:off x="266379" y="658493"/>
            <a:ext cx="4079843"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Let me not to the marriage of true minds</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Admit impediments. Love is not love</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Which alters when it alteration finds,</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Or bends with the remover to remove:</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O no! it is an ever-fixed mark</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That looks on tempests and is </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never shaken;</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It is the star to every wandering bark,</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Whose worth's unknown, although his height be taken.</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Love's not Time's fool, though rosy lips and cheeks</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Within his bending sickle's compass come:</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Love alters not with his brief hours and weeks,</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But bears it out even to the edge of doom.</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 If this be error and upon me proved,</a:t>
            </a:r>
            <a:endParaRPr kumimoji="0" lang="ru-RU"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3">
                    <a:lumMod val="40000"/>
                    <a:lumOff val="60000"/>
                  </a:schemeClr>
                </a:solidFill>
                <a:effectLst/>
                <a:latin typeface="Calibri" pitchFamily="34" charset="0"/>
                <a:ea typeface="Calibri" pitchFamily="34" charset="0"/>
                <a:cs typeface="Times New Roman" pitchFamily="18" charset="0"/>
              </a:rPr>
              <a:t>I never writ, nor no man ever loved.</a:t>
            </a:r>
            <a:endParaRPr kumimoji="0" lang="ru-RU" b="0" i="0" u="none" strike="noStrike" cap="none" normalizeH="0" baseline="0" dirty="0" smtClean="0">
              <a:ln>
                <a:noFill/>
              </a:ln>
              <a:solidFill>
                <a:schemeClr val="accent3">
                  <a:lumMod val="40000"/>
                  <a:lumOff val="60000"/>
                </a:schemeClr>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834" y="1981198"/>
            <a:ext cx="8512629" cy="1360714"/>
          </a:xfrm>
        </p:spPr>
        <p:txBody>
          <a:bodyPr>
            <a:normAutofit/>
          </a:bodyPr>
          <a:lstStyle/>
          <a:p>
            <a:r>
              <a:rPr lang="en-US" sz="8000" dirty="0" smtClean="0">
                <a:solidFill>
                  <a:srgbClr val="C00000"/>
                </a:solidFill>
                <a:latin typeface="Baskerville Old Face" pitchFamily="18" charset="0"/>
              </a:rPr>
              <a:t>Shakespeare</a:t>
            </a:r>
            <a:endParaRPr lang="en-US" sz="8000" dirty="0">
              <a:solidFill>
                <a:srgbClr val="C00000"/>
              </a:solidFill>
              <a:latin typeface="Baskerville Old Face" pitchFamily="18" charset="0"/>
            </a:endParaRPr>
          </a:p>
        </p:txBody>
      </p:sp>
      <p:sp>
        <p:nvSpPr>
          <p:cNvPr id="6" name="TextBox 5"/>
          <p:cNvSpPr txBox="1"/>
          <p:nvPr/>
        </p:nvSpPr>
        <p:spPr>
          <a:xfrm>
            <a:off x="2070312" y="771502"/>
            <a:ext cx="4884671" cy="1323439"/>
          </a:xfrm>
          <a:prstGeom prst="rect">
            <a:avLst/>
          </a:prstGeom>
          <a:noFill/>
        </p:spPr>
        <p:txBody>
          <a:bodyPr wrap="none" rtlCol="0">
            <a:spAutoFit/>
          </a:bodyPr>
          <a:lstStyle/>
          <a:p>
            <a:pPr algn="ctr">
              <a:spcBef>
                <a:spcPct val="0"/>
              </a:spcBef>
            </a:pPr>
            <a:r>
              <a:rPr lang="en-US" sz="8000" b="1" cap="all" dirty="0" smtClean="0">
                <a:ln w="6350">
                  <a:noFill/>
                </a:ln>
                <a:solidFill>
                  <a:srgbClr val="C00000"/>
                </a:solidFill>
                <a:effectLst>
                  <a:outerShdw blurRad="127000" dist="200000" dir="2700000" algn="tl" rotWithShape="0">
                    <a:srgbClr val="000000">
                      <a:alpha val="30000"/>
                    </a:srgbClr>
                  </a:outerShdw>
                </a:effectLst>
                <a:latin typeface="Baskerville Old Face" pitchFamily="18" charset="0"/>
                <a:ea typeface="+mj-ea"/>
                <a:cs typeface="+mj-cs"/>
              </a:rPr>
              <a:t>WILLIAM</a:t>
            </a:r>
            <a:endParaRPr lang="ru-RU" sz="8000" b="1" cap="all" dirty="0">
              <a:ln w="6350">
                <a:noFill/>
              </a:ln>
              <a:solidFill>
                <a:srgbClr val="C00000"/>
              </a:solidFill>
              <a:effectLst>
                <a:outerShdw blurRad="127000" dist="200000" dir="2700000" algn="tl" rotWithShape="0">
                  <a:srgbClr val="000000">
                    <a:alpha val="30000"/>
                  </a:srgbClr>
                </a:outerShdw>
              </a:effectLst>
              <a:latin typeface="Baskerville Old Face" pitchFamily="18" charset="0"/>
              <a:ea typeface="+mj-ea"/>
              <a:cs typeface="+mj-cs"/>
            </a:endParaRPr>
          </a:p>
        </p:txBody>
      </p:sp>
      <p:sp>
        <p:nvSpPr>
          <p:cNvPr id="7" name="Подзаголовок 2"/>
          <p:cNvSpPr txBox="1">
            <a:spLocks/>
          </p:cNvSpPr>
          <p:nvPr/>
        </p:nvSpPr>
        <p:spPr>
          <a:xfrm>
            <a:off x="1763486" y="3600460"/>
            <a:ext cx="6994736" cy="1406981"/>
          </a:xfrm>
          <a:prstGeom prst="rect">
            <a:avLst/>
          </a:prstGeom>
          <a:solidFill>
            <a:schemeClr val="bg1">
              <a:lumMod val="50000"/>
              <a:lumOff val="50000"/>
            </a:schemeClr>
          </a:solidFill>
        </p:spPr>
        <p:txBody>
          <a:bodyPr vert="horz">
            <a:normAutofit fontScale="925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4000" b="0" i="1" u="none" strike="noStrike" kern="1200" cap="none" spc="0" normalizeH="0" baseline="0" noProof="0" dirty="0" smtClean="0">
                <a:ln>
                  <a:noFill/>
                </a:ln>
                <a:solidFill>
                  <a:schemeClr val="accent3">
                    <a:lumMod val="60000"/>
                    <a:lumOff val="40000"/>
                  </a:schemeClr>
                </a:solidFill>
                <a:effectLst/>
                <a:uLnTx/>
                <a:uFillTx/>
                <a:latin typeface="+mn-lt"/>
                <a:ea typeface="+mn-ea"/>
                <a:cs typeface="+mn-cs"/>
              </a:rPr>
              <a:t>W. Shakespeare  is the</a:t>
            </a:r>
            <a:r>
              <a:rPr kumimoji="0" lang="en-US" sz="4000" b="0" i="1" u="none" strike="noStrike" kern="1200" cap="none" spc="0" normalizeH="0" noProof="0" dirty="0" smtClean="0">
                <a:ln>
                  <a:noFill/>
                </a:ln>
                <a:solidFill>
                  <a:schemeClr val="accent3">
                    <a:lumMod val="60000"/>
                    <a:lumOff val="40000"/>
                  </a:schemeClr>
                </a:solidFill>
                <a:effectLst/>
                <a:uLnTx/>
                <a:uFillTx/>
                <a:latin typeface="+mn-lt"/>
                <a:ea typeface="+mn-ea"/>
                <a:cs typeface="+mn-cs"/>
              </a:rPr>
              <a:t> greatest</a:t>
            </a:r>
            <a:r>
              <a:rPr kumimoji="0" lang="en-US" sz="4000" b="0" i="1" u="none" strike="noStrike" kern="1200" cap="none" spc="0" normalizeH="0" baseline="0" noProof="0" dirty="0" smtClean="0">
                <a:ln>
                  <a:noFill/>
                </a:ln>
                <a:solidFill>
                  <a:schemeClr val="accent3">
                    <a:lumMod val="60000"/>
                    <a:lumOff val="40000"/>
                  </a:schemeClr>
                </a:solidFill>
                <a:effectLst/>
                <a:uLnTx/>
                <a:uFillTx/>
                <a:latin typeface="+mn-lt"/>
                <a:ea typeface="+mn-ea"/>
                <a:cs typeface="+mn-cs"/>
              </a:rPr>
              <a:t> poet, a writer, a famous dramatist</a:t>
            </a:r>
            <a:endParaRPr kumimoji="0" lang="ru-RU" sz="4000" b="0" i="1" u="none" strike="noStrike" kern="1200" cap="none" spc="0" normalizeH="0" baseline="0" noProof="0" dirty="0">
              <a:ln>
                <a:noFill/>
              </a:ln>
              <a:solidFill>
                <a:schemeClr val="accent3">
                  <a:lumMod val="60000"/>
                  <a:lumOff val="40000"/>
                </a:schemeClr>
              </a:solidFill>
              <a:effectLst/>
              <a:uLnTx/>
              <a:uFillTx/>
              <a:latin typeface="+mn-lt"/>
              <a:ea typeface="+mn-ea"/>
              <a:cs typeface="+mn-cs"/>
            </a:endParaRPr>
          </a:p>
        </p:txBody>
      </p:sp>
      <p:pic>
        <p:nvPicPr>
          <p:cNvPr id="11265" name="Picture 1" descr="C:\Program Files\Microsoft Office\MEDIA\OFFICE12\Lines\BD21315_.gif"/>
          <p:cNvPicPr>
            <a:picLocks noChangeAspect="1" noChangeArrowheads="1"/>
          </p:cNvPicPr>
          <p:nvPr/>
        </p:nvPicPr>
        <p:blipFill>
          <a:blip r:embed="rId2"/>
          <a:srcRect/>
          <a:stretch>
            <a:fillRect/>
          </a:stretch>
        </p:blipFill>
        <p:spPr bwMode="auto">
          <a:xfrm>
            <a:off x="351190" y="411691"/>
            <a:ext cx="4219575" cy="209550"/>
          </a:xfrm>
          <a:prstGeom prst="rect">
            <a:avLst/>
          </a:prstGeom>
          <a:noFill/>
        </p:spPr>
      </p:pic>
      <p:pic>
        <p:nvPicPr>
          <p:cNvPr id="8" name="Picture 1" descr="C:\Program Files\Microsoft Office\MEDIA\OFFICE12\Lines\BD21315_.gif"/>
          <p:cNvPicPr>
            <a:picLocks noChangeAspect="1" noChangeArrowheads="1"/>
          </p:cNvPicPr>
          <p:nvPr/>
        </p:nvPicPr>
        <p:blipFill>
          <a:blip r:embed="rId2"/>
          <a:srcRect/>
          <a:stretch>
            <a:fillRect/>
          </a:stretch>
        </p:blipFill>
        <p:spPr bwMode="auto">
          <a:xfrm>
            <a:off x="4646612" y="6310136"/>
            <a:ext cx="4219575" cy="20955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72066" y="357166"/>
            <a:ext cx="3714776" cy="6324808"/>
          </a:xfrm>
          <a:prstGeom prst="rect">
            <a:avLst/>
          </a:prstGeom>
        </p:spPr>
        <p:txBody>
          <a:bodyPr wrap="square">
            <a:spAutoFit/>
          </a:bodyPr>
          <a:lstStyle/>
          <a:p>
            <a:pPr algn="r"/>
            <a:r>
              <a:rPr lang="ru-RU" dirty="0" smtClean="0"/>
              <a:t>Шекспир. Сонет 71</a:t>
            </a:r>
          </a:p>
          <a:p>
            <a:endParaRPr lang="ru-RU" dirty="0" smtClean="0"/>
          </a:p>
          <a:p>
            <a:r>
              <a:rPr lang="ru-RU" dirty="0" smtClean="0"/>
              <a:t> </a:t>
            </a:r>
            <a:r>
              <a:rPr lang="ru-RU" sz="1850" dirty="0" smtClean="0"/>
              <a:t>Ты погрусти, когда умрет поэт,</a:t>
            </a:r>
          </a:p>
          <a:p>
            <a:r>
              <a:rPr lang="ru-RU" sz="1850" dirty="0" smtClean="0"/>
              <a:t>Покуда звон ближайшей из церквей</a:t>
            </a:r>
          </a:p>
          <a:p>
            <a:r>
              <a:rPr lang="ru-RU" sz="1850" dirty="0" smtClean="0"/>
              <a:t>Не возвестит, что этот низкий свет</a:t>
            </a:r>
          </a:p>
          <a:p>
            <a:r>
              <a:rPr lang="ru-RU" sz="1850" dirty="0" smtClean="0"/>
              <a:t>Я променял на низший мир червей.</a:t>
            </a:r>
          </a:p>
          <a:p>
            <a:r>
              <a:rPr lang="ru-RU" sz="1850" dirty="0" smtClean="0"/>
              <a:t>И, если перечтешь ты мой сонет,</a:t>
            </a:r>
          </a:p>
          <a:p>
            <a:r>
              <a:rPr lang="ru-RU" sz="1850" dirty="0" smtClean="0"/>
              <a:t>Ты о руке остывшей не жалей.</a:t>
            </a:r>
          </a:p>
          <a:p>
            <a:r>
              <a:rPr lang="ru-RU" sz="1850" dirty="0" smtClean="0"/>
              <a:t>Я не хочу туманить нежный цвет</a:t>
            </a:r>
          </a:p>
          <a:p>
            <a:r>
              <a:rPr lang="ru-RU" sz="1850" dirty="0" smtClean="0"/>
              <a:t>Очей любимых памятью своей.</a:t>
            </a:r>
          </a:p>
          <a:p>
            <a:r>
              <a:rPr lang="ru-RU" sz="1850" dirty="0" smtClean="0"/>
              <a:t>Я не хочу, чтоб эхо этих строк</a:t>
            </a:r>
          </a:p>
          <a:p>
            <a:r>
              <a:rPr lang="ru-RU" sz="1850" dirty="0" smtClean="0"/>
              <a:t>Меня напоминало вновь и вновь.</a:t>
            </a:r>
          </a:p>
          <a:p>
            <a:r>
              <a:rPr lang="ru-RU" sz="1850" dirty="0" smtClean="0"/>
              <a:t>Пускай замрут в один и тот же срок</a:t>
            </a:r>
          </a:p>
          <a:p>
            <a:r>
              <a:rPr lang="ru-RU" sz="1850" dirty="0" smtClean="0"/>
              <a:t>Мое дыханье и твоя любовь!..</a:t>
            </a:r>
          </a:p>
          <a:p>
            <a:endParaRPr lang="ru-RU" sz="1850" dirty="0" smtClean="0"/>
          </a:p>
          <a:p>
            <a:r>
              <a:rPr lang="ru-RU" sz="1850" dirty="0" smtClean="0"/>
              <a:t>Я не хочу, чтобы своей тоской</a:t>
            </a:r>
          </a:p>
          <a:p>
            <a:r>
              <a:rPr lang="ru-RU" sz="1850" dirty="0" smtClean="0"/>
              <a:t>Ты предала себя молве людской.</a:t>
            </a:r>
          </a:p>
          <a:p>
            <a:endParaRPr lang="ru-RU" dirty="0" smtClean="0"/>
          </a:p>
          <a:p>
            <a:pPr algn="r"/>
            <a:r>
              <a:rPr lang="ru-RU" sz="1400" dirty="0" smtClean="0"/>
              <a:t>Перевод С.Маршака</a:t>
            </a:r>
            <a:endParaRPr lang="ru-RU" sz="1400" dirty="0"/>
          </a:p>
        </p:txBody>
      </p:sp>
      <p:sp>
        <p:nvSpPr>
          <p:cNvPr id="6" name="Прямоугольник 5"/>
          <p:cNvSpPr/>
          <p:nvPr/>
        </p:nvSpPr>
        <p:spPr>
          <a:xfrm>
            <a:off x="214282" y="928670"/>
            <a:ext cx="4572000" cy="5209118"/>
          </a:xfrm>
          <a:prstGeom prst="rect">
            <a:avLst/>
          </a:prstGeom>
        </p:spPr>
        <p:txBody>
          <a:bodyPr wrap="square">
            <a:spAutoFit/>
          </a:bodyPr>
          <a:lstStyle/>
          <a:p>
            <a:r>
              <a:rPr lang="en-US" sz="1750" dirty="0" smtClean="0">
                <a:solidFill>
                  <a:schemeClr val="accent3">
                    <a:lumMod val="40000"/>
                    <a:lumOff val="60000"/>
                  </a:schemeClr>
                </a:solidFill>
              </a:rPr>
              <a:t>No longer mourn for me when I am dead</a:t>
            </a:r>
          </a:p>
          <a:p>
            <a:r>
              <a:rPr lang="en-US" sz="1750" dirty="0" smtClean="0">
                <a:solidFill>
                  <a:schemeClr val="accent3">
                    <a:lumMod val="40000"/>
                    <a:lumOff val="60000"/>
                  </a:schemeClr>
                </a:solidFill>
              </a:rPr>
              <a:t>Then you shall hear the surly sullen bell</a:t>
            </a:r>
          </a:p>
          <a:p>
            <a:r>
              <a:rPr lang="en-US" sz="1750" dirty="0" smtClean="0">
                <a:solidFill>
                  <a:schemeClr val="accent3">
                    <a:lumMod val="40000"/>
                    <a:lumOff val="60000"/>
                  </a:schemeClr>
                </a:solidFill>
              </a:rPr>
              <a:t>Give warning to the world that I am fled</a:t>
            </a:r>
          </a:p>
          <a:p>
            <a:r>
              <a:rPr lang="en-US" sz="1750" dirty="0" smtClean="0">
                <a:solidFill>
                  <a:schemeClr val="accent3">
                    <a:lumMod val="40000"/>
                    <a:lumOff val="60000"/>
                  </a:schemeClr>
                </a:solidFill>
              </a:rPr>
              <a:t>From this vile world, with vilest worms to dwell:</a:t>
            </a:r>
          </a:p>
          <a:p>
            <a:r>
              <a:rPr lang="en-US" sz="1750" dirty="0" smtClean="0">
                <a:solidFill>
                  <a:schemeClr val="accent3">
                    <a:lumMod val="40000"/>
                    <a:lumOff val="60000"/>
                  </a:schemeClr>
                </a:solidFill>
              </a:rPr>
              <a:t>Nay, if you read this line, remember not</a:t>
            </a:r>
          </a:p>
          <a:p>
            <a:r>
              <a:rPr lang="en-US" sz="1750" dirty="0" smtClean="0">
                <a:solidFill>
                  <a:schemeClr val="accent3">
                    <a:lumMod val="40000"/>
                    <a:lumOff val="60000"/>
                  </a:schemeClr>
                </a:solidFill>
              </a:rPr>
              <a:t>The hand that writ it; for I love you so</a:t>
            </a:r>
          </a:p>
          <a:p>
            <a:r>
              <a:rPr lang="en-US" sz="1750" dirty="0" smtClean="0">
                <a:solidFill>
                  <a:schemeClr val="accent3">
                    <a:lumMod val="40000"/>
                    <a:lumOff val="60000"/>
                  </a:schemeClr>
                </a:solidFill>
              </a:rPr>
              <a:t>That I in your sweet thoughts would be forgot</a:t>
            </a:r>
          </a:p>
          <a:p>
            <a:r>
              <a:rPr lang="en-US" sz="1750" dirty="0" smtClean="0">
                <a:solidFill>
                  <a:schemeClr val="accent3">
                    <a:lumMod val="40000"/>
                    <a:lumOff val="60000"/>
                  </a:schemeClr>
                </a:solidFill>
              </a:rPr>
              <a:t>If thinking on me then should make you woe.</a:t>
            </a:r>
          </a:p>
          <a:p>
            <a:r>
              <a:rPr lang="en-US" sz="1750" dirty="0" smtClean="0">
                <a:solidFill>
                  <a:schemeClr val="accent3">
                    <a:lumMod val="40000"/>
                    <a:lumOff val="60000"/>
                  </a:schemeClr>
                </a:solidFill>
              </a:rPr>
              <a:t>O, if, I say, you look upon this verse</a:t>
            </a:r>
          </a:p>
          <a:p>
            <a:r>
              <a:rPr lang="en-US" sz="1750" dirty="0" smtClean="0">
                <a:solidFill>
                  <a:schemeClr val="accent3">
                    <a:lumMod val="40000"/>
                    <a:lumOff val="60000"/>
                  </a:schemeClr>
                </a:solidFill>
              </a:rPr>
              <a:t>When I perhaps compounded am with clay,</a:t>
            </a:r>
          </a:p>
          <a:p>
            <a:r>
              <a:rPr lang="en-US" sz="1750" dirty="0" smtClean="0">
                <a:solidFill>
                  <a:schemeClr val="accent3">
                    <a:lumMod val="40000"/>
                    <a:lumOff val="60000"/>
                  </a:schemeClr>
                </a:solidFill>
              </a:rPr>
              <a:t>Do not so much as my poor name rehearse.</a:t>
            </a:r>
          </a:p>
          <a:p>
            <a:r>
              <a:rPr lang="en-US" sz="1750" dirty="0" smtClean="0">
                <a:solidFill>
                  <a:schemeClr val="accent3">
                    <a:lumMod val="40000"/>
                    <a:lumOff val="60000"/>
                  </a:schemeClr>
                </a:solidFill>
              </a:rPr>
              <a:t>But let your love even with my life decay, </a:t>
            </a:r>
          </a:p>
          <a:p>
            <a:endParaRPr lang="en-US" sz="1750" dirty="0" smtClean="0">
              <a:solidFill>
                <a:schemeClr val="accent3">
                  <a:lumMod val="40000"/>
                  <a:lumOff val="60000"/>
                </a:schemeClr>
              </a:solidFill>
            </a:endParaRPr>
          </a:p>
          <a:p>
            <a:r>
              <a:rPr lang="en-US" sz="1750" dirty="0" smtClean="0">
                <a:solidFill>
                  <a:schemeClr val="accent3">
                    <a:lumMod val="40000"/>
                    <a:lumOff val="60000"/>
                  </a:schemeClr>
                </a:solidFill>
              </a:rPr>
              <a:t>Lest the wise world should look into your moan</a:t>
            </a:r>
          </a:p>
          <a:p>
            <a:r>
              <a:rPr lang="en-US" sz="1750" dirty="0" smtClean="0">
                <a:solidFill>
                  <a:schemeClr val="accent3">
                    <a:lumMod val="40000"/>
                    <a:lumOff val="60000"/>
                  </a:schemeClr>
                </a:solidFill>
              </a:rPr>
              <a:t>And mock you with me after I am gone.</a:t>
            </a:r>
            <a:endParaRPr lang="ru-RU" sz="1750" dirty="0">
              <a:solidFill>
                <a:schemeClr val="accent3">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William Shakespeare</a:t>
            </a:r>
            <a:endParaRPr lang="ru-RU" dirty="0"/>
          </a:p>
        </p:txBody>
      </p:sp>
      <p:pic>
        <p:nvPicPr>
          <p:cNvPr id="5" name="Клип 4" descr="церковь ,где похоронен шекспир.jpg"/>
          <p:cNvPicPr>
            <a:picLocks noGrp="1" noChangeAspect="1"/>
          </p:cNvPicPr>
          <p:nvPr>
            <p:ph type="clipArt" sz="half" idx="2"/>
          </p:nvPr>
        </p:nvPicPr>
        <p:blipFill>
          <a:blip r:embed="rId2"/>
          <a:stretch>
            <a:fillRect/>
          </a:stretch>
        </p:blipFill>
        <p:spPr>
          <a:xfrm>
            <a:off x="4851596" y="1467516"/>
            <a:ext cx="3781606" cy="5042141"/>
          </a:xfrm>
        </p:spPr>
      </p:pic>
      <p:sp>
        <p:nvSpPr>
          <p:cNvPr id="6" name="Прямоугольник 5"/>
          <p:cNvSpPr/>
          <p:nvPr/>
        </p:nvSpPr>
        <p:spPr>
          <a:xfrm>
            <a:off x="478970" y="1729384"/>
            <a:ext cx="4071259" cy="4031873"/>
          </a:xfrm>
          <a:prstGeom prst="rect">
            <a:avLst/>
          </a:prstGeom>
        </p:spPr>
        <p:txBody>
          <a:bodyPr wrap="square">
            <a:spAutoFit/>
          </a:bodyPr>
          <a:lstStyle/>
          <a:p>
            <a:pPr algn="just">
              <a:buNone/>
            </a:pPr>
            <a:r>
              <a:rPr lang="ru-RU" sz="3200" dirty="0" smtClean="0">
                <a:solidFill>
                  <a:schemeClr val="accent3">
                    <a:lumMod val="40000"/>
                    <a:lumOff val="60000"/>
                  </a:schemeClr>
                </a:solidFill>
              </a:rPr>
              <a:t>     </a:t>
            </a:r>
            <a:r>
              <a:rPr lang="en-US" sz="2800" spc="200" dirty="0" smtClean="0">
                <a:solidFill>
                  <a:schemeClr val="accent3">
                    <a:lumMod val="40000"/>
                    <a:lumOff val="60000"/>
                  </a:schemeClr>
                </a:solidFill>
              </a:rPr>
              <a:t>This is the Holy Trinity Church where Shakespeare was buried.</a:t>
            </a:r>
            <a:endParaRPr lang="ru-RU" sz="2800" spc="200" dirty="0" smtClean="0">
              <a:solidFill>
                <a:schemeClr val="accent3">
                  <a:lumMod val="40000"/>
                  <a:lumOff val="60000"/>
                </a:schemeClr>
              </a:solidFill>
            </a:endParaRPr>
          </a:p>
          <a:p>
            <a:pPr algn="just">
              <a:buNone/>
            </a:pPr>
            <a:r>
              <a:rPr lang="ru-RU" sz="2800" spc="200" dirty="0" smtClean="0">
                <a:solidFill>
                  <a:schemeClr val="accent3">
                    <a:lumMod val="40000"/>
                    <a:lumOff val="60000"/>
                  </a:schemeClr>
                </a:solidFill>
              </a:rPr>
              <a:t>     </a:t>
            </a:r>
            <a:r>
              <a:rPr lang="en-US" sz="2800" spc="200" dirty="0" smtClean="0">
                <a:solidFill>
                  <a:schemeClr val="accent3">
                    <a:lumMod val="40000"/>
                    <a:lumOff val="60000"/>
                  </a:schemeClr>
                </a:solidFill>
              </a:rPr>
              <a:t>Visitors coming to </a:t>
            </a:r>
            <a:r>
              <a:rPr lang="en-US" sz="2800" spc="200" dirty="0" err="1" smtClean="0">
                <a:solidFill>
                  <a:schemeClr val="accent3">
                    <a:lumMod val="40000"/>
                    <a:lumOff val="60000"/>
                  </a:schemeClr>
                </a:solidFill>
              </a:rPr>
              <a:t>Stradford</a:t>
            </a:r>
            <a:r>
              <a:rPr lang="en-US" sz="2800" spc="200" dirty="0" smtClean="0">
                <a:solidFill>
                  <a:schemeClr val="accent3">
                    <a:lumMod val="40000"/>
                    <a:lumOff val="60000"/>
                  </a:schemeClr>
                </a:solidFill>
              </a:rPr>
              <a:t> admire the beauty of the church and </a:t>
            </a:r>
            <a:r>
              <a:rPr lang="en-US" sz="2800" spc="200" dirty="0" err="1" smtClean="0">
                <a:solidFill>
                  <a:schemeClr val="accent3">
                    <a:lumMod val="40000"/>
                    <a:lumOff val="60000"/>
                  </a:schemeClr>
                </a:solidFill>
              </a:rPr>
              <a:t>honour</a:t>
            </a:r>
            <a:r>
              <a:rPr lang="en-US" sz="2800" spc="200" dirty="0" smtClean="0">
                <a:solidFill>
                  <a:schemeClr val="accent3">
                    <a:lumMod val="40000"/>
                    <a:lumOff val="60000"/>
                  </a:schemeClr>
                </a:solidFill>
              </a:rPr>
              <a:t>  his  memory.</a:t>
            </a:r>
            <a:endParaRPr lang="ru-RU" sz="2800" spc="2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It is interesting that he died on his birthday,</a:t>
            </a:r>
            <a:r>
              <a:rPr lang="ru-RU" sz="2800" dirty="0" smtClean="0"/>
              <a:t> </a:t>
            </a:r>
            <a:r>
              <a:rPr lang="en-US" sz="2800" dirty="0" smtClean="0"/>
              <a:t>23 April,</a:t>
            </a:r>
            <a:r>
              <a:rPr lang="ru-RU" sz="2800" dirty="0" smtClean="0"/>
              <a:t> </a:t>
            </a:r>
            <a:r>
              <a:rPr lang="en-US" sz="2800" dirty="0" smtClean="0"/>
              <a:t>1616.</a:t>
            </a:r>
            <a:endParaRPr lang="ru-RU" sz="2800" dirty="0"/>
          </a:p>
        </p:txBody>
      </p:sp>
      <p:pic>
        <p:nvPicPr>
          <p:cNvPr id="5" name="Клип 4" descr="могила шекспира.jpg"/>
          <p:cNvPicPr>
            <a:picLocks noGrp="1" noChangeAspect="1"/>
          </p:cNvPicPr>
          <p:nvPr>
            <p:ph type="clipArt" sz="half" idx="2"/>
          </p:nvPr>
        </p:nvPicPr>
        <p:blipFill>
          <a:blip r:embed="rId2"/>
          <a:stretch>
            <a:fillRect/>
          </a:stretch>
        </p:blipFill>
        <p:spPr>
          <a:xfrm>
            <a:off x="1338924" y="1638000"/>
            <a:ext cx="6411710" cy="480878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1502"/>
            <a:ext cx="8229600" cy="808038"/>
          </a:xfrm>
        </p:spPr>
        <p:txBody>
          <a:bodyPr/>
          <a:lstStyle/>
          <a:p>
            <a:r>
              <a:rPr lang="en-US" dirty="0" smtClean="0"/>
              <a:t>Shakespeare`s </a:t>
            </a:r>
            <a:r>
              <a:rPr lang="en-US" dirty="0" smtClean="0"/>
              <a:t>grave</a:t>
            </a:r>
            <a:endParaRPr lang="ru-RU" dirty="0"/>
          </a:p>
        </p:txBody>
      </p:sp>
      <p:pic>
        <p:nvPicPr>
          <p:cNvPr id="5" name="Клип 4" descr="могила шекспира 2.jpg"/>
          <p:cNvPicPr>
            <a:picLocks noGrp="1" noChangeAspect="1"/>
          </p:cNvPicPr>
          <p:nvPr>
            <p:ph type="clipArt" sz="half" idx="2"/>
          </p:nvPr>
        </p:nvPicPr>
        <p:blipFill>
          <a:blip r:embed="rId2"/>
          <a:stretch>
            <a:fillRect/>
          </a:stretch>
        </p:blipFill>
        <p:spPr>
          <a:xfrm>
            <a:off x="928662" y="1142306"/>
            <a:ext cx="7200000" cy="5400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045"/>
            <a:ext cx="8229600" cy="1659466"/>
          </a:xfrm>
        </p:spPr>
        <p:txBody>
          <a:bodyPr>
            <a:noAutofit/>
          </a:bodyPr>
          <a:lstStyle/>
          <a:p>
            <a:r>
              <a:rPr lang="en-US" sz="2000" dirty="0" smtClean="0"/>
              <a:t>The bronze statue of Shakespeare, presented to </a:t>
            </a:r>
            <a:br>
              <a:rPr lang="en-US" sz="2000" dirty="0" smtClean="0"/>
            </a:br>
            <a:r>
              <a:rPr lang="en-US" sz="2000" dirty="0" smtClean="0"/>
              <a:t>Stratford by Lord Ronald </a:t>
            </a:r>
            <a:r>
              <a:rPr lang="en-US" sz="2000" dirty="0" err="1" smtClean="0"/>
              <a:t>Sutterland</a:t>
            </a:r>
            <a:r>
              <a:rPr lang="en-US" sz="2000" dirty="0" smtClean="0"/>
              <a:t> Gower in 1888.</a:t>
            </a:r>
            <a:br>
              <a:rPr lang="en-US" sz="2000" dirty="0" smtClean="0"/>
            </a:br>
            <a:r>
              <a:rPr lang="en-US" sz="2000" dirty="0" smtClean="0"/>
              <a:t>Shakespeare` figure is high above the ground and on the ground there are small figures of Shakespeare`s famous characters.</a:t>
            </a:r>
            <a:endParaRPr lang="ru-RU" sz="2000" dirty="0"/>
          </a:p>
        </p:txBody>
      </p:sp>
      <p:pic>
        <p:nvPicPr>
          <p:cNvPr id="5" name="Клип 4" descr="памятник.jpg"/>
          <p:cNvPicPr>
            <a:picLocks noGrp="1" noChangeAspect="1"/>
          </p:cNvPicPr>
          <p:nvPr>
            <p:ph type="clipArt" sz="half" idx="2"/>
          </p:nvPr>
        </p:nvPicPr>
        <p:blipFill>
          <a:blip r:embed="rId2"/>
          <a:stretch>
            <a:fillRect/>
          </a:stretch>
        </p:blipFill>
        <p:spPr>
          <a:xfrm>
            <a:off x="4619021" y="2377928"/>
            <a:ext cx="4248000" cy="3186000"/>
          </a:xfrm>
        </p:spPr>
      </p:pic>
      <p:pic>
        <p:nvPicPr>
          <p:cNvPr id="6" name="Рисунок 5" descr="памятник шекспиру.jpg"/>
          <p:cNvPicPr>
            <a:picLocks noChangeAspect="1"/>
          </p:cNvPicPr>
          <p:nvPr/>
        </p:nvPicPr>
        <p:blipFill>
          <a:blip r:embed="rId3"/>
          <a:stretch>
            <a:fillRect/>
          </a:stretch>
        </p:blipFill>
        <p:spPr>
          <a:xfrm flipH="1">
            <a:off x="217714" y="1896532"/>
            <a:ext cx="4052454" cy="464578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William Shakespeare</a:t>
            </a:r>
            <a:endParaRPr lang="bg-BG" dirty="0"/>
          </a:p>
        </p:txBody>
      </p:sp>
      <p:pic>
        <p:nvPicPr>
          <p:cNvPr id="4101" name="Picture 5" descr="will-shak-2"/>
          <p:cNvPicPr>
            <a:picLocks noChangeAspect="1" noChangeArrowheads="1"/>
          </p:cNvPicPr>
          <p:nvPr/>
        </p:nvPicPr>
        <p:blipFill>
          <a:blip r:embed="rId2"/>
          <a:srcRect/>
          <a:stretch>
            <a:fillRect/>
          </a:stretch>
        </p:blipFill>
        <p:spPr bwMode="auto">
          <a:xfrm>
            <a:off x="971550" y="2000240"/>
            <a:ext cx="2746375" cy="3675063"/>
          </a:xfrm>
          <a:prstGeom prst="rect">
            <a:avLst/>
          </a:prstGeom>
          <a:noFill/>
        </p:spPr>
      </p:pic>
      <p:sp>
        <p:nvSpPr>
          <p:cNvPr id="5" name="Прямоугольник 4"/>
          <p:cNvSpPr/>
          <p:nvPr/>
        </p:nvSpPr>
        <p:spPr>
          <a:xfrm>
            <a:off x="4517566" y="1764072"/>
            <a:ext cx="4038600" cy="4358116"/>
          </a:xfrm>
          <a:prstGeom prst="rect">
            <a:avLst/>
          </a:prstGeom>
        </p:spPr>
        <p:txBody>
          <a:bodyPr wrap="square">
            <a:spAutoFit/>
          </a:bodyPr>
          <a:lstStyle/>
          <a:p>
            <a:pPr algn="just">
              <a:lnSpc>
                <a:spcPct val="90000"/>
              </a:lnSpc>
              <a:buNone/>
            </a:pPr>
            <a:r>
              <a:rPr lang="en-US" sz="2800" dirty="0" smtClean="0"/>
              <a:t>      </a:t>
            </a:r>
            <a:r>
              <a:rPr lang="en-US" sz="2800" dirty="0" smtClean="0">
                <a:solidFill>
                  <a:schemeClr val="accent3">
                    <a:lumMod val="60000"/>
                    <a:lumOff val="40000"/>
                  </a:schemeClr>
                </a:solidFill>
              </a:rPr>
              <a:t>He was a great poet, but not the only one, a great dramatist, but not the only one, he was a learnt man but not the only one. And still he is the greatest of the great, because he was </a:t>
            </a:r>
            <a:r>
              <a:rPr lang="ru-RU" sz="2800" dirty="0" smtClean="0">
                <a:solidFill>
                  <a:schemeClr val="accent3">
                    <a:lumMod val="60000"/>
                    <a:lumOff val="40000"/>
                  </a:schemeClr>
                </a:solidFill>
              </a:rPr>
              <a:t>«</a:t>
            </a:r>
            <a:r>
              <a:rPr lang="en-US" sz="2800" dirty="0" smtClean="0">
                <a:solidFill>
                  <a:schemeClr val="accent3">
                    <a:lumMod val="60000"/>
                    <a:lumOff val="40000"/>
                  </a:schemeClr>
                </a:solidFill>
              </a:rPr>
              <a:t>for all time</a:t>
            </a:r>
            <a:r>
              <a:rPr lang="ru-RU" sz="2800" dirty="0" smtClean="0">
                <a:solidFill>
                  <a:schemeClr val="accent3">
                    <a:lumMod val="60000"/>
                    <a:lumOff val="40000"/>
                  </a:schemeClr>
                </a:solidFill>
              </a:rPr>
              <a:t>»</a:t>
            </a:r>
            <a:r>
              <a:rPr lang="en-US" sz="2800" dirty="0" smtClean="0">
                <a:solidFill>
                  <a:schemeClr val="accent3">
                    <a:lumMod val="60000"/>
                    <a:lumOff val="40000"/>
                  </a:schemeClr>
                </a:solidFill>
              </a:rPr>
              <a:t> , because he was very much of his own age.</a:t>
            </a:r>
            <a:endParaRPr lang="bg-BG" sz="2800" dirty="0">
              <a:solidFill>
                <a:schemeClr val="accent3">
                  <a:lumMod val="60000"/>
                  <a:lumOff val="40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68" decel="100000"/>
                                        <p:tgtEl>
                                          <p:spTgt spid="4098"/>
                                        </p:tgtEl>
                                      </p:cBhvr>
                                    </p:animEffect>
                                    <p:animScale>
                                      <p:cBhvr>
                                        <p:cTn id="8" dur="768" decel="100000"/>
                                        <p:tgtEl>
                                          <p:spTgt spid="4098"/>
                                        </p:tgtEl>
                                      </p:cBhvr>
                                      <p:from x="10000" y="10000"/>
                                      <p:to x="200000" y="450000"/>
                                    </p:animScale>
                                    <p:animScale>
                                      <p:cBhvr>
                                        <p:cTn id="9" dur="1230" accel="100000" fill="hold">
                                          <p:stCondLst>
                                            <p:cond delay="768"/>
                                          </p:stCondLst>
                                        </p:cTn>
                                        <p:tgtEl>
                                          <p:spTgt spid="4098"/>
                                        </p:tgtEl>
                                      </p:cBhvr>
                                      <p:from x="200000" y="450000"/>
                                      <p:to x="100000" y="100000"/>
                                    </p:animScale>
                                    <p:set>
                                      <p:cBhvr>
                                        <p:cTn id="10" dur="768" fill="hold"/>
                                        <p:tgtEl>
                                          <p:spTgt spid="4098"/>
                                        </p:tgtEl>
                                        <p:attrNameLst>
                                          <p:attrName>ppt_x</p:attrName>
                                        </p:attrNameLst>
                                      </p:cBhvr>
                                      <p:to>
                                        <p:strVal val="(0.5)"/>
                                      </p:to>
                                    </p:set>
                                    <p:anim from="(0.5)" to="(#ppt_x)" calcmode="lin" valueType="num">
                                      <p:cBhvr>
                                        <p:cTn id="11" dur="1230" accel="100000" fill="hold">
                                          <p:stCondLst>
                                            <p:cond delay="768"/>
                                          </p:stCondLst>
                                        </p:cTn>
                                        <p:tgtEl>
                                          <p:spTgt spid="4098"/>
                                        </p:tgtEl>
                                        <p:attrNameLst>
                                          <p:attrName>ppt_x</p:attrName>
                                        </p:attrNameLst>
                                      </p:cBhvr>
                                    </p:anim>
                                    <p:set>
                                      <p:cBhvr>
                                        <p:cTn id="12" dur="768" fill="hold"/>
                                        <p:tgtEl>
                                          <p:spTgt spid="4098"/>
                                        </p:tgtEl>
                                        <p:attrNameLst>
                                          <p:attrName>ppt_y</p:attrName>
                                        </p:attrNameLst>
                                      </p:cBhvr>
                                      <p:to>
                                        <p:strVal val="(#ppt_y+0.4)"/>
                                      </p:to>
                                    </p:set>
                                    <p:anim from="(#ppt_y+0.4)" to="(#ppt_y)" calcmode="lin" valueType="num">
                                      <p:cBhvr>
                                        <p:cTn id="13" dur="1230" accel="100000" fill="hold">
                                          <p:stCondLst>
                                            <p:cond delay="768"/>
                                          </p:stCondLst>
                                        </p:cTn>
                                        <p:tgtEl>
                                          <p:spTgt spid="409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diamond(in)">
                                      <p:cBhvr>
                                        <p:cTn id="18"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188" y="0"/>
            <a:ext cx="8229600" cy="1143000"/>
          </a:xfrm>
        </p:spPr>
        <p:txBody>
          <a:bodyPr/>
          <a:lstStyle/>
          <a:p>
            <a:r>
              <a:rPr lang="en-AU"/>
              <a:t>The birth of Shakespeare</a:t>
            </a:r>
          </a:p>
        </p:txBody>
      </p:sp>
      <p:pic>
        <p:nvPicPr>
          <p:cNvPr id="15367" name="Picture 7"/>
          <p:cNvPicPr>
            <a:picLocks noGrp="1" noChangeAspect="1" noChangeArrowheads="1"/>
          </p:cNvPicPr>
          <p:nvPr>
            <p:ph sz="half" idx="2"/>
          </p:nvPr>
        </p:nvPicPr>
        <p:blipFill>
          <a:blip r:embed="rId3"/>
          <a:srcRect/>
          <a:stretch>
            <a:fillRect/>
          </a:stretch>
        </p:blipFill>
        <p:spPr>
          <a:xfrm>
            <a:off x="642257" y="1597933"/>
            <a:ext cx="4016375" cy="4146550"/>
          </a:xfrm>
          <a:noFill/>
          <a:ln w="38100">
            <a:solidFill>
              <a:schemeClr val="tx1"/>
            </a:solidFill>
          </a:ln>
        </p:spPr>
      </p:pic>
      <p:sp>
        <p:nvSpPr>
          <p:cNvPr id="15369" name="Text Box 9"/>
          <p:cNvSpPr txBox="1">
            <a:spLocks noChangeArrowheads="1"/>
          </p:cNvSpPr>
          <p:nvPr/>
        </p:nvSpPr>
        <p:spPr bwMode="auto">
          <a:xfrm>
            <a:off x="653143" y="5878740"/>
            <a:ext cx="4032250" cy="366713"/>
          </a:xfrm>
          <a:prstGeom prst="rect">
            <a:avLst/>
          </a:prstGeom>
          <a:noFill/>
          <a:ln w="9525">
            <a:noFill/>
            <a:miter lim="800000"/>
            <a:headEnd/>
            <a:tailEnd/>
          </a:ln>
          <a:effectLst/>
        </p:spPr>
        <p:txBody>
          <a:bodyPr>
            <a:spAutoFit/>
          </a:bodyPr>
          <a:lstStyle/>
          <a:p>
            <a:pPr algn="ctr">
              <a:spcBef>
                <a:spcPct val="50000"/>
              </a:spcBef>
            </a:pPr>
            <a:r>
              <a:rPr lang="en-AU" dirty="0">
                <a:solidFill>
                  <a:schemeClr val="accent3">
                    <a:lumMod val="60000"/>
                    <a:lumOff val="40000"/>
                  </a:schemeClr>
                </a:solidFill>
              </a:rPr>
              <a:t>Place of Shakespeare’s birth</a:t>
            </a:r>
          </a:p>
        </p:txBody>
      </p:sp>
      <p:sp>
        <p:nvSpPr>
          <p:cNvPr id="15370" name="AutoShape 10">
            <a:hlinkClick r:id="rId4" action="ppaction://hlinksldjump" highlightClick="1"/>
          </p:cNvPr>
          <p:cNvSpPr>
            <a:spLocks noChangeArrowheads="1"/>
          </p:cNvSpPr>
          <p:nvPr/>
        </p:nvSpPr>
        <p:spPr bwMode="auto">
          <a:xfrm>
            <a:off x="7453313" y="6192838"/>
            <a:ext cx="1582737" cy="549275"/>
          </a:xfrm>
          <a:prstGeom prst="actionButtonBackPrevious">
            <a:avLst/>
          </a:prstGeom>
          <a:solidFill>
            <a:schemeClr val="accent2"/>
          </a:solidFill>
          <a:ln w="9525">
            <a:noFill/>
            <a:miter lim="800000"/>
            <a:headEnd/>
            <a:tailEnd/>
          </a:ln>
          <a:effectLst/>
        </p:spPr>
        <p:txBody>
          <a:bodyPr wrap="none" anchor="ctr"/>
          <a:lstStyle/>
          <a:p>
            <a:endParaRPr lang="ru-RU"/>
          </a:p>
        </p:txBody>
      </p:sp>
      <p:sp>
        <p:nvSpPr>
          <p:cNvPr id="8" name="Прямоугольник 7"/>
          <p:cNvSpPr/>
          <p:nvPr/>
        </p:nvSpPr>
        <p:spPr>
          <a:xfrm>
            <a:off x="5196063" y="1180615"/>
            <a:ext cx="3512917" cy="4942394"/>
          </a:xfrm>
          <a:prstGeom prst="rect">
            <a:avLst/>
          </a:prstGeom>
        </p:spPr>
        <p:txBody>
          <a:bodyPr wrap="square">
            <a:noAutofit/>
          </a:bodyPr>
          <a:lstStyle/>
          <a:p>
            <a:pPr algn="just"/>
            <a:r>
              <a:rPr lang="ru-RU" sz="2400" dirty="0" smtClean="0">
                <a:solidFill>
                  <a:schemeClr val="accent3">
                    <a:lumMod val="60000"/>
                    <a:lumOff val="40000"/>
                  </a:schemeClr>
                </a:solidFill>
              </a:rPr>
              <a:t>      </a:t>
            </a:r>
            <a:r>
              <a:rPr lang="en-US" sz="2400" dirty="0" smtClean="0">
                <a:solidFill>
                  <a:schemeClr val="accent3">
                    <a:lumMod val="60000"/>
                    <a:lumOff val="40000"/>
                  </a:schemeClr>
                </a:solidFill>
              </a:rPr>
              <a:t>On April 23,1564  a son, William, was born to John and Mary Shakespeare in Stratford-upon-Avon , a small country town. Shakespeare was the eldest son of Mary Arden, the daughter  of a local landowner , and her husband, John Shakespeare, a glover and wood dealer.</a:t>
            </a:r>
            <a:endParaRPr lang="ru-RU" sz="2400" dirty="0">
              <a:solidFill>
                <a:schemeClr val="accent3">
                  <a:lumMod val="60000"/>
                  <a:lumOff val="40000"/>
                </a:schemeClr>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William Shakespeare</a:t>
            </a:r>
            <a:endParaRPr lang="bg-BG"/>
          </a:p>
        </p:txBody>
      </p:sp>
      <p:pic>
        <p:nvPicPr>
          <p:cNvPr id="10247" name="Picture 7" descr="21henryst17"/>
          <p:cNvPicPr>
            <a:picLocks noChangeAspect="1" noChangeArrowheads="1"/>
          </p:cNvPicPr>
          <p:nvPr/>
        </p:nvPicPr>
        <p:blipFill>
          <a:blip r:embed="rId2"/>
          <a:srcRect/>
          <a:stretch>
            <a:fillRect/>
          </a:stretch>
        </p:blipFill>
        <p:spPr bwMode="auto">
          <a:xfrm>
            <a:off x="459176" y="2013325"/>
            <a:ext cx="4344324" cy="3446463"/>
          </a:xfrm>
          <a:prstGeom prst="rect">
            <a:avLst/>
          </a:prstGeom>
          <a:noFill/>
        </p:spPr>
      </p:pic>
      <p:sp>
        <p:nvSpPr>
          <p:cNvPr id="5" name="Прямоугольник 4"/>
          <p:cNvSpPr/>
          <p:nvPr/>
        </p:nvSpPr>
        <p:spPr>
          <a:xfrm>
            <a:off x="5150734" y="1088559"/>
            <a:ext cx="3530278" cy="5016758"/>
          </a:xfrm>
          <a:prstGeom prst="rect">
            <a:avLst/>
          </a:prstGeom>
        </p:spPr>
        <p:txBody>
          <a:bodyPr wrap="square">
            <a:spAutoFit/>
          </a:bodyPr>
          <a:lstStyle/>
          <a:p>
            <a:pPr algn="ctr">
              <a:buNone/>
            </a:pPr>
            <a:endParaRPr lang="en-US" sz="2800" dirty="0" smtClean="0">
              <a:solidFill>
                <a:srgbClr val="FF0000"/>
              </a:solidFill>
            </a:endParaRPr>
          </a:p>
          <a:p>
            <a:pPr algn="ctr">
              <a:buNone/>
            </a:pPr>
            <a:r>
              <a:rPr lang="en-US" sz="2800" dirty="0" smtClean="0">
                <a:solidFill>
                  <a:srgbClr val="FF0000"/>
                </a:solidFill>
              </a:rPr>
              <a:t>Early days on Henley Street</a:t>
            </a:r>
          </a:p>
          <a:p>
            <a:pPr algn="just">
              <a:buFontTx/>
              <a:buNone/>
            </a:pPr>
            <a:r>
              <a:rPr lang="bg-BG" sz="2800" dirty="0" smtClean="0"/>
              <a:t>  </a:t>
            </a:r>
            <a:r>
              <a:rPr lang="bg-BG" sz="1400" dirty="0" smtClean="0"/>
              <a:t>  </a:t>
            </a:r>
            <a:r>
              <a:rPr lang="bg-BG" sz="2800" dirty="0" smtClean="0"/>
              <a:t>       </a:t>
            </a:r>
            <a:r>
              <a:rPr lang="bg-BG" sz="2600" dirty="0" smtClean="0">
                <a:solidFill>
                  <a:schemeClr val="accent3">
                    <a:lumMod val="60000"/>
                    <a:lumOff val="40000"/>
                  </a:schemeClr>
                </a:solidFill>
              </a:rPr>
              <a:t>Since we know Stratford's famous Bard lived with his father, John Shakespeare, we can presume that he grew up in Henley Street, some one hundred miles northwest of London. </a:t>
            </a:r>
            <a:endParaRPr lang="bg-BG" sz="2600" dirty="0">
              <a:solidFill>
                <a:schemeClr val="accent3">
                  <a:lumMod val="60000"/>
                  <a:lumOff val="40000"/>
                </a:schemeClr>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800" decel="100000"/>
                                        <p:tgtEl>
                                          <p:spTgt spid="10242"/>
                                        </p:tgtEl>
                                      </p:cBhvr>
                                    </p:animEffect>
                                    <p:anim calcmode="lin" valueType="num">
                                      <p:cBhvr>
                                        <p:cTn id="8" dur="800" decel="100000" fill="hold"/>
                                        <p:tgtEl>
                                          <p:spTgt spid="10242"/>
                                        </p:tgtEl>
                                        <p:attrNameLst>
                                          <p:attrName>style.rotation</p:attrName>
                                        </p:attrNameLst>
                                      </p:cBhvr>
                                      <p:tavLst>
                                        <p:tav tm="0">
                                          <p:val>
                                            <p:fltVal val="-90"/>
                                          </p:val>
                                        </p:tav>
                                        <p:tav tm="100000">
                                          <p:val>
                                            <p:fltVal val="0"/>
                                          </p:val>
                                        </p:tav>
                                      </p:tavLst>
                                    </p:anim>
                                    <p:anim calcmode="lin" valueType="num">
                                      <p:cBhvr>
                                        <p:cTn id="9" dur="800" decel="100000" fill="hold"/>
                                        <p:tgtEl>
                                          <p:spTgt spid="10242"/>
                                        </p:tgtEl>
                                        <p:attrNameLst>
                                          <p:attrName>ppt_x</p:attrName>
                                        </p:attrNameLst>
                                      </p:cBhvr>
                                      <p:tavLst>
                                        <p:tav tm="0">
                                          <p:val>
                                            <p:strVal val="#ppt_x+0.4"/>
                                          </p:val>
                                        </p:tav>
                                        <p:tav tm="100000">
                                          <p:val>
                                            <p:strVal val="#ppt_x-0.05"/>
                                          </p:val>
                                        </p:tav>
                                      </p:tavLst>
                                    </p:anim>
                                    <p:anim calcmode="lin" valueType="num">
                                      <p:cBhvr>
                                        <p:cTn id="10" dur="800" decel="100000" fill="hold"/>
                                        <p:tgtEl>
                                          <p:spTgt spid="102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box(in)">
                                      <p:cBhvr>
                                        <p:cTn id="1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1" name="Picture 5" descr="ArbenzM291027"/>
          <p:cNvPicPr>
            <a:picLocks noChangeAspect="1" noChangeArrowheads="1"/>
          </p:cNvPicPr>
          <p:nvPr/>
        </p:nvPicPr>
        <p:blipFill>
          <a:blip r:embed="rId2"/>
          <a:srcRect/>
          <a:stretch>
            <a:fillRect/>
          </a:stretch>
        </p:blipFill>
        <p:spPr bwMode="auto">
          <a:xfrm>
            <a:off x="4859338" y="1278000"/>
            <a:ext cx="3694353" cy="5261426"/>
          </a:xfrm>
          <a:prstGeom prst="rect">
            <a:avLst/>
          </a:prstGeom>
          <a:noFill/>
        </p:spPr>
      </p:pic>
      <p:sp>
        <p:nvSpPr>
          <p:cNvPr id="5" name="Прямоугольник 4"/>
          <p:cNvSpPr/>
          <p:nvPr/>
        </p:nvSpPr>
        <p:spPr>
          <a:xfrm>
            <a:off x="478343" y="339047"/>
            <a:ext cx="8133958" cy="723275"/>
          </a:xfrm>
          <a:prstGeom prst="rect">
            <a:avLst/>
          </a:prstGeom>
        </p:spPr>
        <p:txBody>
          <a:bodyPr wrap="none">
            <a:spAutoFit/>
          </a:bodyPr>
          <a:lstStyle/>
          <a:p>
            <a:pPr algn="ctr">
              <a:spcBef>
                <a:spcPct val="0"/>
              </a:spcBef>
            </a:pPr>
            <a:r>
              <a:rPr lang="en-US"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William’s mother: Mary Arden</a:t>
            </a:r>
            <a:endParaRPr lang="en-US"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6" name="Прямоугольник 5"/>
          <p:cNvSpPr/>
          <p:nvPr/>
        </p:nvSpPr>
        <p:spPr>
          <a:xfrm>
            <a:off x="642390" y="1154993"/>
            <a:ext cx="3732840" cy="5201424"/>
          </a:xfrm>
          <a:prstGeom prst="rect">
            <a:avLst/>
          </a:prstGeom>
        </p:spPr>
        <p:txBody>
          <a:bodyPr wrap="square">
            <a:spAutoFit/>
          </a:bodyPr>
          <a:lstStyle/>
          <a:p>
            <a:pPr algn="just">
              <a:buFontTx/>
              <a:buNone/>
            </a:pPr>
            <a:r>
              <a:rPr lang="bg-BG" sz="3200" dirty="0" smtClean="0"/>
              <a:t>      </a:t>
            </a:r>
            <a:r>
              <a:rPr lang="bg-BG" sz="3000" dirty="0" smtClean="0">
                <a:solidFill>
                  <a:schemeClr val="accent3">
                    <a:lumMod val="60000"/>
                    <a:lumOff val="40000"/>
                  </a:schemeClr>
                </a:solidFill>
              </a:rPr>
              <a:t>William's mother was Mary Arden who married John Shakespeare in 1557.</a:t>
            </a:r>
          </a:p>
          <a:p>
            <a:pPr algn="just">
              <a:buFontTx/>
              <a:buNone/>
            </a:pPr>
            <a:r>
              <a:rPr lang="bg-BG" sz="3000" dirty="0" smtClean="0">
                <a:solidFill>
                  <a:schemeClr val="accent3">
                    <a:lumMod val="60000"/>
                    <a:lumOff val="40000"/>
                  </a:schemeClr>
                </a:solidFill>
              </a:rPr>
              <a:t>      The youngest daughter in her family, she inherited much of her father’s landowning and farming estate when he died </a:t>
            </a:r>
            <a:endParaRPr lang="bg-BG" sz="3000" dirty="0">
              <a:solidFill>
                <a:schemeClr val="accent3">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лип 4" descr="shakespeareschoolroom.jpg"/>
          <p:cNvPicPr>
            <a:picLocks noGrp="1" noChangeAspect="1"/>
          </p:cNvPicPr>
          <p:nvPr>
            <p:ph type="clipArt" sz="half" idx="2"/>
          </p:nvPr>
        </p:nvPicPr>
        <p:blipFill>
          <a:blip r:embed="rId2"/>
          <a:stretch>
            <a:fillRect/>
          </a:stretch>
        </p:blipFill>
        <p:spPr>
          <a:xfrm>
            <a:off x="1725005" y="2742519"/>
            <a:ext cx="5688169" cy="3833830"/>
          </a:xfrm>
        </p:spPr>
      </p:pic>
      <p:sp>
        <p:nvSpPr>
          <p:cNvPr id="6" name="Прямоугольник 5"/>
          <p:cNvSpPr/>
          <p:nvPr/>
        </p:nvSpPr>
        <p:spPr>
          <a:xfrm>
            <a:off x="979714" y="236186"/>
            <a:ext cx="7478486" cy="2492990"/>
          </a:xfrm>
          <a:prstGeom prst="rect">
            <a:avLst/>
          </a:prstGeom>
        </p:spPr>
        <p:txBody>
          <a:bodyPr wrap="square">
            <a:spAutoFit/>
          </a:bodyPr>
          <a:lstStyle/>
          <a:p>
            <a:pPr algn="just">
              <a:buNone/>
            </a:pPr>
            <a:r>
              <a:rPr lang="ru-RU" sz="2400" dirty="0" smtClean="0"/>
              <a:t>       </a:t>
            </a:r>
            <a:r>
              <a:rPr lang="en-US" sz="2600" dirty="0" smtClean="0">
                <a:solidFill>
                  <a:schemeClr val="accent3">
                    <a:lumMod val="40000"/>
                    <a:lumOff val="60000"/>
                  </a:schemeClr>
                </a:solidFill>
              </a:rPr>
              <a:t>In his childhood he went to Grammar School, where he studied Latin besides  reading and writing, Greek. The School began early in the morning and ended late in the evening. So he knew a lot! After finishing grammar school he worked a teacher there.</a:t>
            </a:r>
            <a:endParaRPr lang="ru-RU" sz="26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лип 4" descr="schoolroom2.jpg"/>
          <p:cNvPicPr>
            <a:picLocks noGrp="1" noChangeAspect="1"/>
          </p:cNvPicPr>
          <p:nvPr>
            <p:ph type="clipArt" sz="half" idx="2"/>
          </p:nvPr>
        </p:nvPicPr>
        <p:blipFill>
          <a:blip r:embed="rId2"/>
          <a:stretch>
            <a:fillRect/>
          </a:stretch>
        </p:blipFill>
        <p:spPr>
          <a:xfrm>
            <a:off x="2357422" y="142852"/>
            <a:ext cx="4659200" cy="6552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229600" cy="1143000"/>
          </a:xfrm>
        </p:spPr>
        <p:txBody>
          <a:bodyPr>
            <a:normAutofit fontScale="90000"/>
          </a:bodyPr>
          <a:lstStyle/>
          <a:p>
            <a:r>
              <a:rPr lang="en-US" dirty="0" smtClean="0"/>
              <a:t>Anna Hathaway`s house</a:t>
            </a:r>
            <a:r>
              <a:rPr lang="ru-RU" dirty="0" smtClean="0"/>
              <a:t> </a:t>
            </a:r>
            <a:r>
              <a:rPr lang="en-US" dirty="0" smtClean="0"/>
              <a:t>,a mile from Stratford, where she was born in 1556</a:t>
            </a:r>
            <a:endParaRPr lang="ru-RU" dirty="0"/>
          </a:p>
        </p:txBody>
      </p:sp>
      <p:pic>
        <p:nvPicPr>
          <p:cNvPr id="5" name="Клип 4" descr="дом жены шекспира.jpg"/>
          <p:cNvPicPr>
            <a:picLocks noGrp="1" noChangeAspect="1"/>
          </p:cNvPicPr>
          <p:nvPr>
            <p:ph type="clipArt" sz="half" idx="2"/>
          </p:nvPr>
        </p:nvPicPr>
        <p:blipFill>
          <a:blip r:embed="rId2"/>
          <a:stretch>
            <a:fillRect/>
          </a:stretch>
        </p:blipFill>
        <p:spPr>
          <a:xfrm>
            <a:off x="4288962" y="2648007"/>
            <a:ext cx="4464000" cy="3360174"/>
          </a:xfrm>
        </p:spPr>
      </p:pic>
      <p:sp>
        <p:nvSpPr>
          <p:cNvPr id="7" name="Прямоугольник 6"/>
          <p:cNvSpPr/>
          <p:nvPr/>
        </p:nvSpPr>
        <p:spPr>
          <a:xfrm>
            <a:off x="315688" y="2589355"/>
            <a:ext cx="3755571" cy="3539430"/>
          </a:xfrm>
          <a:prstGeom prst="rect">
            <a:avLst/>
          </a:prstGeom>
        </p:spPr>
        <p:txBody>
          <a:bodyPr wrap="square">
            <a:spAutoFit/>
          </a:bodyPr>
          <a:lstStyle/>
          <a:p>
            <a:pPr algn="just">
              <a:buNone/>
            </a:pPr>
            <a:r>
              <a:rPr lang="ru-RU" dirty="0" smtClean="0">
                <a:solidFill>
                  <a:schemeClr val="accent3">
                    <a:lumMod val="40000"/>
                    <a:lumOff val="60000"/>
                  </a:schemeClr>
                </a:solidFill>
              </a:rPr>
              <a:t>        </a:t>
            </a:r>
            <a:r>
              <a:rPr lang="en-US" sz="2800" dirty="0" smtClean="0">
                <a:solidFill>
                  <a:schemeClr val="accent3">
                    <a:lumMod val="40000"/>
                    <a:lumOff val="60000"/>
                  </a:schemeClr>
                </a:solidFill>
              </a:rPr>
              <a:t>At the age of 18  Shakespeare married a local girl , Anna Hathaway, who was eight years older. He had three children, Susanna, Hamlet and Judith.</a:t>
            </a:r>
            <a:endParaRPr lang="ru-RU" sz="28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TotalTime>
  <Words>1827</Words>
  <Application>Microsoft Office PowerPoint</Application>
  <PresentationFormat>Экран (4:3)</PresentationFormat>
  <Paragraphs>209</Paragraphs>
  <Slides>24</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Апекс</vt:lpstr>
      <vt:lpstr>Пакет</vt:lpstr>
      <vt:lpstr>William Shakespeare </vt:lpstr>
      <vt:lpstr>Shakespeare</vt:lpstr>
      <vt:lpstr>William Shakespeare</vt:lpstr>
      <vt:lpstr>The birth of Shakespeare</vt:lpstr>
      <vt:lpstr>William Shakespeare</vt:lpstr>
      <vt:lpstr>Слайд 6</vt:lpstr>
      <vt:lpstr>Слайд 7</vt:lpstr>
      <vt:lpstr>Слайд 8</vt:lpstr>
      <vt:lpstr>Anna Hathaway`s house ,a mile from Stratford, where she was born in 1556</vt:lpstr>
      <vt:lpstr>Слайд 10</vt:lpstr>
      <vt:lpstr>Globe Theatre</vt:lpstr>
      <vt:lpstr>Слайд 12</vt:lpstr>
      <vt:lpstr>Слайд 13</vt:lpstr>
      <vt:lpstr>Слайд 14</vt:lpstr>
      <vt:lpstr>Слайд 15</vt:lpstr>
      <vt:lpstr>Слайд 16</vt:lpstr>
      <vt:lpstr>Слайд 17</vt:lpstr>
      <vt:lpstr>Слайд 18</vt:lpstr>
      <vt:lpstr>Слайд 19</vt:lpstr>
      <vt:lpstr>Слайд 20</vt:lpstr>
      <vt:lpstr>William Shakespeare</vt:lpstr>
      <vt:lpstr>It is interesting that he died on his birthday, 23 April, 1616.</vt:lpstr>
      <vt:lpstr>Shakespeare`s grave</vt:lpstr>
      <vt:lpstr>The bronze statue of Shakespeare, presented to  Stratford by Lord Ronald Sutterland Gower in 1888. Shakespeare` figure is high above the ground and on the ground there are small figures of Shakespeare`s famous characters.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Shakespeare </dc:title>
  <dc:creator>XTreme</dc:creator>
  <cp:lastModifiedBy>XTreme</cp:lastModifiedBy>
  <cp:revision>102</cp:revision>
  <dcterms:created xsi:type="dcterms:W3CDTF">2010-01-17T11:03:12Z</dcterms:created>
  <dcterms:modified xsi:type="dcterms:W3CDTF">2010-10-26T17:12:41Z</dcterms:modified>
</cp:coreProperties>
</file>