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3/27/2012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3/27/2012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3/27/2012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3/27/2012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3/27/2012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3/27/2012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3/27/2012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3/27/2012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3/27/2012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3/27/2012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3/27/2012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3/27/2012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52800" y="1371600"/>
            <a:ext cx="5105400" cy="2868168"/>
          </a:xfrm>
        </p:spPr>
        <p:txBody>
          <a:bodyPr/>
          <a:lstStyle/>
          <a:p>
            <a:r>
              <a:rPr lang="ru-RU" sz="4400" dirty="0" smtClean="0"/>
              <a:t>Гражданская война</a:t>
            </a:r>
            <a:br>
              <a:rPr lang="ru-RU" sz="4400" dirty="0" smtClean="0"/>
            </a:br>
            <a:r>
              <a:rPr lang="ru-RU" sz="4400" dirty="0" smtClean="0"/>
              <a:t> в Соединённых Штатах Америки.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2800" y="4724400"/>
            <a:ext cx="5114778" cy="1101248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 smtClean="0"/>
              <a:t>1861 – 1865 годы</a:t>
            </a:r>
          </a:p>
          <a:p>
            <a:r>
              <a:rPr lang="ru-RU" sz="1200" dirty="0" smtClean="0"/>
              <a:t>Выполнила: Ширина Татьяна Николаевна</a:t>
            </a:r>
          </a:p>
          <a:p>
            <a:r>
              <a:rPr lang="ru-RU" sz="1200" dirty="0" smtClean="0"/>
              <a:t>учитель истории и обществознания</a:t>
            </a:r>
          </a:p>
          <a:p>
            <a:r>
              <a:rPr lang="ru-RU" sz="1200" dirty="0" smtClean="0"/>
              <a:t>МБОУ </a:t>
            </a:r>
            <a:r>
              <a:rPr lang="ru-RU" sz="1200" dirty="0" err="1" smtClean="0"/>
              <a:t>Алексеево</a:t>
            </a:r>
            <a:r>
              <a:rPr lang="ru-RU" sz="1200" dirty="0" smtClean="0"/>
              <a:t> – </a:t>
            </a:r>
            <a:r>
              <a:rPr lang="ru-RU" sz="1200" dirty="0" err="1" smtClean="0"/>
              <a:t>Тузловская</a:t>
            </a:r>
            <a:r>
              <a:rPr lang="ru-RU" sz="1200" dirty="0" smtClean="0"/>
              <a:t> СОШ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-152400"/>
            <a:ext cx="7239000" cy="1143000"/>
          </a:xfrm>
        </p:spPr>
        <p:txBody>
          <a:bodyPr/>
          <a:lstStyle/>
          <a:p>
            <a:r>
              <a:rPr lang="ru-RU" dirty="0" smtClean="0"/>
              <a:t>Гражданская война США</a:t>
            </a:r>
            <a:endParaRPr lang="ru-RU" dirty="0"/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" y="1219200"/>
            <a:ext cx="4648200" cy="5257800"/>
          </a:xfrm>
          <a:noFill/>
        </p:spPr>
      </p:pic>
      <p:sp>
        <p:nvSpPr>
          <p:cNvPr id="5" name="Прямоугольник 4"/>
          <p:cNvSpPr/>
          <p:nvPr/>
        </p:nvSpPr>
        <p:spPr>
          <a:xfrm>
            <a:off x="4953000" y="1295400"/>
            <a:ext cx="31242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4 года страна находилась в пламени  беспощадной гражданской войны. Война разделила семьи, друзей. 600 тыс. убитых, 1 млн. </a:t>
            </a:r>
            <a:r>
              <a:rPr lang="ru-RU" sz="2400" smtClean="0"/>
              <a:t>раненых </a:t>
            </a:r>
            <a:r>
              <a:rPr lang="ru-RU" sz="2400" dirty="0" smtClean="0"/>
              <a:t>– цена спасения Союза и отмены рабства.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Мероприятия правительства А.Линкольна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1862 год – закон о гомстедах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ru-RU" dirty="0" smtClean="0"/>
              <a:t>Право гражданина США, имевшему 10 долларов получить на Западе участок земли в 160 акров (100 га), а через 5 лет участок автоматически переходит в собственность поселенца.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Мероприятия правительства А.Линкольна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1 января 1863 года – закон об отмене рабства</a:t>
            </a:r>
          </a:p>
          <a:p>
            <a:pPr algn="ctr">
              <a:buNone/>
            </a:pPr>
            <a:endParaRPr lang="ru-RU" dirty="0" smtClean="0"/>
          </a:p>
          <a:p>
            <a:r>
              <a:rPr lang="ru-RU" dirty="0" smtClean="0"/>
              <a:t>1.  Рабство отменялось без всякого выкупа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2. Разрешалось призывать </a:t>
            </a:r>
            <a:r>
              <a:rPr lang="ru-RU" dirty="0" err="1" smtClean="0"/>
              <a:t>негров</a:t>
            </a:r>
            <a:r>
              <a:rPr lang="ru-RU" dirty="0" smtClean="0"/>
              <a:t> в армию северян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mtClean="0"/>
              <a:t>Историческое значение  Гражданской войны в США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dirty="0" smtClean="0"/>
              <a:t>1.Американцы сохранили целостность своего государства.</a:t>
            </a:r>
          </a:p>
          <a:p>
            <a:pPr>
              <a:lnSpc>
                <a:spcPct val="90000"/>
              </a:lnSpc>
            </a:pPr>
            <a:r>
              <a:rPr lang="ru-RU" dirty="0" smtClean="0"/>
              <a:t>2.Гражданская война решила важнейшие социально-экономические вопросы:</a:t>
            </a:r>
          </a:p>
          <a:p>
            <a:pPr>
              <a:lnSpc>
                <a:spcPct val="90000"/>
              </a:lnSpc>
              <a:buNone/>
            </a:pPr>
            <a:r>
              <a:rPr lang="ru-RU" dirty="0" smtClean="0"/>
              <a:t>      а) уничтожение рабства;</a:t>
            </a:r>
          </a:p>
          <a:p>
            <a:pPr>
              <a:lnSpc>
                <a:spcPct val="90000"/>
              </a:lnSpc>
              <a:buNone/>
            </a:pPr>
            <a:r>
              <a:rPr lang="ru-RU" dirty="0" smtClean="0"/>
              <a:t>      б) решение аграрного вопроса актом о гомстеде:</a:t>
            </a:r>
          </a:p>
          <a:p>
            <a:pPr>
              <a:lnSpc>
                <a:spcPct val="90000"/>
              </a:lnSpc>
            </a:pPr>
            <a:r>
              <a:rPr lang="ru-RU" dirty="0" smtClean="0"/>
              <a:t>3.В национальном масштабе победил американский путь развития капитализма в сельском хозяйстве;</a:t>
            </a:r>
          </a:p>
          <a:p>
            <a:pPr>
              <a:lnSpc>
                <a:spcPct val="90000"/>
              </a:lnSpc>
            </a:pPr>
            <a:r>
              <a:rPr lang="ru-RU" dirty="0" smtClean="0"/>
              <a:t>4.Начался быстрый экономический рост в стране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-57150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Отметьте правильный ответ: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2000"/>
            <a:ext cx="8153400" cy="530352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None/>
              <a:defRPr/>
            </a:pPr>
            <a:r>
              <a:rPr lang="ru-RU" sz="1600" b="1" dirty="0" smtClean="0">
                <a:latin typeface="Arial" pitchFamily="34" charset="0"/>
                <a:ea typeface="Cambria Math" pitchFamily="18" charset="0"/>
                <a:cs typeface="Arial" pitchFamily="34" charset="0"/>
              </a:rPr>
              <a:t> 1.На Севере США ведущей                        1. Сельское хозяйство                                      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600" b="1" dirty="0" smtClean="0">
                <a:latin typeface="Arial" pitchFamily="34" charset="0"/>
                <a:ea typeface="Cambria Math" pitchFamily="18" charset="0"/>
                <a:cs typeface="Arial" pitchFamily="34" charset="0"/>
              </a:rPr>
              <a:t>     отраслью экономики                              2. Промышленность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600" b="1" dirty="0" smtClean="0">
                <a:latin typeface="Arial" pitchFamily="34" charset="0"/>
                <a:ea typeface="Cambria Math" pitchFamily="18" charset="0"/>
                <a:cs typeface="Arial" pitchFamily="34" charset="0"/>
              </a:rPr>
              <a:t>     было                                                          3. Торговля </a:t>
            </a:r>
          </a:p>
          <a:p>
            <a:pPr>
              <a:lnSpc>
                <a:spcPct val="80000"/>
              </a:lnSpc>
              <a:buNone/>
              <a:defRPr/>
            </a:pPr>
            <a:endParaRPr lang="ru-RU" sz="1600" b="1" dirty="0" smtClean="0">
              <a:latin typeface="Arial" pitchFamily="34" charset="0"/>
              <a:ea typeface="Cambria Math" pitchFamily="18" charset="0"/>
              <a:cs typeface="Arial" pitchFamily="34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ru-RU" sz="1600" b="1" dirty="0" smtClean="0">
                <a:latin typeface="Arial" pitchFamily="34" charset="0"/>
                <a:ea typeface="Cambria Math" pitchFamily="18" charset="0"/>
                <a:cs typeface="Arial" pitchFamily="34" charset="0"/>
              </a:rPr>
              <a:t>2.Господствующее                                       1.Фермеры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600" b="1" dirty="0" smtClean="0">
                <a:latin typeface="Arial" pitchFamily="34" charset="0"/>
                <a:ea typeface="Cambria Math" pitchFamily="18" charset="0"/>
                <a:cs typeface="Arial" pitchFamily="34" charset="0"/>
              </a:rPr>
              <a:t>     положение в жизни                                 2. Плантаторы.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600" b="1" dirty="0" smtClean="0">
                <a:latin typeface="Arial" pitchFamily="34" charset="0"/>
                <a:ea typeface="Cambria Math" pitchFamily="18" charset="0"/>
                <a:cs typeface="Arial" pitchFamily="34" charset="0"/>
              </a:rPr>
              <a:t>           Юга США занимали…                       3. Промышленная буржуазия.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600" b="1" dirty="0" smtClean="0">
                <a:latin typeface="Arial" pitchFamily="34" charset="0"/>
                <a:ea typeface="Cambria Math" pitchFamily="18" charset="0"/>
                <a:cs typeface="Arial" pitchFamily="34" charset="0"/>
              </a:rPr>
              <a:t> </a:t>
            </a:r>
          </a:p>
          <a:p>
            <a:pPr>
              <a:lnSpc>
                <a:spcPct val="80000"/>
              </a:lnSpc>
              <a:buNone/>
              <a:defRPr/>
            </a:pPr>
            <a:endParaRPr lang="ru-RU" sz="1600" b="1" dirty="0" smtClean="0">
              <a:latin typeface="Arial" pitchFamily="34" charset="0"/>
              <a:ea typeface="Cambria Math" pitchFamily="18" charset="0"/>
              <a:cs typeface="Arial" pitchFamily="34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ru-RU" sz="1600" b="1" dirty="0" smtClean="0">
                <a:latin typeface="Arial" pitchFamily="34" charset="0"/>
                <a:ea typeface="Cambria Math" pitchFamily="18" charset="0"/>
                <a:cs typeface="Arial" pitchFamily="34" charset="0"/>
              </a:rPr>
              <a:t>3. Северные штаты   США                     1. Отставали в экономическом развитии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600" b="1" dirty="0" smtClean="0">
                <a:latin typeface="Arial" pitchFamily="34" charset="0"/>
                <a:ea typeface="Cambria Math" pitchFamily="18" charset="0"/>
                <a:cs typeface="Arial" pitchFamily="34" charset="0"/>
              </a:rPr>
              <a:t>                                                                   2. Развивались быстрее, чем южные.                                                                                               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600" b="1" dirty="0" smtClean="0">
                <a:latin typeface="Arial" pitchFamily="34" charset="0"/>
                <a:ea typeface="Cambria Math" pitchFamily="18" charset="0"/>
                <a:cs typeface="Arial" pitchFamily="34" charset="0"/>
              </a:rPr>
              <a:t>                                                                   3. Развивались так же, как и южные.</a:t>
            </a:r>
          </a:p>
          <a:p>
            <a:pPr>
              <a:lnSpc>
                <a:spcPct val="80000"/>
              </a:lnSpc>
              <a:buNone/>
              <a:defRPr/>
            </a:pPr>
            <a:endParaRPr lang="ru-RU" sz="1600" b="1" dirty="0" smtClean="0">
              <a:latin typeface="Arial" pitchFamily="34" charset="0"/>
              <a:ea typeface="Cambria Math" pitchFamily="18" charset="0"/>
              <a:cs typeface="Arial" pitchFamily="34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ru-RU" sz="1600" b="1" dirty="0" smtClean="0">
                <a:latin typeface="Arial" pitchFamily="34" charset="0"/>
                <a:ea typeface="Cambria Math" pitchFamily="18" charset="0"/>
                <a:cs typeface="Arial" pitchFamily="34" charset="0"/>
              </a:rPr>
              <a:t> 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600" b="1" dirty="0" smtClean="0">
                <a:latin typeface="Arial" pitchFamily="34" charset="0"/>
                <a:ea typeface="Cambria Math" pitchFamily="18" charset="0"/>
                <a:cs typeface="Arial" pitchFamily="34" charset="0"/>
              </a:rPr>
              <a:t>   4.Ограничение рабства                            1. К краху плантационных хозяйств.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600" b="1" dirty="0" smtClean="0">
                <a:latin typeface="Arial" pitchFamily="34" charset="0"/>
                <a:ea typeface="Cambria Math" pitchFamily="18" charset="0"/>
                <a:cs typeface="Arial" pitchFamily="34" charset="0"/>
              </a:rPr>
              <a:t>      территорией южных                              2.К увеличению количества рабов на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600" b="1" dirty="0" smtClean="0">
                <a:latin typeface="Arial" pitchFamily="34" charset="0"/>
                <a:ea typeface="Cambria Math" pitchFamily="18" charset="0"/>
                <a:cs typeface="Arial" pitchFamily="34" charset="0"/>
              </a:rPr>
              <a:t>      Штатов привело бы…                             Юге и дальнейшему развитию там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600" b="1" dirty="0" smtClean="0">
                <a:latin typeface="Arial" pitchFamily="34" charset="0"/>
                <a:ea typeface="Cambria Math" pitchFamily="18" charset="0"/>
                <a:cs typeface="Arial" pitchFamily="34" charset="0"/>
              </a:rPr>
              <a:t>                                                                          плантационного  хозяйства.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600" b="1" dirty="0" smtClean="0">
                <a:latin typeface="Arial" pitchFamily="34" charset="0"/>
                <a:ea typeface="Cambria Math" pitchFamily="18" charset="0"/>
                <a:cs typeface="Arial" pitchFamily="34" charset="0"/>
              </a:rPr>
              <a:t>                                                                        3. К добровольному освобождению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1600" b="1" dirty="0" smtClean="0">
                <a:latin typeface="Arial" pitchFamily="34" charset="0"/>
                <a:ea typeface="Cambria Math" pitchFamily="18" charset="0"/>
                <a:cs typeface="Arial" pitchFamily="34" charset="0"/>
              </a:rPr>
              <a:t>                                                                          всех рабов южными плантаторами.   </a:t>
            </a:r>
            <a:endParaRPr lang="ru-RU" sz="1600" b="1" dirty="0">
              <a:latin typeface="Arial" pitchFamily="34" charset="0"/>
              <a:ea typeface="Cambria Math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mtClean="0"/>
              <a:t>Президентские выборы 1860 года.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3276600" cy="5248584"/>
          </a:xfrm>
        </p:spPr>
        <p:txBody>
          <a:bodyPr>
            <a:normAutofit fontScale="77500" lnSpcReduction="20000"/>
          </a:bodyPr>
          <a:lstStyle/>
          <a:p>
            <a:pPr algn="ctr">
              <a:lnSpc>
                <a:spcPct val="90000"/>
              </a:lnSpc>
              <a:buNone/>
              <a:defRPr/>
            </a:pPr>
            <a:r>
              <a:rPr lang="ru-RU" sz="3600" b="1" u="sng" dirty="0" smtClean="0"/>
              <a:t>Программа</a:t>
            </a:r>
          </a:p>
          <a:p>
            <a:pPr algn="ctr">
              <a:lnSpc>
                <a:spcPct val="90000"/>
              </a:lnSpc>
              <a:buNone/>
              <a:defRPr/>
            </a:pPr>
            <a:r>
              <a:rPr lang="ru-RU" sz="3600" dirty="0" smtClean="0"/>
              <a:t> Республиканской партии</a:t>
            </a:r>
            <a:r>
              <a:rPr lang="ru-RU" sz="3600" b="1" dirty="0" smtClean="0"/>
              <a:t>:</a:t>
            </a:r>
          </a:p>
          <a:p>
            <a:pPr>
              <a:lnSpc>
                <a:spcPct val="90000"/>
              </a:lnSpc>
              <a:defRPr/>
            </a:pPr>
            <a:r>
              <a:rPr lang="ru-RU" sz="2800" b="1" dirty="0" smtClean="0"/>
              <a:t>1.</a:t>
            </a:r>
            <a:r>
              <a:rPr lang="ru-RU" sz="2800" dirty="0" smtClean="0"/>
              <a:t>Запрет распространения рабства на западные земли</a:t>
            </a:r>
          </a:p>
          <a:p>
            <a:pPr>
              <a:lnSpc>
                <a:spcPct val="90000"/>
              </a:lnSpc>
              <a:defRPr/>
            </a:pPr>
            <a:r>
              <a:rPr lang="ru-RU" sz="2800" dirty="0" smtClean="0"/>
              <a:t>2.Принятия более умеренного закона о наделении  поселенцев на Западе государственными землями.</a:t>
            </a:r>
          </a:p>
          <a:p>
            <a:pPr>
              <a:lnSpc>
                <a:spcPct val="90000"/>
              </a:lnSpc>
              <a:defRPr/>
            </a:pPr>
            <a:r>
              <a:rPr lang="ru-RU" sz="2800" dirty="0" smtClean="0"/>
              <a:t>3.Установить высокие пошлины на ввозимые товары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38600" y="1524000"/>
            <a:ext cx="3352800" cy="460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algn="ctr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u="sng" dirty="0" smtClean="0"/>
              <a:t>Программа</a:t>
            </a:r>
            <a:r>
              <a:rPr lang="ru-RU" sz="2800" u="sng" dirty="0" smtClean="0"/>
              <a:t> </a:t>
            </a:r>
          </a:p>
          <a:p>
            <a:pPr marL="274320" indent="-274320" algn="ctr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 smtClean="0"/>
              <a:t>Демократической партии: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2200" dirty="0" smtClean="0"/>
              <a:t>1.Свобода распространения рабства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200" dirty="0" smtClean="0"/>
              <a:t>     на западные земли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2200" dirty="0" smtClean="0"/>
              <a:t>2.Законодательное закрепление рабства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2200" dirty="0" smtClean="0"/>
              <a:t> 3.Низкие таможенные пошлины на ввоз зарубежных промышленных товаров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7239000" cy="10058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Шестнадцатый президент США-</a:t>
            </a:r>
            <a:br>
              <a:rPr lang="ru-RU" dirty="0" smtClean="0"/>
            </a:br>
            <a:r>
              <a:rPr lang="ru-RU" dirty="0" smtClean="0"/>
              <a:t>Авраам Линкольн</a:t>
            </a:r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038600" y="1676400"/>
            <a:ext cx="3743325" cy="4800600"/>
          </a:xfr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981200"/>
            <a:ext cx="4114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«Моя высшая цель в этой борьбе – это спасение Союза, а не спасение или уничтожение рабства»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4572000"/>
            <a:ext cx="4191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« Если не считать рабство злом, то зла в мире вообще нет» </a:t>
            </a:r>
          </a:p>
          <a:p>
            <a:pPr algn="ctr"/>
            <a:r>
              <a:rPr lang="ru-RU" sz="2400" b="1" dirty="0" smtClean="0"/>
              <a:t>                               А.Линкольн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Конфедерация Соединённых штатов</a:t>
            </a:r>
            <a:endParaRPr lang="ru-RU" dirty="0"/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" y="1447800"/>
            <a:ext cx="3152775" cy="4572000"/>
          </a:xfrm>
          <a:noFill/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581400" y="1500188"/>
            <a:ext cx="4314825" cy="276701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429000" y="4343400"/>
            <a:ext cx="4495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11 южных рабовладельческих штатов выходят из состава США и образуют </a:t>
            </a: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Конфедерацию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(форма государственного устройства, </a:t>
            </a:r>
            <a:r>
              <a:rPr lang="ru-RU" sz="20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при которой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государства, образующие конфедерацию, сохраняют свою независимость и имеют собственные органы государственной власти)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2400" y="6019801"/>
            <a:ext cx="32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Джефферсон Дэвис – президент Конфедерации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Задание учащимся: Пользуясь планом определите предпосылки и задачи гражданской войны в США.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dirty="0" smtClean="0"/>
          </a:p>
          <a:p>
            <a:pPr>
              <a:lnSpc>
                <a:spcPct val="90000"/>
              </a:lnSpc>
            </a:pPr>
            <a:r>
              <a:rPr lang="ru-RU" b="1" dirty="0" smtClean="0"/>
              <a:t>1.Что мешало развитию капитализма в стране?                                                            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 2.Какие задачи должна была решить гражданская война?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 3.Какие слои были заинтересованы в победе? </a:t>
            </a:r>
          </a:p>
          <a:p>
            <a:pPr>
              <a:lnSpc>
                <a:spcPct val="90000"/>
              </a:lnSpc>
            </a:pPr>
            <a:r>
              <a:rPr lang="ru-RU" b="1" smtClean="0"/>
              <a:t>4.Условия</a:t>
            </a:r>
            <a:r>
              <a:rPr lang="ru-RU" b="1" dirty="0" smtClean="0"/>
              <a:t>, при которых война стала возможной?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Главные вопросы Гражданской войны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ru-RU" sz="3200" b="1" dirty="0" smtClean="0"/>
              <a:t>Уничтожение рабства</a:t>
            </a:r>
          </a:p>
          <a:p>
            <a:pPr>
              <a:lnSpc>
                <a:spcPct val="200000"/>
              </a:lnSpc>
            </a:pPr>
            <a:r>
              <a:rPr lang="ru-RU" sz="3200" b="1" dirty="0" smtClean="0"/>
              <a:t>Судьба западных земель</a:t>
            </a:r>
          </a:p>
          <a:p>
            <a:pPr>
              <a:lnSpc>
                <a:spcPct val="200000"/>
              </a:lnSpc>
            </a:pPr>
            <a:r>
              <a:rPr lang="ru-RU" sz="3200" b="1" dirty="0" smtClean="0"/>
              <a:t>Сохранение единства США</a:t>
            </a:r>
          </a:p>
          <a:p>
            <a:pPr>
              <a:lnSpc>
                <a:spcPct val="200000"/>
              </a:lnSpc>
            </a:pPr>
            <a:r>
              <a:rPr lang="ru-RU" sz="3200" b="1" dirty="0" smtClean="0"/>
              <a:t>Решение политических вопросов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-762000"/>
            <a:ext cx="7239000" cy="11430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Промышленное развитие Севера и Юга США (1860 г.)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457200"/>
          <a:ext cx="9067800" cy="579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1600"/>
                <a:gridCol w="1905000"/>
                <a:gridCol w="1981200"/>
              </a:tblGrid>
              <a:tr h="3144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Показатели развития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  <a:p>
                      <a:endParaRPr lang="ru-RU" sz="16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 Black" pitchFamily="34" charset="0"/>
                        </a:rPr>
                        <a:t>Север</a:t>
                      </a:r>
                      <a:endParaRPr lang="ru-RU" sz="16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 Black" pitchFamily="34" charset="0"/>
                        </a:rPr>
                        <a:t>Юг</a:t>
                      </a:r>
                      <a:endParaRPr lang="ru-RU" sz="16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4468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Удельный вес в промышленной продукции страны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85%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15%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314421">
                <a:tc>
                  <a:txBody>
                    <a:bodyPr/>
                    <a:lstStyle/>
                    <a:p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Население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23 млн.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9млн.(из них 3,5 млн. рабов)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3144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Количество рабочих в промышленности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1,3 млн.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0,1 млн.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3144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Длина железных дорог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30 тыс. км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10 тыс. </a:t>
                      </a:r>
                      <a:r>
                        <a:rPr lang="ru-RU" sz="1600" b="1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км</a:t>
                      </a:r>
                      <a:endParaRPr lang="ru-RU" sz="1600" b="1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3144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Производство проката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480 тыс. км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30 тыс. км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3144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Число веретен на текстильных фабриках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 млн.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0,3 млн.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3144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Капиталы промышленных предприятий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400 млн.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22 млн.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3144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Капиталы в банках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850 млн.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170 млн.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3144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Хлопчатобумажные фабрики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99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8</a:t>
                      </a:r>
                      <a:endParaRPr lang="ru-RU" sz="16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6172200"/>
            <a:ext cx="845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ru-RU" b="1" dirty="0" smtClean="0"/>
              <a:t>Какие преимущества вытекали для Севера из каждого показателя?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6488668"/>
            <a:ext cx="792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ru-RU" b="1" dirty="0" smtClean="0"/>
              <a:t>На что рассчитывали южане, начиная войну?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72390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Главнокомандующий </a:t>
            </a:r>
            <a:r>
              <a:rPr lang="ru-RU" sz="3200" dirty="0" err="1" smtClean="0"/>
              <a:t>АРМИей</a:t>
            </a:r>
            <a:r>
              <a:rPr lang="ru-RU" sz="3200" dirty="0" smtClean="0"/>
              <a:t> </a:t>
            </a:r>
            <a:r>
              <a:rPr lang="ru-RU" sz="3200" dirty="0" smtClean="0"/>
              <a:t>северян </a:t>
            </a:r>
            <a:r>
              <a:rPr lang="ru-RU" sz="3200" dirty="0" smtClean="0"/>
              <a:t>генерал Улисс Грант </a:t>
            </a:r>
            <a:endParaRPr lang="ru-RU" sz="3200" dirty="0"/>
          </a:p>
        </p:txBody>
      </p:sp>
      <p:pic>
        <p:nvPicPr>
          <p:cNvPr id="4" name="Picture 4" descr="C:\Users\Татьяна\Desktop\00186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1219200"/>
            <a:ext cx="3581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81000" y="1219200"/>
            <a:ext cx="78486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8">
              <a:defRPr/>
            </a:pPr>
            <a:r>
              <a:rPr lang="ru-RU" sz="2200" dirty="0" smtClean="0"/>
              <a:t>Участвовал в войне США против Мексики 1846-48гг. С августа 1861г. бригадный генерал. В марте 1864 получил звание генерал-лейтенанта сухопутных сил и был назначен главнокомандующим всеми федеральными армиями. Успешное руководство Гранта военными действиями способствовало уничтожению главных вооруженных сил южан-рабовладельцев в штате Виргиния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Главнокомандующий армией Конфедерации</a:t>
            </a:r>
            <a:br>
              <a:rPr lang="ru-RU" sz="3200" dirty="0" smtClean="0"/>
            </a:br>
            <a:r>
              <a:rPr lang="ru-RU" sz="3200" dirty="0" smtClean="0"/>
              <a:t>генерал Роберт Ли</a:t>
            </a:r>
            <a:endParaRPr lang="ru-RU" sz="3200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" y="1447800"/>
            <a:ext cx="3276600" cy="5029200"/>
          </a:xfrm>
          <a:noFill/>
        </p:spPr>
      </p:pic>
      <p:sp>
        <p:nvSpPr>
          <p:cNvPr id="6" name="Прямоугольник 5"/>
          <p:cNvSpPr/>
          <p:nvPr/>
        </p:nvSpPr>
        <p:spPr>
          <a:xfrm>
            <a:off x="3352800" y="1348800"/>
            <a:ext cx="47244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Участвовал в войне США против Мексики 1846-48 гг. и в истребительных войнах против индейцев в Техасе (в 50-х гг. 19 в.). Руководил подавлением аболиционистского восстания под руководством Джона Брауна (1859). Возглавил в 1862 г. вооруженные силы мятежных рабовладельческих </a:t>
            </a:r>
            <a:r>
              <a:rPr lang="ru-RU" sz="2200" dirty="0" smtClean="0"/>
              <a:t>штатов </a:t>
            </a:r>
            <a:r>
              <a:rPr lang="ru-RU" sz="2200" dirty="0" smtClean="0"/>
              <a:t>и </a:t>
            </a:r>
            <a:r>
              <a:rPr lang="ru-RU" sz="2200" dirty="0" smtClean="0"/>
              <a:t>на Виргинском фронте нанёс ряд поражений войскам </a:t>
            </a:r>
            <a:r>
              <a:rPr lang="ru-RU" sz="2200" dirty="0" smtClean="0"/>
              <a:t>северян. </a:t>
            </a:r>
            <a:r>
              <a:rPr lang="ru-RU" sz="2200" dirty="0" smtClean="0"/>
              <a:t>9 апреля 1865 г. армия Ли капитулировала при </a:t>
            </a:r>
            <a:r>
              <a:rPr lang="ru-RU" sz="2200" dirty="0" err="1" smtClean="0"/>
              <a:t>Аппоматтоксе</a:t>
            </a:r>
            <a:r>
              <a:rPr lang="ru-RU" sz="2200" dirty="0" smtClean="0"/>
              <a:t>.</a:t>
            </a:r>
          </a:p>
          <a:p>
            <a:r>
              <a:rPr lang="ru-RU" sz="2200" dirty="0" smtClean="0"/>
              <a:t>. 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107</TotalTime>
  <Words>731</Words>
  <PresentationFormat>Экран (4:3)</PresentationFormat>
  <Paragraphs>112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Изящная</vt:lpstr>
      <vt:lpstr>Гражданская война  в Соединённых Штатах Америки.</vt:lpstr>
      <vt:lpstr>Президентские выборы 1860 года.</vt:lpstr>
      <vt:lpstr>  Шестнадцатый президент США- Авраам Линкольн</vt:lpstr>
      <vt:lpstr>Конфедерация Соединённых штатов</vt:lpstr>
      <vt:lpstr>Задание учащимся: Пользуясь планом определите предпосылки и задачи гражданской войны в США.</vt:lpstr>
      <vt:lpstr>Главные вопросы Гражданской войны :</vt:lpstr>
      <vt:lpstr>Промышленное развитие Севера и Юга США (1860 г.)</vt:lpstr>
      <vt:lpstr>Главнокомандующий АРМИей северян генерал Улисс Грант </vt:lpstr>
      <vt:lpstr>Главнокомандующий армией Конфедерации генерал Роберт Ли</vt:lpstr>
      <vt:lpstr>Гражданская война США</vt:lpstr>
      <vt:lpstr>Мероприятия правительства А.Линкольна</vt:lpstr>
      <vt:lpstr>Мероприятия правительства А.Линкольна</vt:lpstr>
      <vt:lpstr>Историческое значение  Гражданской войны в США</vt:lpstr>
      <vt:lpstr>Отметьте правильный ответ: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61</cp:revision>
  <dcterms:created xsi:type="dcterms:W3CDTF">2012-03-26T17:12:11Z</dcterms:created>
  <dcterms:modified xsi:type="dcterms:W3CDTF">2012-03-27T10:54:18Z</dcterms:modified>
</cp:coreProperties>
</file>