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59" r:id="rId5"/>
    <p:sldId id="271" r:id="rId6"/>
    <p:sldId id="272" r:id="rId7"/>
    <p:sldId id="273" r:id="rId8"/>
    <p:sldId id="261" r:id="rId9"/>
    <p:sldId id="260" r:id="rId10"/>
    <p:sldId id="258" r:id="rId11"/>
    <p:sldId id="265" r:id="rId12"/>
    <p:sldId id="262" r:id="rId13"/>
    <p:sldId id="263" r:id="rId14"/>
    <p:sldId id="269" r:id="rId15"/>
    <p:sldId id="264" r:id="rId16"/>
    <p:sldId id="266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F1B812-1EB8-4230-A0CA-5490AD9E1B2C}" type="datetimeFigureOut">
              <a:rPr lang="ru-RU" smtClean="0"/>
              <a:pPr/>
              <a:t>22.07.2013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20651B-4C09-4A8F-82F9-9DD5876483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№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Century Schoolbook" pitchFamily="18" charset="0"/>
              </a:rPr>
              <a:t>Аксиомы стереометрии</a:t>
            </a:r>
            <a:endParaRPr lang="ru-RU" sz="54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№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Century Schoolbook" pitchFamily="18" charset="0"/>
              </a:rPr>
              <a:t>Следствия из аксиом</a:t>
            </a:r>
            <a:endParaRPr lang="ru-RU" sz="54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Вопросы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2" cy="43700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1.Что такое стереометрия?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2.Назовите основные фигуры стереометрии. Как они обозначаются?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3.Сформулируйте аксиомы стереометрии.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5760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620688"/>
            <a:ext cx="6192688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Мои рисунки\img034.jpg"/>
          <p:cNvPicPr>
            <a:picLocks noChangeAspect="1" noChangeArrowheads="1"/>
          </p:cNvPicPr>
          <p:nvPr/>
        </p:nvPicPr>
        <p:blipFill>
          <a:blip r:embed="rId2" cstate="print"/>
          <a:srcRect l="12804" t="7476" r="4221" b="11525"/>
          <a:stretch>
            <a:fillRect/>
          </a:stretch>
        </p:blipFill>
        <p:spPr bwMode="auto">
          <a:xfrm rot="-60000">
            <a:off x="2470444" y="47698"/>
            <a:ext cx="4906800" cy="67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Задание № 2</a:t>
            </a:r>
            <a:br>
              <a:rPr lang="ru-RU" sz="2400" dirty="0" smtClean="0"/>
            </a:br>
            <a:r>
              <a:rPr lang="ru-RU" sz="2400" dirty="0" smtClean="0"/>
              <a:t>Постройте изображение куба АВСДА₁В₁С₁Д₁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/>
              <a:t>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а)назовите плоскости,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 которых лежат точка М,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точка</a:t>
            </a:r>
            <a:r>
              <a:rPr lang="en-US" b="1" dirty="0" smtClean="0">
                <a:solidFill>
                  <a:schemeClr val="tx1"/>
                </a:solidFill>
              </a:rPr>
              <a:t> N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     б)найдите точку </a:t>
            </a:r>
            <a:r>
              <a:rPr lang="en-US" b="1" dirty="0" smtClean="0">
                <a:solidFill>
                  <a:schemeClr val="tx1"/>
                </a:solidFill>
              </a:rPr>
              <a:t>F –</a:t>
            </a:r>
            <a:r>
              <a:rPr lang="ru-RU" b="1" dirty="0" smtClean="0">
                <a:solidFill>
                  <a:schemeClr val="tx1"/>
                </a:solidFill>
              </a:rPr>
              <a:t> точку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пересечения прямых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MN</a:t>
            </a:r>
            <a:r>
              <a:rPr lang="ru-RU" b="1" dirty="0" smtClean="0">
                <a:solidFill>
                  <a:schemeClr val="tx1"/>
                </a:solidFill>
              </a:rPr>
              <a:t> и ВС.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Каким свойством </a:t>
            </a:r>
            <a:r>
              <a:rPr lang="ru-RU" b="1" smtClean="0">
                <a:solidFill>
                  <a:schemeClr val="tx1"/>
                </a:solidFill>
              </a:rPr>
              <a:t>обладает </a:t>
            </a:r>
          </a:p>
          <a:p>
            <a:pPr algn="r"/>
            <a:r>
              <a:rPr lang="ru-RU" b="1" smtClean="0">
                <a:solidFill>
                  <a:schemeClr val="tx1"/>
                </a:solidFill>
              </a:rPr>
              <a:t>точка</a:t>
            </a:r>
            <a:r>
              <a:rPr lang="en-US" b="1" dirty="0" smtClean="0">
                <a:solidFill>
                  <a:schemeClr val="tx1"/>
                </a:solidFill>
              </a:rPr>
              <a:t> F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в) найдите точку пересечения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Прямой К</a:t>
            </a:r>
            <a:r>
              <a:rPr lang="en-US" b="1" dirty="0" smtClean="0">
                <a:solidFill>
                  <a:schemeClr val="tx1"/>
                </a:solidFill>
              </a:rPr>
              <a:t>N </a:t>
            </a:r>
            <a:r>
              <a:rPr lang="ru-RU" b="1" dirty="0" smtClean="0">
                <a:solidFill>
                  <a:schemeClr val="tx1"/>
                </a:solidFill>
              </a:rPr>
              <a:t>и плоскости (АВС).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755576" y="2060848"/>
            <a:ext cx="2952328" cy="3096344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75656" y="2060848"/>
            <a:ext cx="0" cy="23762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55576" y="4365104"/>
            <a:ext cx="792088" cy="7920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4437112"/>
            <a:ext cx="21602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576" y="508518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2564904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А₁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407707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1700808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В₁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429309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07904" y="18448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С₁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15816" y="501317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27784" y="234888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Д₁</a:t>
            </a:r>
            <a:endParaRPr lang="ru-RU" sz="2400" b="1" dirty="0"/>
          </a:p>
        </p:txBody>
      </p:sp>
      <p:sp>
        <p:nvSpPr>
          <p:cNvPr id="25" name="Овал 24"/>
          <p:cNvSpPr/>
          <p:nvPr/>
        </p:nvSpPr>
        <p:spPr>
          <a:xfrm>
            <a:off x="1449366" y="256490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635896" y="357301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403648" y="227687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50912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3212976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5040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ошибку. Ответ обоснуйте.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Мои рисунки\img036.jpg"/>
          <p:cNvPicPr>
            <a:picLocks noChangeAspect="1" noChangeArrowheads="1"/>
          </p:cNvPicPr>
          <p:nvPr/>
        </p:nvPicPr>
        <p:blipFill>
          <a:blip r:embed="rId2" cstate="print"/>
          <a:srcRect l="25203" t="39875" r="21388" b="45950"/>
          <a:stretch>
            <a:fillRect/>
          </a:stretch>
        </p:blipFill>
        <p:spPr bwMode="auto">
          <a:xfrm>
            <a:off x="0" y="1196752"/>
            <a:ext cx="9144000" cy="33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чертежу назовите: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352928" cy="5760640"/>
          </a:xfrm>
        </p:spPr>
        <p:txBody>
          <a:bodyPr numCol="2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а) линию пересечения   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плоскостей (АВС) и (АА₁В₁);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б)плоскости, которым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принадлежат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точка М , точка В;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в)плоскость, в которой лежит прямая М</a:t>
            </a:r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ru-RU" b="1" dirty="0" smtClean="0">
                <a:solidFill>
                  <a:schemeClr val="tx1"/>
                </a:solidFill>
              </a:rPr>
              <a:t>; прямая </a:t>
            </a:r>
            <a:r>
              <a:rPr lang="en-US" b="1" dirty="0" smtClean="0">
                <a:solidFill>
                  <a:schemeClr val="tx1"/>
                </a:solidFill>
              </a:rPr>
              <a:t>KN</a:t>
            </a:r>
            <a:r>
              <a:rPr lang="ru-RU" b="1" dirty="0" smtClean="0">
                <a:solidFill>
                  <a:schemeClr val="tx1"/>
                </a:solidFill>
              </a:rPr>
              <a:t>.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Мои документы\Мои рисунки\img036.jpg"/>
          <p:cNvPicPr>
            <a:picLocks noChangeAspect="1" noChangeArrowheads="1"/>
          </p:cNvPicPr>
          <p:nvPr/>
        </p:nvPicPr>
        <p:blipFill>
          <a:blip r:embed="rId2" cstate="print"/>
          <a:srcRect l="22342" t="52700" r="56676" b="34475"/>
          <a:stretch>
            <a:fillRect/>
          </a:stretch>
        </p:blipFill>
        <p:spPr bwMode="auto">
          <a:xfrm>
            <a:off x="4499992" y="1268760"/>
            <a:ext cx="4501880" cy="38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Постройте: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352928" cy="5760640"/>
          </a:xfrm>
        </p:spPr>
        <p:txBody>
          <a:bodyPr numCol="2"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</a:rPr>
              <a:t>) точку пересечения прямой </a:t>
            </a:r>
            <a:r>
              <a:rPr lang="en-US" sz="2800" b="1" dirty="0" smtClean="0">
                <a:solidFill>
                  <a:schemeClr val="tx1"/>
                </a:solidFill>
              </a:rPr>
              <a:t>MN </a:t>
            </a:r>
            <a:r>
              <a:rPr lang="ru-RU" sz="2800" b="1" dirty="0" smtClean="0">
                <a:solidFill>
                  <a:schemeClr val="tx1"/>
                </a:solidFill>
              </a:rPr>
              <a:t>и плоскости (АВС);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б) точку пересечения прямой </a:t>
            </a:r>
            <a:r>
              <a:rPr lang="en-US" sz="2800" b="1" dirty="0" smtClean="0">
                <a:solidFill>
                  <a:schemeClr val="tx1"/>
                </a:solidFill>
              </a:rPr>
              <a:t>MN </a:t>
            </a:r>
            <a:r>
              <a:rPr lang="ru-RU" sz="2800" b="1" dirty="0" smtClean="0">
                <a:solidFill>
                  <a:schemeClr val="tx1"/>
                </a:solidFill>
              </a:rPr>
              <a:t>и плоскости (А</a:t>
            </a:r>
            <a:r>
              <a:rPr lang="el-GR" sz="2800" b="1" dirty="0" smtClean="0">
                <a:solidFill>
                  <a:schemeClr val="tx1"/>
                </a:solidFill>
              </a:rPr>
              <a:t>₁</a:t>
            </a:r>
            <a:r>
              <a:rPr lang="ru-RU" sz="2800" b="1" dirty="0" smtClean="0">
                <a:solidFill>
                  <a:schemeClr val="tx1"/>
                </a:solidFill>
              </a:rPr>
              <a:t>В₁С₁);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в)линию пересечения плоскостей (АВС) и (</a:t>
            </a:r>
            <a:r>
              <a:rPr lang="en-US" sz="2800" b="1" dirty="0" smtClean="0">
                <a:solidFill>
                  <a:schemeClr val="tx1"/>
                </a:solidFill>
              </a:rPr>
              <a:t>MNK</a:t>
            </a:r>
            <a:r>
              <a:rPr lang="ru-RU" sz="2800" b="1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г)точку пересечения прямой</a:t>
            </a:r>
            <a:r>
              <a:rPr lang="en-US" sz="2800" b="1" dirty="0" smtClean="0">
                <a:solidFill>
                  <a:schemeClr val="tx1"/>
                </a:solidFill>
              </a:rPr>
              <a:t> KN </a:t>
            </a:r>
            <a:r>
              <a:rPr lang="ru-RU" sz="2800" b="1" dirty="0" smtClean="0">
                <a:solidFill>
                  <a:schemeClr val="tx1"/>
                </a:solidFill>
              </a:rPr>
              <a:t>с плоскостью (АВС);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д)линию пересечения плоскостей (АА₁В₁) и (</a:t>
            </a:r>
            <a:r>
              <a:rPr lang="en-US" sz="2800" b="1" dirty="0" smtClean="0">
                <a:solidFill>
                  <a:schemeClr val="tx1"/>
                </a:solidFill>
              </a:rPr>
              <a:t>MNK</a:t>
            </a:r>
            <a:r>
              <a:rPr lang="ru-RU" sz="2800" b="1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Мои документы\Мои рисунки\img036.jpg"/>
          <p:cNvPicPr>
            <a:picLocks noChangeAspect="1" noChangeArrowheads="1"/>
          </p:cNvPicPr>
          <p:nvPr/>
        </p:nvPicPr>
        <p:blipFill>
          <a:blip r:embed="rId2" cstate="print"/>
          <a:srcRect l="25027" t="52700" r="56676" b="34475"/>
          <a:stretch>
            <a:fillRect/>
          </a:stretch>
        </p:blipFill>
        <p:spPr bwMode="auto">
          <a:xfrm>
            <a:off x="4427984" y="1772816"/>
            <a:ext cx="3925816" cy="38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Мои документы\Мои рисунки\img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50" t="5270" r="4452" b="45230"/>
          <a:stretch>
            <a:fillRect/>
          </a:stretch>
        </p:blipFill>
        <p:spPr bwMode="auto">
          <a:xfrm>
            <a:off x="690579" y="0"/>
            <a:ext cx="8453421" cy="68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060432" cy="309634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Стереометрия </a:t>
            </a:r>
            <a:r>
              <a:rPr lang="ru-RU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– геометрия В пространстве.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9900"/>
                </a:solidFill>
                <a:effectLst/>
                <a:latin typeface="Times New Roman" pitchFamily="18" charset="0"/>
                <a:cs typeface="Times New Roman" pitchFamily="18" charset="0"/>
              </a:rPr>
              <a:t>зучает положение, форму, размеры и свойства пространственных фигур. </a:t>
            </a:r>
            <a:endParaRPr lang="ru-RU" dirty="0"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00506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Стереометрия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греческое слово.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Стереос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- тело,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метрео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- измерять.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sikhologija/Obschaja-psikhologija/0015-002-Risunok-E.-Borin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54000"/>
            <a:ext cx="6861151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ediasubs.ru/group/uploads/kl/klub-zdorovya-dlya-teh-komu-za-sorok/image2/00MzZiLW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60000" cy="669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du-negev.gov.il/matyaholon/b01.gif"/>
          <p:cNvPicPr>
            <a:picLocks noChangeAspect="1" noChangeArrowheads="1"/>
          </p:cNvPicPr>
          <p:nvPr/>
        </p:nvPicPr>
        <p:blipFill>
          <a:blip r:embed="rId2" cstate="print"/>
          <a:srcRect b="3733"/>
          <a:stretch>
            <a:fillRect/>
          </a:stretch>
        </p:blipFill>
        <p:spPr bwMode="auto">
          <a:xfrm>
            <a:off x="1619672" y="0"/>
            <a:ext cx="5335467" cy="68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1584176" cy="1490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076056" y="1340768"/>
            <a:ext cx="1944216" cy="1872208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3059832" y="3861048"/>
            <a:ext cx="2232248" cy="1864224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1880" y="3861048"/>
            <a:ext cx="0" cy="136815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59832" y="5229200"/>
            <a:ext cx="432048" cy="5040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91880" y="5229200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Основные фигуры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24936" cy="554461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Точка </a:t>
            </a:r>
            <a:r>
              <a:rPr lang="ru-RU" sz="3200" dirty="0" smtClean="0">
                <a:solidFill>
                  <a:schemeClr val="tx1"/>
                </a:solidFill>
              </a:rPr>
              <a:t>  •    А, В, С, Д </a:t>
            </a:r>
            <a:r>
              <a:rPr lang="ru-RU" sz="3200" b="1" dirty="0" smtClean="0">
                <a:solidFill>
                  <a:schemeClr val="tx1"/>
                </a:solidFill>
              </a:rPr>
              <a:t>…              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Прямая                           </a:t>
            </a:r>
          </a:p>
          <a:p>
            <a:pPr algn="l"/>
            <a:endParaRPr lang="ru-RU" sz="32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Плоскость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1772816"/>
            <a:ext cx="2952328" cy="122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177281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</a:t>
            </a:r>
            <a:r>
              <a:rPr lang="ru-RU" sz="2400" b="1" dirty="0" smtClean="0"/>
              <a:t>, в, с…</a:t>
            </a:r>
            <a:endParaRPr lang="ru-RU" sz="2400" b="1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2195736" y="3429000"/>
            <a:ext cx="3168352" cy="1152128"/>
          </a:xfrm>
          <a:prstGeom prst="parallelogram">
            <a:avLst>
              <a:gd name="adj" fmla="val 6796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664" y="5301208"/>
            <a:ext cx="2520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76" y="6309320"/>
            <a:ext cx="2736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777922" y="5301208"/>
            <a:ext cx="769742" cy="1017705"/>
          </a:xfrm>
          <a:custGeom>
            <a:avLst/>
            <a:gdLst>
              <a:gd name="connsiteX0" fmla="*/ 0 w 750627"/>
              <a:gd name="connsiteY0" fmla="*/ 982638 h 982638"/>
              <a:gd name="connsiteX1" fmla="*/ 81887 w 750627"/>
              <a:gd name="connsiteY1" fmla="*/ 859809 h 982638"/>
              <a:gd name="connsiteX2" fmla="*/ 122830 w 750627"/>
              <a:gd name="connsiteY2" fmla="*/ 846161 h 982638"/>
              <a:gd name="connsiteX3" fmla="*/ 163774 w 750627"/>
              <a:gd name="connsiteY3" fmla="*/ 736979 h 982638"/>
              <a:gd name="connsiteX4" fmla="*/ 177421 w 750627"/>
              <a:gd name="connsiteY4" fmla="*/ 696035 h 982638"/>
              <a:gd name="connsiteX5" fmla="*/ 245660 w 750627"/>
              <a:gd name="connsiteY5" fmla="*/ 668740 h 982638"/>
              <a:gd name="connsiteX6" fmla="*/ 382138 w 750627"/>
              <a:gd name="connsiteY6" fmla="*/ 655092 h 982638"/>
              <a:gd name="connsiteX7" fmla="*/ 491320 w 750627"/>
              <a:gd name="connsiteY7" fmla="*/ 641444 h 982638"/>
              <a:gd name="connsiteX8" fmla="*/ 545911 w 750627"/>
              <a:gd name="connsiteY8" fmla="*/ 573206 h 982638"/>
              <a:gd name="connsiteX9" fmla="*/ 627797 w 750627"/>
              <a:gd name="connsiteY9" fmla="*/ 504967 h 982638"/>
              <a:gd name="connsiteX10" fmla="*/ 655093 w 750627"/>
              <a:gd name="connsiteY10" fmla="*/ 464024 h 982638"/>
              <a:gd name="connsiteX11" fmla="*/ 696036 w 750627"/>
              <a:gd name="connsiteY11" fmla="*/ 423080 h 982638"/>
              <a:gd name="connsiteX12" fmla="*/ 709684 w 750627"/>
              <a:gd name="connsiteY12" fmla="*/ 382137 h 982638"/>
              <a:gd name="connsiteX13" fmla="*/ 696036 w 750627"/>
              <a:gd name="connsiteY13" fmla="*/ 341194 h 982638"/>
              <a:gd name="connsiteX14" fmla="*/ 750627 w 750627"/>
              <a:gd name="connsiteY14" fmla="*/ 259307 h 982638"/>
              <a:gd name="connsiteX15" fmla="*/ 723332 w 750627"/>
              <a:gd name="connsiteY15" fmla="*/ 0 h 9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627" h="982638">
                <a:moveTo>
                  <a:pt x="0" y="982638"/>
                </a:moveTo>
                <a:cubicBezTo>
                  <a:pt x="20088" y="922375"/>
                  <a:pt x="16283" y="917212"/>
                  <a:pt x="81887" y="859809"/>
                </a:cubicBezTo>
                <a:cubicBezTo>
                  <a:pt x="92714" y="850336"/>
                  <a:pt x="109182" y="850710"/>
                  <a:pt x="122830" y="846161"/>
                </a:cubicBezTo>
                <a:cubicBezTo>
                  <a:pt x="153816" y="753205"/>
                  <a:pt x="114803" y="867572"/>
                  <a:pt x="163774" y="736979"/>
                </a:cubicBezTo>
                <a:cubicBezTo>
                  <a:pt x="168825" y="723509"/>
                  <a:pt x="166369" y="705245"/>
                  <a:pt x="177421" y="696035"/>
                </a:cubicBezTo>
                <a:cubicBezTo>
                  <a:pt x="196241" y="680351"/>
                  <a:pt x="221637" y="673545"/>
                  <a:pt x="245660" y="668740"/>
                </a:cubicBezTo>
                <a:cubicBezTo>
                  <a:pt x="290492" y="659774"/>
                  <a:pt x="336698" y="660141"/>
                  <a:pt x="382138" y="655092"/>
                </a:cubicBezTo>
                <a:cubicBezTo>
                  <a:pt x="418591" y="651042"/>
                  <a:pt x="454926" y="645993"/>
                  <a:pt x="491320" y="641444"/>
                </a:cubicBezTo>
                <a:cubicBezTo>
                  <a:pt x="582885" y="580401"/>
                  <a:pt x="493176" y="652310"/>
                  <a:pt x="545911" y="573206"/>
                </a:cubicBezTo>
                <a:cubicBezTo>
                  <a:pt x="566929" y="541679"/>
                  <a:pt x="597584" y="525109"/>
                  <a:pt x="627797" y="504967"/>
                </a:cubicBezTo>
                <a:cubicBezTo>
                  <a:pt x="636896" y="491319"/>
                  <a:pt x="644592" y="476625"/>
                  <a:pt x="655093" y="464024"/>
                </a:cubicBezTo>
                <a:cubicBezTo>
                  <a:pt x="667449" y="449197"/>
                  <a:pt x="685330" y="439139"/>
                  <a:pt x="696036" y="423080"/>
                </a:cubicBezTo>
                <a:cubicBezTo>
                  <a:pt x="704016" y="411110"/>
                  <a:pt x="705135" y="395785"/>
                  <a:pt x="709684" y="382137"/>
                </a:cubicBezTo>
                <a:cubicBezTo>
                  <a:pt x="705135" y="368489"/>
                  <a:pt x="691487" y="354842"/>
                  <a:pt x="696036" y="341194"/>
                </a:cubicBezTo>
                <a:cubicBezTo>
                  <a:pt x="706410" y="310072"/>
                  <a:pt x="750627" y="259307"/>
                  <a:pt x="750627" y="259307"/>
                </a:cubicBezTo>
                <a:lnTo>
                  <a:pt x="723332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425588" y="5240868"/>
            <a:ext cx="855491" cy="1050750"/>
          </a:xfrm>
          <a:custGeom>
            <a:avLst/>
            <a:gdLst>
              <a:gd name="connsiteX0" fmla="*/ 0 w 855491"/>
              <a:gd name="connsiteY0" fmla="*/ 1050750 h 1050750"/>
              <a:gd name="connsiteX1" fmla="*/ 40943 w 855491"/>
              <a:gd name="connsiteY1" fmla="*/ 941568 h 1050750"/>
              <a:gd name="connsiteX2" fmla="*/ 95534 w 855491"/>
              <a:gd name="connsiteY2" fmla="*/ 859681 h 1050750"/>
              <a:gd name="connsiteX3" fmla="*/ 191069 w 855491"/>
              <a:gd name="connsiteY3" fmla="*/ 764147 h 1050750"/>
              <a:gd name="connsiteX4" fmla="*/ 245660 w 855491"/>
              <a:gd name="connsiteY4" fmla="*/ 736851 h 1050750"/>
              <a:gd name="connsiteX5" fmla="*/ 286603 w 855491"/>
              <a:gd name="connsiteY5" fmla="*/ 709556 h 1050750"/>
              <a:gd name="connsiteX6" fmla="*/ 573206 w 855491"/>
              <a:gd name="connsiteY6" fmla="*/ 695908 h 1050750"/>
              <a:gd name="connsiteX7" fmla="*/ 655093 w 855491"/>
              <a:gd name="connsiteY7" fmla="*/ 627669 h 1050750"/>
              <a:gd name="connsiteX8" fmla="*/ 696036 w 855491"/>
              <a:gd name="connsiteY8" fmla="*/ 614022 h 1050750"/>
              <a:gd name="connsiteX9" fmla="*/ 736979 w 855491"/>
              <a:gd name="connsiteY9" fmla="*/ 573078 h 1050750"/>
              <a:gd name="connsiteX10" fmla="*/ 818866 w 855491"/>
              <a:gd name="connsiteY10" fmla="*/ 518487 h 1050750"/>
              <a:gd name="connsiteX11" fmla="*/ 777922 w 855491"/>
              <a:gd name="connsiteY11" fmla="*/ 300123 h 1050750"/>
              <a:gd name="connsiteX12" fmla="*/ 750627 w 855491"/>
              <a:gd name="connsiteY12" fmla="*/ 218236 h 1050750"/>
              <a:gd name="connsiteX13" fmla="*/ 736979 w 855491"/>
              <a:gd name="connsiteY13" fmla="*/ 177293 h 1050750"/>
              <a:gd name="connsiteX14" fmla="*/ 750627 w 855491"/>
              <a:gd name="connsiteY14" fmla="*/ 13520 h 1050750"/>
              <a:gd name="connsiteX15" fmla="*/ 791570 w 855491"/>
              <a:gd name="connsiteY15" fmla="*/ 27168 h 1050750"/>
              <a:gd name="connsiteX16" fmla="*/ 586854 w 855491"/>
              <a:gd name="connsiteY16" fmla="*/ 54463 h 105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5491" h="1050750">
                <a:moveTo>
                  <a:pt x="0" y="1050750"/>
                </a:moveTo>
                <a:cubicBezTo>
                  <a:pt x="10442" y="1019424"/>
                  <a:pt x="26958" y="967208"/>
                  <a:pt x="40943" y="941568"/>
                </a:cubicBezTo>
                <a:cubicBezTo>
                  <a:pt x="56652" y="912768"/>
                  <a:pt x="72337" y="882878"/>
                  <a:pt x="95534" y="859681"/>
                </a:cubicBezTo>
                <a:cubicBezTo>
                  <a:pt x="127379" y="827836"/>
                  <a:pt x="150788" y="784288"/>
                  <a:pt x="191069" y="764147"/>
                </a:cubicBezTo>
                <a:cubicBezTo>
                  <a:pt x="209266" y="755048"/>
                  <a:pt x="227996" y="746945"/>
                  <a:pt x="245660" y="736851"/>
                </a:cubicBezTo>
                <a:cubicBezTo>
                  <a:pt x="259901" y="728713"/>
                  <a:pt x="270327" y="711590"/>
                  <a:pt x="286603" y="709556"/>
                </a:cubicBezTo>
                <a:cubicBezTo>
                  <a:pt x="381507" y="697693"/>
                  <a:pt x="477672" y="700457"/>
                  <a:pt x="573206" y="695908"/>
                </a:cubicBezTo>
                <a:cubicBezTo>
                  <a:pt x="603389" y="665725"/>
                  <a:pt x="617091" y="646670"/>
                  <a:pt x="655093" y="627669"/>
                </a:cubicBezTo>
                <a:cubicBezTo>
                  <a:pt x="667960" y="621236"/>
                  <a:pt x="682388" y="618571"/>
                  <a:pt x="696036" y="614022"/>
                </a:cubicBezTo>
                <a:cubicBezTo>
                  <a:pt x="709684" y="600374"/>
                  <a:pt x="720920" y="583784"/>
                  <a:pt x="736979" y="573078"/>
                </a:cubicBezTo>
                <a:cubicBezTo>
                  <a:pt x="855491" y="494070"/>
                  <a:pt x="688244" y="649109"/>
                  <a:pt x="818866" y="518487"/>
                </a:cubicBezTo>
                <a:cubicBezTo>
                  <a:pt x="796187" y="246350"/>
                  <a:pt x="832443" y="436426"/>
                  <a:pt x="777922" y="300123"/>
                </a:cubicBezTo>
                <a:cubicBezTo>
                  <a:pt x="767236" y="273409"/>
                  <a:pt x="759725" y="245532"/>
                  <a:pt x="750627" y="218236"/>
                </a:cubicBezTo>
                <a:lnTo>
                  <a:pt x="736979" y="177293"/>
                </a:lnTo>
                <a:cubicBezTo>
                  <a:pt x="741528" y="122702"/>
                  <a:pt x="731906" y="65002"/>
                  <a:pt x="750627" y="13520"/>
                </a:cubicBezTo>
                <a:cubicBezTo>
                  <a:pt x="755543" y="0"/>
                  <a:pt x="801742" y="16996"/>
                  <a:pt x="791570" y="27168"/>
                </a:cubicBezTo>
                <a:cubicBezTo>
                  <a:pt x="751328" y="67410"/>
                  <a:pt x="623921" y="54463"/>
                  <a:pt x="586854" y="5446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5508104" y="4005064"/>
            <a:ext cx="2699792" cy="22105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83768" y="414908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587727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β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52292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Аксиома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греческое слово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«достойная признания»</a:t>
            </a:r>
            <a:endParaRPr lang="ru-RU" sz="48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8496944" cy="3384376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Аксиома – это факты (утверждения), которые принимаются без доказательства.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453650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764704"/>
            <a:ext cx="4608512" cy="6093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Мои рисунки\img034.jpg"/>
          <p:cNvPicPr>
            <a:picLocks noChangeAspect="1" noChangeArrowheads="1"/>
          </p:cNvPicPr>
          <p:nvPr/>
        </p:nvPicPr>
        <p:blipFill>
          <a:blip r:embed="rId2" cstate="print"/>
          <a:srcRect l="11851" t="5451" r="7082" b="12876"/>
          <a:stretch>
            <a:fillRect/>
          </a:stretch>
        </p:blipFill>
        <p:spPr bwMode="auto">
          <a:xfrm>
            <a:off x="1835696" y="0"/>
            <a:ext cx="4653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265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Городская</vt:lpstr>
      <vt:lpstr>Тема Office</vt:lpstr>
      <vt:lpstr>Солнцестояние</vt:lpstr>
      <vt:lpstr>Урок № 1</vt:lpstr>
      <vt:lpstr>Стереометрия – геометрия В пространстве. Изучает положение, форму, размеры и свойства пространственных фигур. </vt:lpstr>
      <vt:lpstr>Слайд 3</vt:lpstr>
      <vt:lpstr>Слайд 4</vt:lpstr>
      <vt:lpstr>Слайд 5</vt:lpstr>
      <vt:lpstr>Пример 2</vt:lpstr>
      <vt:lpstr> Основные фигуры </vt:lpstr>
      <vt:lpstr>Аксиома – греческое слово «достойная признания»</vt:lpstr>
      <vt:lpstr>Слайд 9</vt:lpstr>
      <vt:lpstr>Урок № 2</vt:lpstr>
      <vt:lpstr>Вопросы</vt:lpstr>
      <vt:lpstr>Слайд 12</vt:lpstr>
      <vt:lpstr>Задание № 2 Постройте изображение куба АВСДА₁В₁С₁Д₁</vt:lpstr>
      <vt:lpstr>Найдите ошибку. Ответ обоснуйте.</vt:lpstr>
      <vt:lpstr>По чертежу назовите:</vt:lpstr>
      <vt:lpstr>Постройте: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</dc:title>
  <dc:creator>User</dc:creator>
  <cp:lastModifiedBy>User</cp:lastModifiedBy>
  <cp:revision>31</cp:revision>
  <dcterms:created xsi:type="dcterms:W3CDTF">2013-07-19T13:48:56Z</dcterms:created>
  <dcterms:modified xsi:type="dcterms:W3CDTF">2013-07-22T15:17:44Z</dcterms:modified>
</cp:coreProperties>
</file>