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1" r:id="rId3"/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B74B3-537B-4666-9465-ED3415C7752B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88FD3-1A7F-45DC-B1D4-FD57A8ED4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1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31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36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7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4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00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38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42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63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2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12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23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46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02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4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14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3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99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29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80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61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28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5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70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026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37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56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5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71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16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8FD3-1A7F-45DC-B1D4-FD57A8ED43E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9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FDFE-8365-46B6-8368-DB95E1432C7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E2F8-9F91-4CC9-952E-5316B1BF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FDFE-8365-46B6-8368-DB95E1432C7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E2F8-9F91-4CC9-952E-5316B1BF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1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FDFE-8365-46B6-8368-DB95E1432C7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E2F8-9F91-4CC9-952E-5316B1BF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9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FDFE-8365-46B6-8368-DB95E1432C7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E2F8-9F91-4CC9-952E-5316B1BF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FDFE-8365-46B6-8368-DB95E1432C7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E2F8-9F91-4CC9-952E-5316B1BF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9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FDFE-8365-46B6-8368-DB95E1432C7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E2F8-9F91-4CC9-952E-5316B1BF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7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FDFE-8365-46B6-8368-DB95E1432C7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E2F8-9F91-4CC9-952E-5316B1BF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6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FDFE-8365-46B6-8368-DB95E1432C7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E2F8-9F91-4CC9-952E-5316B1BF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3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FDFE-8365-46B6-8368-DB95E1432C7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E2F8-9F91-4CC9-952E-5316B1BF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9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FDFE-8365-46B6-8368-DB95E1432C7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E2F8-9F91-4CC9-952E-5316B1BF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FDFE-8365-46B6-8368-DB95E1432C7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E2F8-9F91-4CC9-952E-5316B1BF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2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EFDFE-8365-46B6-8368-DB95E1432C7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E2F8-9F91-4CC9-952E-5316B1BF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6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10" Type="http://schemas.openxmlformats.org/officeDocument/2006/relationships/image" Target="../media/image3.jpeg"/><Relationship Id="rId4" Type="http://schemas.openxmlformats.org/officeDocument/2006/relationships/image" Target="../media/image1.png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10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11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12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8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8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8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17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15.png"/><Relationship Id="rId18" Type="http://schemas.openxmlformats.org/officeDocument/2006/relationships/slide" Target="slide25.xml"/><Relationship Id="rId26" Type="http://schemas.openxmlformats.org/officeDocument/2006/relationships/slide" Target="slide30.xml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slide" Target="slide21.xml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6" Type="http://schemas.openxmlformats.org/officeDocument/2006/relationships/slide" Target="slide22.xml"/><Relationship Id="rId20" Type="http://schemas.openxmlformats.org/officeDocument/2006/relationships/slide" Target="slide27.xml"/><Relationship Id="rId29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14.png"/><Relationship Id="rId24" Type="http://schemas.openxmlformats.org/officeDocument/2006/relationships/slide" Target="slide29.xml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openxmlformats.org/officeDocument/2006/relationships/slide" Target="slide1.xml"/><Relationship Id="rId10" Type="http://schemas.openxmlformats.org/officeDocument/2006/relationships/slide" Target="slide26.xml"/><Relationship Id="rId19" Type="http://schemas.openxmlformats.org/officeDocument/2006/relationships/image" Target="../media/image18.png"/><Relationship Id="rId4" Type="http://schemas.openxmlformats.org/officeDocument/2006/relationships/slide" Target="slide19.xml"/><Relationship Id="rId9" Type="http://schemas.openxmlformats.org/officeDocument/2006/relationships/image" Target="../media/image13.png"/><Relationship Id="rId14" Type="http://schemas.openxmlformats.org/officeDocument/2006/relationships/slide" Target="slide24.xml"/><Relationship Id="rId22" Type="http://schemas.openxmlformats.org/officeDocument/2006/relationships/slide" Target="slide28.xml"/><Relationship Id="rId27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slide" Target="slide18.xm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10" Type="http://schemas.openxmlformats.org/officeDocument/2006/relationships/image" Target="../media/image3.jpeg"/><Relationship Id="rId4" Type="http://schemas.openxmlformats.org/officeDocument/2006/relationships/image" Target="../media/image1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slide" Target="slide18.xm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slide" Target="slide18.xm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slide" Target="slide18.xm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6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slide" Target="slide18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slide" Target="slide18.xm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slide" Target="slide18.xm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slide" Target="slide18.xm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6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slide" Target="slide18.xm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slide" Target="slide18.xm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slide" Target="slide18.xm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10" Type="http://schemas.openxmlformats.org/officeDocument/2006/relationships/image" Target="../media/image3.jpeg"/><Relationship Id="rId4" Type="http://schemas.openxmlformats.org/officeDocument/2006/relationships/image" Target="../media/image1.png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slide" Target="slide18.xm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1.png"/><Relationship Id="rId4" Type="http://schemas.openxmlformats.org/officeDocument/2006/relationships/hyperlink" Target="http://videoprezent.ppt-x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4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5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6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8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8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9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Hover r:id="rId3" action="ppaction://hlinksldjump"/>
          </p:cNvPr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pic>
        <p:nvPicPr>
          <p:cNvPr id="32" name="Рисунок 31">
            <a:hlinkClick r:id="rId5" action="ppaction://hlinksldjump"/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424847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6" name="Прямоугольник 15">
            <a:hlinkClick r:id="rId8" action="ppaction://hlinksldjump"/>
            <a:hlinkHover r:id="rId9" action="ppaction://hlinksldjump"/>
          </p:cNvPr>
          <p:cNvSpPr/>
          <p:nvPr/>
        </p:nvSpPr>
        <p:spPr>
          <a:xfrm>
            <a:off x="3953698" y="6063816"/>
            <a:ext cx="1842438" cy="400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Сведения об авторе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17" name="Рисунок 16">
            <a:hlinkClick r:id="rId8" action="ppaction://hlinksldjump"/>
            <a:hlinkHover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50" y="6063816"/>
            <a:ext cx="560575" cy="4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66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4248472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Углы могут быть:</a:t>
            </a:r>
          </a:p>
          <a:p>
            <a:pPr marL="0" indent="0">
              <a:buNone/>
            </a:pPr>
            <a:endParaRPr lang="ru-RU" sz="2800" u="sng" dirty="0" smtClean="0"/>
          </a:p>
          <a:p>
            <a:r>
              <a:rPr lang="ru-RU" b="1" dirty="0" smtClean="0"/>
              <a:t>Острые и тупые;</a:t>
            </a:r>
          </a:p>
          <a:p>
            <a:r>
              <a:rPr lang="ru-RU" b="1" dirty="0" smtClean="0"/>
              <a:t>Прямые и развернутые;</a:t>
            </a:r>
          </a:p>
          <a:p>
            <a:r>
              <a:rPr lang="ru-RU" b="1" dirty="0" smtClean="0"/>
              <a:t>Смежные и </a:t>
            </a:r>
            <a:r>
              <a:rPr lang="ru-RU" b="1" dirty="0" smtClean="0">
                <a:solidFill>
                  <a:srgbClr val="FF0000"/>
                </a:solidFill>
              </a:rPr>
              <a:t>вертикальные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Накрест лежащие, односторонние и соответственные;</a:t>
            </a:r>
          </a:p>
          <a:p>
            <a:r>
              <a:rPr lang="ru-RU" b="1" dirty="0" smtClean="0"/>
              <a:t>Центральные и вписанные;</a:t>
            </a:r>
          </a:p>
          <a:p>
            <a:r>
              <a:rPr lang="ru-RU" b="1" dirty="0" smtClean="0"/>
              <a:t>Двугранные и трехгранные.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319463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Два угла называются </a:t>
            </a:r>
            <a:r>
              <a:rPr lang="ru-RU" sz="1800" b="1" i="1" dirty="0" smtClean="0"/>
              <a:t>вертикальными</a:t>
            </a:r>
            <a:r>
              <a:rPr lang="ru-RU" sz="1800" dirty="0" smtClean="0"/>
              <a:t>, если стороны одного угла являются продолжениями сторон другого.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Также говорят: </a:t>
            </a:r>
            <a:r>
              <a:rPr lang="ru-RU" sz="1800" i="1" dirty="0" smtClean="0"/>
              <a:t>Угол между двумя прямыми</a:t>
            </a:r>
            <a:r>
              <a:rPr lang="ru-RU" sz="1800" dirty="0" smtClean="0"/>
              <a:t>. При этом имеется в виду один из образуемых ими четырех углов, обычно острый. </a:t>
            </a:r>
          </a:p>
          <a:p>
            <a:r>
              <a:rPr lang="ru-RU" sz="1800" i="1" dirty="0" smtClean="0"/>
              <a:t>Два вертикальных угла равны. </a:t>
            </a:r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ru-RU" sz="1800" i="1" dirty="0" smtClean="0"/>
              <a:t>На плоскости проведены две пересекающиеся прямые. Один из четырех образовавшихся углов равен 92°. Чему равен угол между прямыми?</a:t>
            </a:r>
            <a:endParaRPr lang="ru-RU" sz="1800" i="1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30032" y="1484784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907704" y="1500808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30032" y="1916832"/>
            <a:ext cx="120566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051720" y="1916832"/>
            <a:ext cx="1872208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630032" y="2358161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2270746" y="2370018"/>
            <a:ext cx="201322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17564" y="2781532"/>
            <a:ext cx="258628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635044" y="3176609"/>
            <a:ext cx="2136755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635044" y="3536649"/>
            <a:ext cx="249679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617564" y="4005064"/>
            <a:ext cx="192073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2761570" y="4005064"/>
            <a:ext cx="166641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644178" y="4375937"/>
            <a:ext cx="169557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2560279" y="4382896"/>
            <a:ext cx="186770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5038248" y="1579429"/>
            <a:ext cx="3336612" cy="1557464"/>
            <a:chOff x="4996775" y="1748221"/>
            <a:chExt cx="3336612" cy="1557464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5122378" y="1748221"/>
              <a:ext cx="3185476" cy="1219880"/>
              <a:chOff x="5130940" y="1633056"/>
              <a:chExt cx="3185476" cy="1219880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 flipV="1">
                <a:off x="5148064" y="1664804"/>
                <a:ext cx="3168352" cy="11881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 flipV="1">
                <a:off x="5130940" y="1633056"/>
                <a:ext cx="3168352" cy="11881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Дуга 19"/>
              <p:cNvSpPr/>
              <p:nvPr/>
            </p:nvSpPr>
            <p:spPr>
              <a:xfrm>
                <a:off x="7092280" y="1940026"/>
                <a:ext cx="360040" cy="657352"/>
              </a:xfrm>
              <a:prstGeom prst="arc">
                <a:avLst>
                  <a:gd name="adj1" fmla="val 17462660"/>
                  <a:gd name="adj2" fmla="val 312956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Дуга 20"/>
              <p:cNvSpPr/>
              <p:nvPr/>
            </p:nvSpPr>
            <p:spPr>
              <a:xfrm flipH="1">
                <a:off x="6084168" y="1977063"/>
                <a:ext cx="360040" cy="657352"/>
              </a:xfrm>
              <a:prstGeom prst="arc">
                <a:avLst>
                  <a:gd name="adj1" fmla="val 17828176"/>
                  <a:gd name="adj2" fmla="val 312956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018877" y="184482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B</a:t>
              </a:r>
              <a:endParaRPr lang="ru-RU" b="1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39603" y="2936353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A</a:t>
              </a:r>
              <a:endParaRPr lang="ru-RU" b="1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56813" y="2807277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C</a:t>
              </a:r>
              <a:endParaRPr lang="ru-RU" b="1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96775" y="1748221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D</a:t>
              </a:r>
              <a:endParaRPr lang="ru-RU" b="1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58408" y="237482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O</a:t>
              </a:r>
              <a:endParaRPr lang="ru-RU" b="1" i="1" dirty="0"/>
            </a:p>
          </p:txBody>
        </p:sp>
      </p:grpSp>
      <p:sp>
        <p:nvSpPr>
          <p:cNvPr id="29" name="Стрелка вниз 28">
            <a:hlinkClick r:id="rId16" action="ppaction://hlinksldjump"/>
          </p:cNvPr>
          <p:cNvSpPr/>
          <p:nvPr/>
        </p:nvSpPr>
        <p:spPr>
          <a:xfrm>
            <a:off x="2051720" y="5157192"/>
            <a:ext cx="709850" cy="7920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hlinkClick r:id="rId16" action="ppaction://hlinksldjump"/>
          </p:cNvPr>
          <p:cNvSpPr txBox="1"/>
          <p:nvPr/>
        </p:nvSpPr>
        <p:spPr>
          <a:xfrm>
            <a:off x="1127626" y="6021288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Переход в галерею углов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024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4248472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Углы могут быть:</a:t>
            </a:r>
          </a:p>
          <a:p>
            <a:pPr marL="0" indent="0">
              <a:buNone/>
            </a:pPr>
            <a:endParaRPr lang="ru-RU" sz="2800" u="sng" dirty="0" smtClean="0"/>
          </a:p>
          <a:p>
            <a:r>
              <a:rPr lang="ru-RU" b="1" dirty="0" smtClean="0"/>
              <a:t>Острые и тупые;</a:t>
            </a:r>
          </a:p>
          <a:p>
            <a:r>
              <a:rPr lang="ru-RU" b="1" dirty="0" smtClean="0"/>
              <a:t>Прямые и развернутые;</a:t>
            </a:r>
          </a:p>
          <a:p>
            <a:r>
              <a:rPr lang="ru-RU" b="1" dirty="0" smtClean="0"/>
              <a:t>Смежные и вертикальные;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Накрест лежащие</a:t>
            </a:r>
            <a:r>
              <a:rPr lang="ru-RU" b="1" dirty="0" smtClean="0"/>
              <a:t>, односторонние и соответственные;</a:t>
            </a:r>
          </a:p>
          <a:p>
            <a:r>
              <a:rPr lang="ru-RU" b="1" dirty="0" smtClean="0"/>
              <a:t>Центральные и вписанные;</a:t>
            </a:r>
          </a:p>
          <a:p>
            <a:r>
              <a:rPr lang="ru-RU" b="1" dirty="0" smtClean="0"/>
              <a:t>Двугранные и трехгранные.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319463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При пересечении прямых </a:t>
            </a:r>
            <a:r>
              <a:rPr lang="ru-RU" sz="2000" i="1" dirty="0" smtClean="0"/>
              <a:t>a</a:t>
            </a:r>
            <a:r>
              <a:rPr lang="ru-RU" sz="2000" dirty="0" smtClean="0"/>
              <a:t> и </a:t>
            </a:r>
            <a:r>
              <a:rPr lang="ru-RU" sz="2000" i="1" dirty="0" smtClean="0"/>
              <a:t>b</a:t>
            </a:r>
            <a:r>
              <a:rPr lang="ru-RU" sz="2000" dirty="0" smtClean="0"/>
              <a:t> секущей </a:t>
            </a:r>
            <a:r>
              <a:rPr lang="ru-RU" sz="2000" i="1" dirty="0" smtClean="0"/>
              <a:t>c</a:t>
            </a:r>
            <a:r>
              <a:rPr lang="ru-RU" sz="2000" dirty="0" smtClean="0"/>
              <a:t> образуется восемь углов, которые на рисунке обозначены цифрами. Некоторые пары этих углов имеют специальные названия: </a:t>
            </a:r>
            <a:endParaRPr lang="en-US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i="1" dirty="0" smtClean="0"/>
              <a:t>Признак параллельности</a:t>
            </a:r>
            <a:r>
              <a:rPr lang="ru-RU" sz="2000" dirty="0" smtClean="0"/>
              <a:t>. Если при пересечении двух прямых секущей накрест лежащие углы равны, то прямые параллельны.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30032" y="1484784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907704" y="1500808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30032" y="1916832"/>
            <a:ext cx="120566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051720" y="1916832"/>
            <a:ext cx="1872208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630032" y="2358161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2270746" y="2370018"/>
            <a:ext cx="201322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17564" y="2781532"/>
            <a:ext cx="258628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635044" y="3176609"/>
            <a:ext cx="2136755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635044" y="3536649"/>
            <a:ext cx="249679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617564" y="4005064"/>
            <a:ext cx="192073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2761570" y="4005064"/>
            <a:ext cx="166641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644178" y="4375937"/>
            <a:ext cx="169557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2560279" y="4382896"/>
            <a:ext cx="186770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32039" y="4185084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ym typeface="Symbol"/>
              </a:rPr>
              <a:t></a:t>
            </a:r>
            <a:r>
              <a:rPr lang="en-US" dirty="0" smtClean="0">
                <a:sym typeface="Symbol"/>
              </a:rPr>
              <a:t>1 </a:t>
            </a:r>
            <a:r>
              <a:rPr lang="ru-RU" dirty="0" smtClean="0">
                <a:sym typeface="Symbol"/>
              </a:rPr>
              <a:t>и </a:t>
            </a:r>
            <a:r>
              <a:rPr lang="en-US" dirty="0" smtClean="0">
                <a:sym typeface="Symbol"/>
              </a:rPr>
              <a:t>7</a:t>
            </a:r>
            <a:r>
              <a:rPr lang="ru-RU" dirty="0" smtClean="0">
                <a:sym typeface="Symbol"/>
              </a:rPr>
              <a:t>, 4 и </a:t>
            </a:r>
            <a:r>
              <a:rPr lang="en-US" dirty="0" smtClean="0">
                <a:sym typeface="Symbol"/>
              </a:rPr>
              <a:t>6</a:t>
            </a:r>
            <a:r>
              <a:rPr lang="ru-RU" dirty="0" smtClean="0">
                <a:sym typeface="Symbol"/>
              </a:rPr>
              <a:t>, 3 и 5, 2 и </a:t>
            </a:r>
            <a:r>
              <a:rPr lang="en-US" dirty="0" smtClean="0">
                <a:sym typeface="Symbol"/>
              </a:rPr>
              <a:t>8</a:t>
            </a:r>
            <a:r>
              <a:rPr lang="ru-RU" dirty="0" smtClean="0">
                <a:sym typeface="Symbol"/>
              </a:rPr>
              <a:t> </a:t>
            </a:r>
          </a:p>
          <a:p>
            <a:r>
              <a:rPr lang="ru-RU" dirty="0" smtClean="0">
                <a:sym typeface="Symbol"/>
              </a:rPr>
              <a:t>– накрест лежащие. 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5076056" y="2177027"/>
            <a:ext cx="3168352" cy="1730285"/>
            <a:chOff x="5076056" y="987916"/>
            <a:chExt cx="3168352" cy="1730285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5076056" y="1664804"/>
              <a:ext cx="31683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5076056" y="2268860"/>
              <a:ext cx="31683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6084168" y="1124744"/>
              <a:ext cx="1296144" cy="15934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076056" y="134140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ru-RU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76056" y="192147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b</a:t>
              </a:r>
              <a:endParaRPr lang="ru-RU" i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58195" y="987916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</a:t>
              </a:r>
              <a:endParaRPr lang="ru-RU" i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33851" y="13231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1</a:t>
              </a:r>
              <a:endParaRPr lang="ru-RU" i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83995" y="13438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2</a:t>
              </a:r>
              <a:endParaRPr lang="ru-RU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50752" y="16324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3</a:t>
              </a:r>
              <a:endParaRPr lang="ru-RU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13678" y="1620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4</a:t>
              </a:r>
              <a:endParaRPr lang="ru-RU" i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39700" y="19584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5</a:t>
              </a:r>
              <a:endParaRPr lang="ru-RU" i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48107" y="19466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6</a:t>
              </a:r>
              <a:endParaRPr lang="ru-RU" i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34921" y="22306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8</a:t>
              </a:r>
              <a:endParaRPr lang="ru-RU" i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58546" y="22319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7</a:t>
              </a:r>
              <a:endParaRPr lang="ru-RU" i="1" dirty="0"/>
            </a:p>
          </p:txBody>
        </p:sp>
      </p:grpSp>
      <p:sp>
        <p:nvSpPr>
          <p:cNvPr id="44" name="Стрелка вниз 43">
            <a:hlinkClick r:id="rId16" action="ppaction://hlinksldjump"/>
          </p:cNvPr>
          <p:cNvSpPr/>
          <p:nvPr/>
        </p:nvSpPr>
        <p:spPr>
          <a:xfrm>
            <a:off x="2051720" y="5157192"/>
            <a:ext cx="709850" cy="7920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hlinkClick r:id="rId16" action="ppaction://hlinksldjump"/>
          </p:cNvPr>
          <p:cNvSpPr txBox="1"/>
          <p:nvPr/>
        </p:nvSpPr>
        <p:spPr>
          <a:xfrm>
            <a:off x="1127626" y="6021288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Переход в галерею углов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024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4248472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Углы могут быть:</a:t>
            </a:r>
          </a:p>
          <a:p>
            <a:pPr marL="0" indent="0">
              <a:buNone/>
            </a:pPr>
            <a:endParaRPr lang="ru-RU" sz="2800" u="sng" dirty="0" smtClean="0"/>
          </a:p>
          <a:p>
            <a:r>
              <a:rPr lang="ru-RU" b="1" dirty="0" smtClean="0"/>
              <a:t>Острые и тупые;</a:t>
            </a:r>
          </a:p>
          <a:p>
            <a:r>
              <a:rPr lang="ru-RU" b="1" dirty="0" smtClean="0"/>
              <a:t>Прямые и развернутые;</a:t>
            </a:r>
          </a:p>
          <a:p>
            <a:r>
              <a:rPr lang="ru-RU" b="1" dirty="0" smtClean="0"/>
              <a:t>Смежные и вертикальные;</a:t>
            </a:r>
          </a:p>
          <a:p>
            <a:r>
              <a:rPr lang="ru-RU" b="1" dirty="0" smtClean="0"/>
              <a:t>Накрест лежащие, </a:t>
            </a:r>
            <a:r>
              <a:rPr lang="ru-RU" b="1" dirty="0" smtClean="0">
                <a:solidFill>
                  <a:srgbClr val="FF0000"/>
                </a:solidFill>
              </a:rPr>
              <a:t>односторонние</a:t>
            </a:r>
            <a:r>
              <a:rPr lang="ru-RU" b="1" dirty="0" smtClean="0"/>
              <a:t> и соответственные;</a:t>
            </a:r>
          </a:p>
          <a:p>
            <a:r>
              <a:rPr lang="ru-RU" b="1" dirty="0" smtClean="0"/>
              <a:t>Центральные и вписанные;</a:t>
            </a:r>
          </a:p>
          <a:p>
            <a:r>
              <a:rPr lang="ru-RU" b="1" dirty="0" smtClean="0"/>
              <a:t>Двугранные и трехгранные.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319463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Углы, образованные при пересечении двух прямых третьей.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>
                <a:sym typeface="Symbol"/>
              </a:rPr>
              <a:t></a:t>
            </a:r>
            <a:r>
              <a:rPr lang="en-US" sz="2000" dirty="0" smtClean="0">
                <a:sym typeface="Symbol"/>
              </a:rPr>
              <a:t>1 </a:t>
            </a:r>
            <a:r>
              <a:rPr lang="ru-RU" sz="2000" dirty="0" smtClean="0">
                <a:sym typeface="Symbol"/>
              </a:rPr>
              <a:t>и 8, 4 и 5, 2 и 7, 3 и 6 – односторонние.</a:t>
            </a:r>
          </a:p>
          <a:p>
            <a:pPr marL="0" indent="0">
              <a:buNone/>
            </a:pPr>
            <a:endParaRPr lang="ru-RU" sz="2000" dirty="0" smtClean="0">
              <a:sym typeface="Symbol"/>
            </a:endParaRPr>
          </a:p>
          <a:p>
            <a:pPr marL="0" indent="0">
              <a:buNone/>
            </a:pPr>
            <a:r>
              <a:rPr lang="ru-RU" sz="2000" b="1" i="1" dirty="0" smtClean="0">
                <a:sym typeface="Symbol"/>
              </a:rPr>
              <a:t>Признак параллельности</a:t>
            </a:r>
            <a:r>
              <a:rPr lang="ru-RU" sz="2000" dirty="0" smtClean="0">
                <a:sym typeface="Symbol"/>
              </a:rPr>
              <a:t>. Если при пересечении двух прямых секущей односторонние углы в сумме образуют 180°, то прямые параллельны.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>
                <a:sym typeface="Symbol"/>
              </a:rPr>
              <a:t></a:t>
            </a:r>
            <a:r>
              <a:rPr lang="en-US" sz="2000" dirty="0" smtClean="0">
                <a:sym typeface="Symbol"/>
              </a:rPr>
              <a:t>1</a:t>
            </a:r>
            <a:r>
              <a:rPr lang="ru-RU" sz="2000" dirty="0" smtClean="0">
                <a:sym typeface="Symbol"/>
              </a:rPr>
              <a:t>+8=4+5=2+7=3+6=</a:t>
            </a:r>
            <a:r>
              <a:rPr lang="ru-RU" sz="2000" dirty="0">
                <a:sym typeface="Symbol"/>
              </a:rPr>
              <a:t>180°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30032" y="1484784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907704" y="1500808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30032" y="1916832"/>
            <a:ext cx="120566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051720" y="1916832"/>
            <a:ext cx="1872208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630032" y="2358161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2270746" y="2370018"/>
            <a:ext cx="201322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17564" y="2781532"/>
            <a:ext cx="258628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635044" y="3176609"/>
            <a:ext cx="2136755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635044" y="3536649"/>
            <a:ext cx="249679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617564" y="4005064"/>
            <a:ext cx="192073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2761570" y="4005064"/>
            <a:ext cx="166641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644178" y="4375937"/>
            <a:ext cx="169557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2560279" y="4382896"/>
            <a:ext cx="186770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5076056" y="1056329"/>
            <a:ext cx="3168352" cy="1730285"/>
            <a:chOff x="5076056" y="987916"/>
            <a:chExt cx="3168352" cy="1730285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5076056" y="1664804"/>
              <a:ext cx="31683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076056" y="2268860"/>
              <a:ext cx="31683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6084168" y="1124744"/>
              <a:ext cx="1296144" cy="15934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076056" y="134140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ru-RU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76056" y="192147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b</a:t>
              </a:r>
              <a:endParaRPr lang="ru-RU" i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58195" y="987916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</a:t>
              </a:r>
              <a:endParaRPr lang="ru-RU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33851" y="13231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1</a:t>
              </a:r>
              <a:endParaRPr lang="ru-RU" i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83995" y="13438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2</a:t>
              </a:r>
              <a:endParaRPr lang="ru-RU" i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0752" y="16324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3</a:t>
              </a:r>
              <a:endParaRPr lang="ru-RU" i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13678" y="1620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4</a:t>
              </a:r>
              <a:endParaRPr lang="ru-RU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39700" y="19584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5</a:t>
              </a:r>
              <a:endParaRPr lang="ru-RU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48107" y="19466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6</a:t>
              </a:r>
              <a:endParaRPr lang="ru-RU" i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34921" y="22306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8</a:t>
              </a:r>
              <a:endParaRPr lang="ru-RU" i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58546" y="22319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7</a:t>
              </a:r>
              <a:endParaRPr lang="ru-RU" i="1" dirty="0"/>
            </a:p>
          </p:txBody>
        </p:sp>
      </p:grpSp>
      <p:sp>
        <p:nvSpPr>
          <p:cNvPr id="43" name="Стрелка вниз 42">
            <a:hlinkClick r:id="rId16" action="ppaction://hlinksldjump"/>
          </p:cNvPr>
          <p:cNvSpPr/>
          <p:nvPr/>
        </p:nvSpPr>
        <p:spPr>
          <a:xfrm>
            <a:off x="2051720" y="5157192"/>
            <a:ext cx="709850" cy="7920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hlinkClick r:id="rId16" action="ppaction://hlinksldjump"/>
          </p:cNvPr>
          <p:cNvSpPr txBox="1"/>
          <p:nvPr/>
        </p:nvSpPr>
        <p:spPr>
          <a:xfrm>
            <a:off x="1127626" y="6021288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Переход в галерею углов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024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4248472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Углы могут быть:</a:t>
            </a:r>
          </a:p>
          <a:p>
            <a:pPr marL="0" indent="0">
              <a:buNone/>
            </a:pPr>
            <a:endParaRPr lang="ru-RU" sz="2800" u="sng" dirty="0" smtClean="0"/>
          </a:p>
          <a:p>
            <a:r>
              <a:rPr lang="ru-RU" b="1" dirty="0" smtClean="0"/>
              <a:t>Острые и тупые;</a:t>
            </a:r>
          </a:p>
          <a:p>
            <a:r>
              <a:rPr lang="ru-RU" b="1" dirty="0" smtClean="0"/>
              <a:t>Прямые и развернутые;</a:t>
            </a:r>
          </a:p>
          <a:p>
            <a:r>
              <a:rPr lang="ru-RU" b="1" dirty="0" smtClean="0"/>
              <a:t>Смежные и вертикальные;</a:t>
            </a:r>
          </a:p>
          <a:p>
            <a:r>
              <a:rPr lang="ru-RU" b="1" dirty="0" smtClean="0"/>
              <a:t>Накрест лежащие, односторонние и </a:t>
            </a:r>
            <a:r>
              <a:rPr lang="ru-RU" b="1" dirty="0" smtClean="0">
                <a:solidFill>
                  <a:srgbClr val="FF0000"/>
                </a:solidFill>
              </a:rPr>
              <a:t>соответственные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Центральные и вписанные;</a:t>
            </a:r>
          </a:p>
          <a:p>
            <a:r>
              <a:rPr lang="ru-RU" b="1" dirty="0" smtClean="0"/>
              <a:t>Двугранные и трехгранные.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319463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Углы, образованные при пересечении двух прямых третьей.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1800" dirty="0" smtClean="0">
                <a:sym typeface="Symbol"/>
              </a:rPr>
              <a:t></a:t>
            </a:r>
            <a:r>
              <a:rPr lang="en-US" sz="1800" dirty="0">
                <a:sym typeface="Symbol"/>
              </a:rPr>
              <a:t>1 </a:t>
            </a:r>
            <a:r>
              <a:rPr lang="ru-RU" sz="1800" dirty="0">
                <a:sym typeface="Symbol"/>
              </a:rPr>
              <a:t>и </a:t>
            </a:r>
            <a:r>
              <a:rPr lang="ru-RU" sz="1800" dirty="0" smtClean="0">
                <a:sym typeface="Symbol"/>
              </a:rPr>
              <a:t>5, </a:t>
            </a:r>
            <a:r>
              <a:rPr lang="ru-RU" sz="1800" dirty="0">
                <a:sym typeface="Symbol"/>
              </a:rPr>
              <a:t>4 и </a:t>
            </a:r>
            <a:r>
              <a:rPr lang="ru-RU" sz="1800" dirty="0" smtClean="0">
                <a:sym typeface="Symbol"/>
              </a:rPr>
              <a:t>8, </a:t>
            </a:r>
            <a:r>
              <a:rPr lang="ru-RU" sz="1800" dirty="0">
                <a:sym typeface="Symbol"/>
              </a:rPr>
              <a:t>2 и </a:t>
            </a:r>
            <a:r>
              <a:rPr lang="ru-RU" sz="1800" dirty="0" smtClean="0">
                <a:sym typeface="Symbol"/>
              </a:rPr>
              <a:t>6, </a:t>
            </a:r>
            <a:r>
              <a:rPr lang="ru-RU" sz="1800" dirty="0">
                <a:sym typeface="Symbol"/>
              </a:rPr>
              <a:t>3 и </a:t>
            </a:r>
            <a:r>
              <a:rPr lang="ru-RU" sz="1800" dirty="0" smtClean="0">
                <a:sym typeface="Symbol"/>
              </a:rPr>
              <a:t>7 </a:t>
            </a:r>
            <a:r>
              <a:rPr lang="ru-RU" sz="1800" dirty="0">
                <a:sym typeface="Symbol"/>
              </a:rPr>
              <a:t>– </a:t>
            </a:r>
            <a:r>
              <a:rPr lang="ru-RU" sz="1800" dirty="0" smtClean="0">
                <a:sym typeface="Symbol"/>
              </a:rPr>
              <a:t>соответственные.</a:t>
            </a:r>
          </a:p>
          <a:p>
            <a:pPr marL="0" indent="0">
              <a:buNone/>
            </a:pPr>
            <a:r>
              <a:rPr lang="ru-RU" sz="1800" b="1" i="1" dirty="0"/>
              <a:t>Признак параллельности</a:t>
            </a:r>
            <a:r>
              <a:rPr lang="ru-RU" sz="1800" dirty="0"/>
              <a:t>. Если при пересечении двух прямых секущей </a:t>
            </a:r>
            <a:r>
              <a:rPr lang="ru-RU" sz="1800" dirty="0" smtClean="0"/>
              <a:t>соответственные углы </a:t>
            </a:r>
            <a:r>
              <a:rPr lang="ru-RU" sz="1800" dirty="0"/>
              <a:t>равны, то прямые параллельны.</a:t>
            </a:r>
          </a:p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endParaRPr lang="ru-RU" sz="1600" i="1" dirty="0"/>
          </a:p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endParaRPr lang="ru-RU" sz="1600" i="1" dirty="0"/>
          </a:p>
          <a:p>
            <a:pPr marL="0" indent="0">
              <a:buNone/>
            </a:pPr>
            <a:r>
              <a:rPr lang="ru-RU" sz="1600" i="1" dirty="0" smtClean="0"/>
              <a:t>Для </a:t>
            </a:r>
            <a:r>
              <a:rPr lang="ru-RU" sz="1600" i="1" dirty="0"/>
              <a:t>построения </a:t>
            </a:r>
            <a:r>
              <a:rPr lang="ru-RU" sz="1600" i="1" dirty="0" smtClean="0"/>
              <a:t>параллельных</a:t>
            </a:r>
            <a:r>
              <a:rPr lang="ru-RU" sz="1600" i="1" dirty="0"/>
              <a:t> </a:t>
            </a:r>
            <a:r>
              <a:rPr lang="ru-RU" sz="1600" i="1" dirty="0" smtClean="0"/>
              <a:t>прямых </a:t>
            </a:r>
            <a:r>
              <a:rPr lang="ru-RU" sz="1600" i="1" dirty="0"/>
              <a:t>используют </a:t>
            </a:r>
            <a:r>
              <a:rPr lang="ru-RU" sz="1600" i="1" dirty="0" smtClean="0"/>
              <a:t>чертежный угольник и линейку.</a:t>
            </a:r>
            <a:endParaRPr lang="ru-RU" sz="1600" i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30032" y="1484784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907704" y="1500808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30032" y="1916832"/>
            <a:ext cx="120566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051720" y="1916832"/>
            <a:ext cx="1872208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630032" y="2358161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2270746" y="2370018"/>
            <a:ext cx="201322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17564" y="2781532"/>
            <a:ext cx="258628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635044" y="3176609"/>
            <a:ext cx="2136755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635044" y="3536649"/>
            <a:ext cx="249679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617564" y="4005064"/>
            <a:ext cx="192073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2761570" y="4005064"/>
            <a:ext cx="166641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644178" y="4375937"/>
            <a:ext cx="169557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2560279" y="4382896"/>
            <a:ext cx="186770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5188393" y="776575"/>
            <a:ext cx="3168352" cy="1730285"/>
            <a:chOff x="5076056" y="987916"/>
            <a:chExt cx="3168352" cy="1730285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5076056" y="1664804"/>
              <a:ext cx="31683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076056" y="2268860"/>
              <a:ext cx="31683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6084168" y="1124744"/>
              <a:ext cx="1296144" cy="15934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076056" y="134140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ru-RU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76056" y="192147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b</a:t>
              </a:r>
              <a:endParaRPr lang="ru-RU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58195" y="987916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</a:t>
              </a:r>
              <a:endParaRPr lang="ru-RU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3851" y="13231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1</a:t>
              </a:r>
              <a:endParaRPr lang="ru-RU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83995" y="13438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2</a:t>
              </a:r>
              <a:endParaRPr lang="ru-RU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50752" y="16324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3</a:t>
              </a:r>
              <a:endParaRPr lang="ru-RU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13678" y="1620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4</a:t>
              </a:r>
              <a:endParaRPr lang="ru-RU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39700" y="19584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5</a:t>
              </a:r>
              <a:endParaRPr lang="ru-RU" i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48107" y="19466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6</a:t>
              </a:r>
              <a:endParaRPr lang="ru-RU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34921" y="22306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8</a:t>
              </a:r>
              <a:endParaRPr lang="ru-RU" i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58546" y="22319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7</a:t>
              </a:r>
              <a:endParaRPr lang="ru-RU" i="1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0" t="2750" b="11611"/>
          <a:stretch/>
        </p:blipFill>
        <p:spPr>
          <a:xfrm flipH="1">
            <a:off x="6206021" y="4005064"/>
            <a:ext cx="2182133" cy="1885280"/>
          </a:xfrm>
          <a:prstGeom prst="rect">
            <a:avLst/>
          </a:prstGeom>
        </p:spPr>
      </p:pic>
      <p:sp>
        <p:nvSpPr>
          <p:cNvPr id="34" name="Стрелка вниз 33">
            <a:hlinkClick r:id="rId17" action="ppaction://hlinksldjump"/>
          </p:cNvPr>
          <p:cNvSpPr/>
          <p:nvPr/>
        </p:nvSpPr>
        <p:spPr>
          <a:xfrm>
            <a:off x="2051720" y="5157192"/>
            <a:ext cx="709850" cy="7920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hlinkClick r:id="rId17" action="ppaction://hlinksldjump"/>
          </p:cNvPr>
          <p:cNvSpPr txBox="1"/>
          <p:nvPr/>
        </p:nvSpPr>
        <p:spPr>
          <a:xfrm>
            <a:off x="1127626" y="6021288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Переход в галерею углов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024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4248472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Углы могут быть:</a:t>
            </a:r>
          </a:p>
          <a:p>
            <a:pPr marL="0" indent="0">
              <a:buNone/>
            </a:pPr>
            <a:endParaRPr lang="ru-RU" sz="2800" u="sng" dirty="0" smtClean="0"/>
          </a:p>
          <a:p>
            <a:r>
              <a:rPr lang="ru-RU" b="1" dirty="0" smtClean="0"/>
              <a:t>Острые и тупые;</a:t>
            </a:r>
          </a:p>
          <a:p>
            <a:r>
              <a:rPr lang="ru-RU" b="1" dirty="0" smtClean="0"/>
              <a:t>Прямые и развернутые;</a:t>
            </a:r>
          </a:p>
          <a:p>
            <a:r>
              <a:rPr lang="ru-RU" b="1" dirty="0" smtClean="0"/>
              <a:t>Смежные и вертикальные;</a:t>
            </a:r>
          </a:p>
          <a:p>
            <a:r>
              <a:rPr lang="ru-RU" b="1" dirty="0" smtClean="0"/>
              <a:t>Накрест лежащие, односторонние и соответственные;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Центральные</a:t>
            </a:r>
            <a:r>
              <a:rPr lang="ru-RU" b="1" dirty="0" smtClean="0"/>
              <a:t> и вписанные;</a:t>
            </a:r>
          </a:p>
          <a:p>
            <a:r>
              <a:rPr lang="ru-RU" b="1" dirty="0" smtClean="0"/>
              <a:t>Двугранные и трехгранные.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319463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1800" b="1" i="1" dirty="0"/>
              <a:t>Центральным углом</a:t>
            </a:r>
            <a:r>
              <a:rPr lang="ru-RU" sz="1800" dirty="0"/>
              <a:t> в окружности называется плоский угол с вершиной в ее </a:t>
            </a:r>
            <a:r>
              <a:rPr lang="ru-RU" sz="1800" dirty="0" smtClean="0"/>
              <a:t>центре.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Часть окружности, расположенная внутри плоского угла, называется </a:t>
            </a:r>
            <a:r>
              <a:rPr lang="ru-RU" sz="1800" b="1" i="1" dirty="0"/>
              <a:t>дугой окружности</a:t>
            </a:r>
            <a:r>
              <a:rPr lang="ru-RU" sz="1800" dirty="0"/>
              <a:t>, соответствующей этому центральному углу. </a:t>
            </a:r>
          </a:p>
          <a:p>
            <a:pPr marL="0" indent="0">
              <a:buNone/>
            </a:pPr>
            <a:r>
              <a:rPr lang="ru-RU" sz="1800" b="1" i="1" dirty="0"/>
              <a:t>Градусной мерой дуги </a:t>
            </a:r>
            <a:r>
              <a:rPr lang="ru-RU" sz="1800" dirty="0"/>
              <a:t>окружности называется градусная мера соответствующего центрального угла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r>
              <a:rPr lang="ru-RU" sz="1600" i="1" dirty="0" smtClean="0"/>
              <a:t>Полному </a:t>
            </a:r>
            <a:r>
              <a:rPr lang="ru-RU" sz="1600" i="1" dirty="0"/>
              <a:t>углу соответствует вся окружность.</a:t>
            </a:r>
            <a:br>
              <a:rPr lang="ru-RU" sz="1600" i="1" dirty="0"/>
            </a:br>
            <a:r>
              <a:rPr lang="ru-RU" sz="1600" i="1" dirty="0"/>
              <a:t> Развёрнутому углу соответствует дуга, равная половине окружности.</a:t>
            </a:r>
            <a:br>
              <a:rPr lang="ru-RU" sz="1600" i="1" dirty="0"/>
            </a:br>
            <a:r>
              <a:rPr lang="ru-RU" sz="1600" i="1" dirty="0"/>
              <a:t> Прямому углу соответствует дуга, равная </a:t>
            </a:r>
            <a:r>
              <a:rPr lang="ru-RU" sz="1600" i="1" baseline="30000" dirty="0"/>
              <a:t>1</a:t>
            </a:r>
            <a:r>
              <a:rPr lang="ru-RU" sz="1600" i="1" dirty="0"/>
              <a:t>/</a:t>
            </a:r>
            <a:r>
              <a:rPr lang="ru-RU" sz="1600" i="1" baseline="-25000" dirty="0"/>
              <a:t>4</a:t>
            </a:r>
            <a:r>
              <a:rPr lang="ru-RU" sz="1600" i="1" dirty="0"/>
              <a:t> части   окружности.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30032" y="1484784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907704" y="1500808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30032" y="1916832"/>
            <a:ext cx="120566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051720" y="1916832"/>
            <a:ext cx="1872208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630032" y="2358161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2270746" y="2370018"/>
            <a:ext cx="201322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17564" y="2781532"/>
            <a:ext cx="258628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635044" y="3176609"/>
            <a:ext cx="2136755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635044" y="3536649"/>
            <a:ext cx="249679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617564" y="4005064"/>
            <a:ext cx="192073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2761570" y="4005064"/>
            <a:ext cx="166641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644178" y="4375937"/>
            <a:ext cx="169557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2560279" y="4382896"/>
            <a:ext cx="186770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325306" cy="240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трелка вниз 18">
            <a:hlinkClick r:id="rId17" action="ppaction://hlinksldjump"/>
          </p:cNvPr>
          <p:cNvSpPr/>
          <p:nvPr/>
        </p:nvSpPr>
        <p:spPr>
          <a:xfrm>
            <a:off x="2051720" y="5157192"/>
            <a:ext cx="709850" cy="7920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hlinkClick r:id="rId17" action="ppaction://hlinksldjump"/>
          </p:cNvPr>
          <p:cNvSpPr txBox="1"/>
          <p:nvPr/>
        </p:nvSpPr>
        <p:spPr>
          <a:xfrm>
            <a:off x="1127626" y="6021288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Переход в галерею углов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024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4248472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Углы могут быть:</a:t>
            </a:r>
          </a:p>
          <a:p>
            <a:pPr marL="0" indent="0">
              <a:buNone/>
            </a:pPr>
            <a:endParaRPr lang="ru-RU" sz="2800" u="sng" dirty="0" smtClean="0"/>
          </a:p>
          <a:p>
            <a:r>
              <a:rPr lang="ru-RU" b="1" dirty="0" smtClean="0"/>
              <a:t>Острые и тупые;</a:t>
            </a:r>
          </a:p>
          <a:p>
            <a:r>
              <a:rPr lang="ru-RU" b="1" dirty="0" smtClean="0"/>
              <a:t>Прямые и развернутые;</a:t>
            </a:r>
          </a:p>
          <a:p>
            <a:r>
              <a:rPr lang="ru-RU" b="1" dirty="0" smtClean="0"/>
              <a:t>Смежные и вертикальные;</a:t>
            </a:r>
          </a:p>
          <a:p>
            <a:r>
              <a:rPr lang="ru-RU" b="1" dirty="0" smtClean="0"/>
              <a:t>Накрест лежащие, односторонние и соответственные;</a:t>
            </a:r>
          </a:p>
          <a:p>
            <a:r>
              <a:rPr lang="ru-RU" b="1" dirty="0" smtClean="0"/>
              <a:t>Центральные и </a:t>
            </a:r>
            <a:r>
              <a:rPr lang="ru-RU" b="1" dirty="0" smtClean="0">
                <a:solidFill>
                  <a:srgbClr val="FF0000"/>
                </a:solidFill>
              </a:rPr>
              <a:t>вписанные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Двугранные и трехгранные.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319463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Угол, вершина которого лежит на окружности, а стороны пересекают эту окружность, называется </a:t>
            </a:r>
            <a:r>
              <a:rPr lang="ru-RU" sz="1800" b="1" i="1" dirty="0"/>
              <a:t>вписанным</a:t>
            </a:r>
            <a:r>
              <a:rPr lang="ru-RU" sz="1800" dirty="0"/>
              <a:t> в окружность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Вписанный </a:t>
            </a:r>
            <a:r>
              <a:rPr lang="ru-RU" sz="1800" dirty="0"/>
              <a:t>угол равен половине </a:t>
            </a:r>
            <a:r>
              <a:rPr lang="ru-RU" sz="1800" dirty="0" smtClean="0"/>
              <a:t>центрального угла, </a:t>
            </a:r>
            <a:r>
              <a:rPr lang="ru-RU" sz="1800" dirty="0"/>
              <a:t>опирающегося на ту же </a:t>
            </a:r>
            <a:r>
              <a:rPr lang="ru-RU" sz="1800" dirty="0" smtClean="0"/>
              <a:t>дугу, </a:t>
            </a:r>
            <a:r>
              <a:rPr lang="ru-RU" sz="1800" dirty="0"/>
              <a:t>и равен половине дуги, на которую он </a:t>
            </a:r>
            <a:r>
              <a:rPr lang="ru-RU" sz="1800" dirty="0" smtClean="0"/>
              <a:t>опирается.</a:t>
            </a:r>
          </a:p>
          <a:p>
            <a:r>
              <a:rPr lang="ru-RU" sz="1600" i="1" dirty="0"/>
              <a:t>Вписанные углы, опирающиеся на одну дугу, </a:t>
            </a:r>
            <a:r>
              <a:rPr lang="ru-RU" sz="1600" i="1" dirty="0" smtClean="0"/>
              <a:t>равны. </a:t>
            </a:r>
          </a:p>
          <a:p>
            <a:r>
              <a:rPr lang="ru-RU" sz="1600" i="1" dirty="0" smtClean="0"/>
              <a:t>Угол, опирающийся на диаметр – прямой.</a:t>
            </a:r>
            <a:endParaRPr lang="ru-RU" sz="1600" i="1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30032" y="1484784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907704" y="1500808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30032" y="1916832"/>
            <a:ext cx="120566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051720" y="1916832"/>
            <a:ext cx="1872208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630032" y="2358161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2270746" y="2370018"/>
            <a:ext cx="201322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17564" y="2781532"/>
            <a:ext cx="258628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635044" y="3176609"/>
            <a:ext cx="2136755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635044" y="3536649"/>
            <a:ext cx="249679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617564" y="4005064"/>
            <a:ext cx="192073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2761570" y="4005064"/>
            <a:ext cx="166641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644178" y="4375937"/>
            <a:ext cx="169557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2560279" y="4382896"/>
            <a:ext cx="186770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859565" y="1637088"/>
            <a:ext cx="3900873" cy="2185940"/>
            <a:chOff x="4893636" y="1170690"/>
            <a:chExt cx="3900873" cy="218594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636" y="1170691"/>
              <a:ext cx="1947408" cy="2185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044" y="1170690"/>
              <a:ext cx="1953465" cy="2185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Стрелка вниз 19">
            <a:hlinkClick r:id="rId18" action="ppaction://hlinksldjump"/>
          </p:cNvPr>
          <p:cNvSpPr/>
          <p:nvPr/>
        </p:nvSpPr>
        <p:spPr>
          <a:xfrm>
            <a:off x="2051720" y="5157192"/>
            <a:ext cx="709850" cy="7920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hlinkClick r:id="rId18" action="ppaction://hlinksldjump"/>
          </p:cNvPr>
          <p:cNvSpPr txBox="1"/>
          <p:nvPr/>
        </p:nvSpPr>
        <p:spPr>
          <a:xfrm>
            <a:off x="1127626" y="6021288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Переход в галерею углов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024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4248472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Углы могут быть:</a:t>
            </a:r>
          </a:p>
          <a:p>
            <a:pPr marL="0" indent="0">
              <a:buNone/>
            </a:pPr>
            <a:endParaRPr lang="ru-RU" sz="2800" u="sng" dirty="0" smtClean="0"/>
          </a:p>
          <a:p>
            <a:r>
              <a:rPr lang="ru-RU" b="1" dirty="0" smtClean="0"/>
              <a:t>Острые и тупые;</a:t>
            </a:r>
          </a:p>
          <a:p>
            <a:r>
              <a:rPr lang="ru-RU" b="1" dirty="0" smtClean="0"/>
              <a:t>Прямые и развернутые;</a:t>
            </a:r>
          </a:p>
          <a:p>
            <a:r>
              <a:rPr lang="ru-RU" b="1" dirty="0" smtClean="0"/>
              <a:t>Смежные и вертикальные;</a:t>
            </a:r>
          </a:p>
          <a:p>
            <a:r>
              <a:rPr lang="ru-RU" b="1" dirty="0" smtClean="0"/>
              <a:t>Накрест лежащие, односторонние и соответственные;</a:t>
            </a:r>
          </a:p>
          <a:p>
            <a:r>
              <a:rPr lang="ru-RU" b="1" dirty="0" smtClean="0"/>
              <a:t>Центральные и вписанные;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Двугранные</a:t>
            </a:r>
            <a:r>
              <a:rPr lang="ru-RU" b="1" dirty="0" smtClean="0"/>
              <a:t> и трехгранные.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319463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i="1" dirty="0"/>
              <a:t>Двугранный угол</a:t>
            </a:r>
            <a:r>
              <a:rPr lang="ru-RU" sz="1800" dirty="0"/>
              <a:t> — пространственная </a:t>
            </a:r>
            <a:r>
              <a:rPr lang="ru-RU" sz="1800" dirty="0" smtClean="0"/>
              <a:t>геометрическая фигура, </a:t>
            </a:r>
            <a:r>
              <a:rPr lang="ru-RU" sz="1800" dirty="0"/>
              <a:t>образованная двумя </a:t>
            </a:r>
            <a:r>
              <a:rPr lang="ru-RU" sz="1800" dirty="0" smtClean="0"/>
              <a:t>полуплоскостями, </a:t>
            </a:r>
            <a:r>
              <a:rPr lang="ru-RU" sz="1800" dirty="0"/>
              <a:t>исходящими из одной прямой, а также часть пространства, ограниченная этими </a:t>
            </a:r>
            <a:r>
              <a:rPr lang="ru-RU" sz="1800" dirty="0" smtClean="0"/>
              <a:t>полуплоскостями.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Полуплоскости называются </a:t>
            </a:r>
            <a:r>
              <a:rPr lang="ru-RU" sz="1800" b="1" i="1" dirty="0"/>
              <a:t>гранями</a:t>
            </a:r>
            <a:r>
              <a:rPr lang="ru-RU" sz="1800" dirty="0"/>
              <a:t> двугранного угла, а их общая прямая — </a:t>
            </a:r>
            <a:r>
              <a:rPr lang="ru-RU" sz="1800" b="1" i="1" dirty="0"/>
              <a:t>ребром</a:t>
            </a:r>
            <a:r>
              <a:rPr lang="ru-RU" sz="1800" i="1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Двугранные углы измеряются </a:t>
            </a:r>
            <a:r>
              <a:rPr lang="ru-RU" sz="1800" b="1" i="1" dirty="0"/>
              <a:t>линейным углом</a:t>
            </a:r>
            <a:r>
              <a:rPr lang="ru-RU" sz="1800" dirty="0"/>
              <a:t>, то есть углом, образованным пересечением двугранного угла с плоскостью, перпендикулярной к его ребру. Таким образом, чтобы измерить двугранный угол, можно взять любую точку на его ребре и перпендикулярно ребру провести из неё лучи в каждую из граней. Линейный угол между этими двумя лучами и будет равен по величине двугранному углу.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30032" y="1484784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907704" y="1500808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30032" y="1916832"/>
            <a:ext cx="120566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051720" y="1916832"/>
            <a:ext cx="1872208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630032" y="2358161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2270746" y="2370018"/>
            <a:ext cx="201322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17564" y="2781532"/>
            <a:ext cx="258628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635044" y="3176609"/>
            <a:ext cx="2136755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635044" y="3536649"/>
            <a:ext cx="249679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617564" y="4005064"/>
            <a:ext cx="192073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2761570" y="4005064"/>
            <a:ext cx="166641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644178" y="4375937"/>
            <a:ext cx="169557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2560279" y="4382896"/>
            <a:ext cx="186770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24" y="1605251"/>
            <a:ext cx="3779912" cy="1505819"/>
          </a:xfrm>
          <a:prstGeom prst="rect">
            <a:avLst/>
          </a:prstGeom>
        </p:spPr>
      </p:pic>
      <p:sp>
        <p:nvSpPr>
          <p:cNvPr id="19" name="Стрелка вниз 18">
            <a:hlinkClick r:id="rId17" action="ppaction://hlinksldjump"/>
          </p:cNvPr>
          <p:cNvSpPr/>
          <p:nvPr/>
        </p:nvSpPr>
        <p:spPr>
          <a:xfrm>
            <a:off x="2051720" y="5157192"/>
            <a:ext cx="709850" cy="7920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hlinkClick r:id="rId17" action="ppaction://hlinksldjump"/>
          </p:cNvPr>
          <p:cNvSpPr txBox="1"/>
          <p:nvPr/>
        </p:nvSpPr>
        <p:spPr>
          <a:xfrm>
            <a:off x="1127626" y="6021288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Переход в галерею углов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024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4248472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Углы могут быть:</a:t>
            </a:r>
          </a:p>
          <a:p>
            <a:pPr marL="0" indent="0">
              <a:buNone/>
            </a:pPr>
            <a:endParaRPr lang="ru-RU" sz="2800" u="sng" dirty="0" smtClean="0"/>
          </a:p>
          <a:p>
            <a:r>
              <a:rPr lang="ru-RU" b="1" dirty="0" smtClean="0"/>
              <a:t>Острые и тупые;</a:t>
            </a:r>
          </a:p>
          <a:p>
            <a:r>
              <a:rPr lang="ru-RU" b="1" dirty="0" smtClean="0"/>
              <a:t>Прямые и развернутые;</a:t>
            </a:r>
          </a:p>
          <a:p>
            <a:r>
              <a:rPr lang="ru-RU" b="1" dirty="0" smtClean="0"/>
              <a:t>Смежные и вертикальные;</a:t>
            </a:r>
          </a:p>
          <a:p>
            <a:r>
              <a:rPr lang="ru-RU" b="1" dirty="0" smtClean="0"/>
              <a:t>Накрест лежащие, односторонние и соответственные;</a:t>
            </a:r>
          </a:p>
          <a:p>
            <a:r>
              <a:rPr lang="ru-RU" b="1" dirty="0" smtClean="0"/>
              <a:t>Центральные и вписанные;</a:t>
            </a:r>
          </a:p>
          <a:p>
            <a:r>
              <a:rPr lang="ru-RU" b="1" dirty="0" smtClean="0"/>
              <a:t>Двугранные и </a:t>
            </a:r>
            <a:r>
              <a:rPr lang="ru-RU" b="1" dirty="0" smtClean="0">
                <a:solidFill>
                  <a:srgbClr val="FF0000"/>
                </a:solidFill>
              </a:rPr>
              <a:t>трехгранные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319463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/>
              <a:t>Трёхгранный угол</a:t>
            </a:r>
            <a:r>
              <a:rPr lang="ru-RU" sz="1800" dirty="0"/>
              <a:t> — это часть пространства, ограниченная тремя </a:t>
            </a:r>
            <a:r>
              <a:rPr lang="ru-RU" sz="1800" dirty="0" smtClean="0"/>
              <a:t>плоскими углами с </a:t>
            </a:r>
            <a:r>
              <a:rPr lang="ru-RU" sz="1800" dirty="0"/>
              <a:t>общей вершиной и попарно общими сторонами, не лежащими в одной плоскости. Общая вершина </a:t>
            </a:r>
            <a:r>
              <a:rPr lang="ru-RU" sz="1800" i="1" dirty="0"/>
              <a:t>О</a:t>
            </a:r>
            <a:r>
              <a:rPr lang="ru-RU" sz="1800" dirty="0"/>
              <a:t> этих углов называется вершиной трёхгранного угла. Стороны углов называются рёбрами, плоские углы при вершине трёхгранного угла называются его гранями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r>
              <a:rPr lang="ru-RU" sz="1800" i="1" dirty="0" smtClean="0"/>
              <a:t>О</a:t>
            </a:r>
            <a:r>
              <a:rPr lang="ru-RU" sz="1800" dirty="0" smtClean="0"/>
              <a:t> – вершина;</a:t>
            </a:r>
          </a:p>
          <a:p>
            <a:pPr marL="0" indent="0">
              <a:buNone/>
            </a:pPr>
            <a:r>
              <a:rPr lang="ru-RU" sz="1800" i="1" dirty="0" smtClean="0"/>
              <a:t>ОА, ОВ, ОС </a:t>
            </a:r>
            <a:r>
              <a:rPr lang="ru-RU" sz="1800" dirty="0" smtClean="0"/>
              <a:t>– ребра;</a:t>
            </a:r>
            <a:endParaRPr lang="ru-RU" sz="1800" dirty="0"/>
          </a:p>
          <a:p>
            <a:pPr marL="0" indent="0">
              <a:buNone/>
            </a:pPr>
            <a:r>
              <a:rPr lang="ru-RU" sz="1800" i="1" dirty="0" smtClean="0">
                <a:sym typeface="Symbol"/>
              </a:rPr>
              <a:t>АОС, АОВ, ВОС – </a:t>
            </a:r>
            <a:r>
              <a:rPr lang="ru-RU" sz="1800" dirty="0" smtClean="0">
                <a:sym typeface="Symbol"/>
              </a:rPr>
              <a:t>грани.</a:t>
            </a:r>
            <a:endParaRPr lang="ru-RU" sz="1600" i="1" dirty="0"/>
          </a:p>
          <a:p>
            <a:r>
              <a:rPr lang="ru-RU" sz="1600" i="1" dirty="0" smtClean="0"/>
              <a:t>Каждый </a:t>
            </a:r>
            <a:r>
              <a:rPr lang="ru-RU" sz="1600" i="1" dirty="0"/>
              <a:t>плоский угол трёхгранного угла меньше суммы двух других его плоских углов</a:t>
            </a:r>
            <a:r>
              <a:rPr lang="ru-RU" sz="1600" i="1" dirty="0" smtClean="0"/>
              <a:t>.</a:t>
            </a:r>
          </a:p>
          <a:p>
            <a:r>
              <a:rPr lang="ru-RU" sz="1600" i="1" dirty="0"/>
              <a:t>Сумма плоских углов трёхгранного угла меньше 360 градусов.</a:t>
            </a:r>
            <a:endParaRPr lang="ru-RU" sz="1600" i="1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30032" y="1484784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907704" y="1500808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30032" y="1916832"/>
            <a:ext cx="120566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051720" y="1916832"/>
            <a:ext cx="1872208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630032" y="2358161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2270746" y="2370018"/>
            <a:ext cx="201322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17564" y="2781532"/>
            <a:ext cx="258628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635044" y="3176609"/>
            <a:ext cx="2136755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635044" y="3536649"/>
            <a:ext cx="249679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617564" y="4005064"/>
            <a:ext cx="192073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2761570" y="4005064"/>
            <a:ext cx="166641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644178" y="4375937"/>
            <a:ext cx="169557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2560279" y="4382896"/>
            <a:ext cx="186770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>
            <a:hlinkClick r:id="rId16" action="ppaction://hlinksldjump"/>
          </p:cNvPr>
          <p:cNvSpPr/>
          <p:nvPr/>
        </p:nvSpPr>
        <p:spPr>
          <a:xfrm>
            <a:off x="2051720" y="5157192"/>
            <a:ext cx="709850" cy="7920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127626" y="6021288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Переход в галерею углов</a:t>
            </a:r>
            <a:endParaRPr lang="ru-RU" i="1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7026991" y="2874817"/>
            <a:ext cx="1747752" cy="1834462"/>
            <a:chOff x="5243964" y="2932101"/>
            <a:chExt cx="1747752" cy="1834462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436096" y="3243562"/>
              <a:ext cx="504056" cy="12241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5940152" y="3243564"/>
              <a:ext cx="576064" cy="152299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5940152" y="3243564"/>
              <a:ext cx="1033640" cy="11521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561680" y="4215670"/>
              <a:ext cx="810520" cy="18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5561680" y="4107658"/>
              <a:ext cx="1170560" cy="108012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6372200" y="4107658"/>
              <a:ext cx="360040" cy="2880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243964" y="4013564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/>
                <a:t>А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67588" y="3828898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/>
                <a:t>В</a:t>
              </a:r>
              <a:endParaRPr lang="ru-RU" b="1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18182" y="431466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/>
                <a:t>С</a:t>
              </a:r>
              <a:endParaRPr lang="ru-RU" b="1" i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87706" y="293210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/>
                <a:t>О</a:t>
              </a:r>
              <a:endParaRPr lang="ru-RU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024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570" y="447055"/>
            <a:ext cx="675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увеличить картинку, щелкните по ней. Назовите угол, дайте определение, укажите свойства. Чтобы вернуться в галерею, нажмите на крестик в правом верхнем углу.</a:t>
            </a:r>
            <a:endParaRPr lang="ru-RU" dirty="0"/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3" y="1815374"/>
            <a:ext cx="1187167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Рисунок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0" name="Рисунок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1" name="Рисунок 2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61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2" name="Рисунок 2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3" name="Рисунок 2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181537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4" name="Рисунок 2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3306263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5" name="Рисунок 24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6" name="Рисунок 2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Рисунок 26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Рисунок 31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3" name="Прямоугольник 32">
            <a:hlinkClick r:id="rId28" action="ppaction://hlinksldjump"/>
          </p:cNvPr>
          <p:cNvSpPr/>
          <p:nvPr/>
        </p:nvSpPr>
        <p:spPr>
          <a:xfrm>
            <a:off x="3953698" y="6063816"/>
            <a:ext cx="1842438" cy="400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Вернуться в начало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34" name="Рисунок 33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50" y="6063816"/>
            <a:ext cx="560575" cy="4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9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32570" y="447055"/>
            <a:ext cx="675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увеличить картинку, щелкните по ней. Назовите угол, дайте определение, укажите свойства. Чтобы вернуться в галерею, нажмите на крестик в правом верхнем углу.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3" y="1815374"/>
            <a:ext cx="1187167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61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181537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3306263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20" y="1426610"/>
            <a:ext cx="6447760" cy="4608512"/>
          </a:xfrm>
          <a:prstGeom prst="rect">
            <a:avLst/>
          </a:prstGeom>
        </p:spPr>
      </p:pic>
      <p:sp>
        <p:nvSpPr>
          <p:cNvPr id="40" name="Овал 39">
            <a:hlinkClick r:id="rId18" action="ppaction://hlinksldjump"/>
          </p:cNvPr>
          <p:cNvSpPr/>
          <p:nvPr/>
        </p:nvSpPr>
        <p:spPr>
          <a:xfrm>
            <a:off x="7562553" y="1246590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hlinkClick r:id="rId18" action="ppaction://hlinksldjump"/>
          </p:cNvPr>
          <p:cNvCxnSpPr/>
          <p:nvPr/>
        </p:nvCxnSpPr>
        <p:spPr>
          <a:xfrm flipV="1">
            <a:off x="7668344" y="1333320"/>
            <a:ext cx="148458" cy="186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hlinkClick r:id="rId18" action="ppaction://hlinksldjump"/>
          </p:cNvPr>
          <p:cNvCxnSpPr/>
          <p:nvPr/>
        </p:nvCxnSpPr>
        <p:spPr>
          <a:xfrm flipH="1" flipV="1">
            <a:off x="7668344" y="1333325"/>
            <a:ext cx="148458" cy="186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Hover r:id="rId3" action="ppaction://hlinksldjump"/>
          </p:cNvPr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pic>
        <p:nvPicPr>
          <p:cNvPr id="19" name="Рисунок 18">
            <a:hlinkClick r:id="rId5" action="ppaction://hlinksldjump"/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78280"/>
            <a:ext cx="7848872" cy="424847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3" name="Прямоугольник 22">
            <a:hlinkClick r:id="rId8" action="ppaction://hlinksldjump"/>
            <a:hlinkHover r:id="rId9" action="ppaction://hlinksldjump"/>
          </p:cNvPr>
          <p:cNvSpPr/>
          <p:nvPr/>
        </p:nvSpPr>
        <p:spPr>
          <a:xfrm>
            <a:off x="3953698" y="6063816"/>
            <a:ext cx="1842438" cy="400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Сведения об авторе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24" name="Рисунок 23">
            <a:hlinkClick r:id="rId8" action="ppaction://hlinksldjump"/>
            <a:hlinkHover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50" y="6063816"/>
            <a:ext cx="560575" cy="4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99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32570" y="447055"/>
            <a:ext cx="675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увеличить картинку, щелкните по ней. Назовите угол, дайте определение, укажите свойства. Чтобы вернуться в галерею, нажмите на крестик в правом верхнем углу.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3" y="1815374"/>
            <a:ext cx="1187167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61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181537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3306263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17" y="1426610"/>
            <a:ext cx="6442565" cy="4608512"/>
          </a:xfrm>
          <a:prstGeom prst="rect">
            <a:avLst/>
          </a:prstGeom>
        </p:spPr>
      </p:pic>
      <p:sp>
        <p:nvSpPr>
          <p:cNvPr id="41" name="Овал 40">
            <a:hlinkClick r:id="rId18" action="ppaction://hlinksldjump"/>
          </p:cNvPr>
          <p:cNvSpPr/>
          <p:nvPr/>
        </p:nvSpPr>
        <p:spPr>
          <a:xfrm>
            <a:off x="7562553" y="1246590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hlinkClick r:id="rId18" action="ppaction://hlinksldjump"/>
          </p:cNvPr>
          <p:cNvCxnSpPr/>
          <p:nvPr/>
        </p:nvCxnSpPr>
        <p:spPr>
          <a:xfrm flipV="1">
            <a:off x="7668344" y="1333320"/>
            <a:ext cx="148458" cy="186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hlinkClick r:id="rId18" action="ppaction://hlinksldjump"/>
          </p:cNvPr>
          <p:cNvCxnSpPr/>
          <p:nvPr/>
        </p:nvCxnSpPr>
        <p:spPr>
          <a:xfrm flipH="1" flipV="1">
            <a:off x="7668344" y="1333325"/>
            <a:ext cx="148458" cy="186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32570" y="447055"/>
            <a:ext cx="675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увеличить картинку, щелкните по ней. Назовите угол, дайте определение, укажите свойства. Чтобы вернуться в галерею, нажмите на крестик в правом верхнем углу.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3" y="1815374"/>
            <a:ext cx="1187167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61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181537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3306263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20" y="1426610"/>
            <a:ext cx="6447760" cy="4608511"/>
          </a:xfrm>
          <a:prstGeom prst="rect">
            <a:avLst/>
          </a:prstGeom>
        </p:spPr>
      </p:pic>
      <p:sp>
        <p:nvSpPr>
          <p:cNvPr id="41" name="Овал 40">
            <a:hlinkClick r:id="rId18" action="ppaction://hlinksldjump"/>
          </p:cNvPr>
          <p:cNvSpPr/>
          <p:nvPr/>
        </p:nvSpPr>
        <p:spPr>
          <a:xfrm>
            <a:off x="7562553" y="1246590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hlinkClick r:id="rId18" action="ppaction://hlinksldjump"/>
          </p:cNvPr>
          <p:cNvCxnSpPr/>
          <p:nvPr/>
        </p:nvCxnSpPr>
        <p:spPr>
          <a:xfrm flipV="1">
            <a:off x="7668344" y="1333320"/>
            <a:ext cx="148458" cy="186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hlinkClick r:id="rId18" action="ppaction://hlinksldjump"/>
          </p:cNvPr>
          <p:cNvCxnSpPr/>
          <p:nvPr/>
        </p:nvCxnSpPr>
        <p:spPr>
          <a:xfrm flipH="1" flipV="1">
            <a:off x="7668344" y="1333325"/>
            <a:ext cx="148458" cy="186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32570" y="447055"/>
            <a:ext cx="675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увеличить картинку, щелкните по ней. Назовите угол, дайте определение, укажите свойства. Чтобы вернуться в галерею, нажмите на крестик в правом верхнем углу.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3" y="1815374"/>
            <a:ext cx="1187167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61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181537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3306263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20" y="1428466"/>
            <a:ext cx="6447760" cy="4604800"/>
          </a:xfrm>
          <a:prstGeom prst="rect">
            <a:avLst/>
          </a:prstGeom>
        </p:spPr>
      </p:pic>
      <p:sp>
        <p:nvSpPr>
          <p:cNvPr id="41" name="Овал 40">
            <a:hlinkClick r:id="rId18" action="ppaction://hlinksldjump"/>
          </p:cNvPr>
          <p:cNvSpPr/>
          <p:nvPr/>
        </p:nvSpPr>
        <p:spPr>
          <a:xfrm>
            <a:off x="7562553" y="1246590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hlinkClick r:id="rId18" action="ppaction://hlinksldjump"/>
          </p:cNvPr>
          <p:cNvCxnSpPr/>
          <p:nvPr/>
        </p:nvCxnSpPr>
        <p:spPr>
          <a:xfrm flipV="1">
            <a:off x="7668344" y="1333320"/>
            <a:ext cx="148458" cy="186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hlinkClick r:id="rId18" action="ppaction://hlinksldjump"/>
          </p:cNvPr>
          <p:cNvCxnSpPr/>
          <p:nvPr/>
        </p:nvCxnSpPr>
        <p:spPr>
          <a:xfrm flipH="1" flipV="1">
            <a:off x="7668344" y="1333325"/>
            <a:ext cx="148458" cy="186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32570" y="447055"/>
            <a:ext cx="675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увеличить картинку, щелкните по ней. Назовите угол, дайте определение, укажите свойства. Чтобы вернуться в галерею, нажмите на крестик в правом верхнем углу.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3" y="1815374"/>
            <a:ext cx="1187167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61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181537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3306263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20" y="1426610"/>
            <a:ext cx="6447760" cy="4608511"/>
          </a:xfrm>
          <a:prstGeom prst="rect">
            <a:avLst/>
          </a:prstGeom>
        </p:spPr>
      </p:pic>
      <p:sp>
        <p:nvSpPr>
          <p:cNvPr id="41" name="Овал 40">
            <a:hlinkClick r:id="rId17" action="ppaction://hlinksldjump"/>
          </p:cNvPr>
          <p:cNvSpPr/>
          <p:nvPr/>
        </p:nvSpPr>
        <p:spPr>
          <a:xfrm>
            <a:off x="7562553" y="1246590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hlinkClick r:id="rId17" action="ppaction://hlinksldjump"/>
          </p:cNvPr>
          <p:cNvCxnSpPr/>
          <p:nvPr/>
        </p:nvCxnSpPr>
        <p:spPr>
          <a:xfrm flipV="1">
            <a:off x="7668344" y="1333320"/>
            <a:ext cx="148458" cy="186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hlinkClick r:id="rId17" action="ppaction://hlinksldjump"/>
          </p:cNvPr>
          <p:cNvCxnSpPr/>
          <p:nvPr/>
        </p:nvCxnSpPr>
        <p:spPr>
          <a:xfrm flipH="1" flipV="1">
            <a:off x="7668344" y="1333325"/>
            <a:ext cx="148458" cy="186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32570" y="447055"/>
            <a:ext cx="675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увеличить картинку, щелкните по ней. Назовите угол, дайте определение, укажите свойства. Чтобы вернуться в галерею, нажмите на крестик в правом верхнем углу.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3" y="1815374"/>
            <a:ext cx="1187167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61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181537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3306263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20" y="1426610"/>
            <a:ext cx="6447760" cy="4608511"/>
          </a:xfrm>
          <a:prstGeom prst="rect">
            <a:avLst/>
          </a:prstGeom>
        </p:spPr>
      </p:pic>
      <p:sp>
        <p:nvSpPr>
          <p:cNvPr id="41" name="Овал 40">
            <a:hlinkClick r:id="rId18" action="ppaction://hlinksldjump"/>
          </p:cNvPr>
          <p:cNvSpPr/>
          <p:nvPr/>
        </p:nvSpPr>
        <p:spPr>
          <a:xfrm>
            <a:off x="7562553" y="1246590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hlinkClick r:id="rId18" action="ppaction://hlinksldjump"/>
          </p:cNvPr>
          <p:cNvCxnSpPr/>
          <p:nvPr/>
        </p:nvCxnSpPr>
        <p:spPr>
          <a:xfrm flipV="1">
            <a:off x="7668344" y="1333320"/>
            <a:ext cx="148458" cy="186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hlinkClick r:id="rId18" action="ppaction://hlinksldjump"/>
          </p:cNvPr>
          <p:cNvCxnSpPr/>
          <p:nvPr/>
        </p:nvCxnSpPr>
        <p:spPr>
          <a:xfrm flipH="1" flipV="1">
            <a:off x="7668344" y="1333325"/>
            <a:ext cx="148458" cy="186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32570" y="447055"/>
            <a:ext cx="675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увеличить картинку, щелкните по ней. Назовите угол, дайте определение, укажите свойства. Чтобы вернуться в галерею, нажмите на крестик в правом верхнем углу.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3" y="1815374"/>
            <a:ext cx="1187167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61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181537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3306263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20" y="1428466"/>
            <a:ext cx="6447760" cy="4604800"/>
          </a:xfrm>
          <a:prstGeom prst="rect">
            <a:avLst/>
          </a:prstGeom>
        </p:spPr>
      </p:pic>
      <p:sp>
        <p:nvSpPr>
          <p:cNvPr id="41" name="Овал 40">
            <a:hlinkClick r:id="rId18" action="ppaction://hlinksldjump"/>
          </p:cNvPr>
          <p:cNvSpPr/>
          <p:nvPr/>
        </p:nvSpPr>
        <p:spPr>
          <a:xfrm>
            <a:off x="7562553" y="1246590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hlinkClick r:id="rId18" action="ppaction://hlinksldjump"/>
          </p:cNvPr>
          <p:cNvCxnSpPr/>
          <p:nvPr/>
        </p:nvCxnSpPr>
        <p:spPr>
          <a:xfrm flipV="1">
            <a:off x="7668344" y="1333320"/>
            <a:ext cx="148458" cy="186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hlinkClick r:id="rId18" action="ppaction://hlinksldjump"/>
          </p:cNvPr>
          <p:cNvCxnSpPr/>
          <p:nvPr/>
        </p:nvCxnSpPr>
        <p:spPr>
          <a:xfrm flipH="1" flipV="1">
            <a:off x="7668344" y="1333325"/>
            <a:ext cx="148458" cy="186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32570" y="447055"/>
            <a:ext cx="675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увеличить картинку, щелкните по ней. Назовите угол, дайте определение, укажите свойства. Чтобы вернуться в галерею, нажмите на крестик в правом верхнем углу.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3" y="1815374"/>
            <a:ext cx="1187167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61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181537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3306263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20" y="1426610"/>
            <a:ext cx="6447760" cy="4608511"/>
          </a:xfrm>
          <a:prstGeom prst="rect">
            <a:avLst/>
          </a:prstGeom>
        </p:spPr>
      </p:pic>
      <p:sp>
        <p:nvSpPr>
          <p:cNvPr id="41" name="Овал 40">
            <a:hlinkClick r:id="rId18" action="ppaction://hlinksldjump"/>
          </p:cNvPr>
          <p:cNvSpPr/>
          <p:nvPr/>
        </p:nvSpPr>
        <p:spPr>
          <a:xfrm>
            <a:off x="7562553" y="1246590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hlinkClick r:id="rId18" action="ppaction://hlinksldjump"/>
          </p:cNvPr>
          <p:cNvCxnSpPr/>
          <p:nvPr/>
        </p:nvCxnSpPr>
        <p:spPr>
          <a:xfrm flipV="1">
            <a:off x="7668344" y="1333320"/>
            <a:ext cx="148458" cy="186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hlinkClick r:id="rId18" action="ppaction://hlinksldjump"/>
          </p:cNvPr>
          <p:cNvCxnSpPr/>
          <p:nvPr/>
        </p:nvCxnSpPr>
        <p:spPr>
          <a:xfrm flipH="1" flipV="1">
            <a:off x="7668344" y="1333325"/>
            <a:ext cx="148458" cy="186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32570" y="447055"/>
            <a:ext cx="675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увеличить картинку, щелкните по ней. Назовите угол, дайте определение, укажите свойства. Чтобы вернуться в галерею, нажмите на крестик в правом верхнем углу.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3" y="1815374"/>
            <a:ext cx="1187167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61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181537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3306263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20" y="1426610"/>
            <a:ext cx="6447760" cy="4608511"/>
          </a:xfrm>
          <a:prstGeom prst="rect">
            <a:avLst/>
          </a:prstGeom>
        </p:spPr>
      </p:pic>
      <p:sp>
        <p:nvSpPr>
          <p:cNvPr id="41" name="Овал 40">
            <a:hlinkClick r:id="rId18" action="ppaction://hlinksldjump"/>
          </p:cNvPr>
          <p:cNvSpPr/>
          <p:nvPr/>
        </p:nvSpPr>
        <p:spPr>
          <a:xfrm>
            <a:off x="7562553" y="1246590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hlinkClick r:id="rId18" action="ppaction://hlinksldjump"/>
          </p:cNvPr>
          <p:cNvCxnSpPr/>
          <p:nvPr/>
        </p:nvCxnSpPr>
        <p:spPr>
          <a:xfrm flipV="1">
            <a:off x="7668344" y="1333320"/>
            <a:ext cx="148458" cy="186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hlinkClick r:id="rId18" action="ppaction://hlinksldjump"/>
          </p:cNvPr>
          <p:cNvCxnSpPr/>
          <p:nvPr/>
        </p:nvCxnSpPr>
        <p:spPr>
          <a:xfrm flipH="1" flipV="1">
            <a:off x="7668344" y="1333325"/>
            <a:ext cx="148458" cy="186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32570" y="447055"/>
            <a:ext cx="675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увеличить картинку, щелкните по ней. Назовите угол, дайте определение, укажите свойства. Чтобы вернуться в галерею, нажмите на крестик в правом верхнем углу.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3" y="1815374"/>
            <a:ext cx="1187167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61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181537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3306263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20" y="1426610"/>
            <a:ext cx="6447760" cy="4608511"/>
          </a:xfrm>
          <a:prstGeom prst="rect">
            <a:avLst/>
          </a:prstGeom>
        </p:spPr>
      </p:pic>
      <p:sp>
        <p:nvSpPr>
          <p:cNvPr id="41" name="Овал 40">
            <a:hlinkClick r:id="rId18" action="ppaction://hlinksldjump"/>
          </p:cNvPr>
          <p:cNvSpPr/>
          <p:nvPr/>
        </p:nvSpPr>
        <p:spPr>
          <a:xfrm>
            <a:off x="7562553" y="1246590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hlinkClick r:id="rId18" action="ppaction://hlinksldjump"/>
          </p:cNvPr>
          <p:cNvCxnSpPr/>
          <p:nvPr/>
        </p:nvCxnSpPr>
        <p:spPr>
          <a:xfrm flipV="1">
            <a:off x="7668344" y="1333320"/>
            <a:ext cx="148458" cy="186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hlinkClick r:id="rId18" action="ppaction://hlinksldjump"/>
          </p:cNvPr>
          <p:cNvCxnSpPr/>
          <p:nvPr/>
        </p:nvCxnSpPr>
        <p:spPr>
          <a:xfrm flipH="1" flipV="1">
            <a:off x="7668344" y="1333325"/>
            <a:ext cx="148458" cy="186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32570" y="447055"/>
            <a:ext cx="675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увеличить картинку, щелкните по ней. Назовите угол, дайте определение, укажите свойства. Чтобы вернуться в галерею, нажмите на крестик в правом верхнем углу.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3" y="1815374"/>
            <a:ext cx="1187167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61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181537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3306263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20" y="1428466"/>
            <a:ext cx="6447760" cy="4604800"/>
          </a:xfrm>
          <a:prstGeom prst="rect">
            <a:avLst/>
          </a:prstGeom>
        </p:spPr>
      </p:pic>
      <p:sp>
        <p:nvSpPr>
          <p:cNvPr id="41" name="Овал 40">
            <a:hlinkClick r:id="rId18" action="ppaction://hlinksldjump"/>
          </p:cNvPr>
          <p:cNvSpPr/>
          <p:nvPr/>
        </p:nvSpPr>
        <p:spPr>
          <a:xfrm>
            <a:off x="7562553" y="1246590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hlinkClick r:id="rId18" action="ppaction://hlinksldjump"/>
          </p:cNvPr>
          <p:cNvCxnSpPr/>
          <p:nvPr/>
        </p:nvCxnSpPr>
        <p:spPr>
          <a:xfrm flipV="1">
            <a:off x="7668344" y="1333320"/>
            <a:ext cx="148458" cy="186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hlinkClick r:id="rId18" action="ppaction://hlinksldjump"/>
          </p:cNvPr>
          <p:cNvCxnSpPr/>
          <p:nvPr/>
        </p:nvCxnSpPr>
        <p:spPr>
          <a:xfrm flipH="1" flipV="1">
            <a:off x="7668344" y="1333325"/>
            <a:ext cx="148458" cy="186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Hover r:id="rId3" action="ppaction://hlinksldjump"/>
          </p:cNvPr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pic>
        <p:nvPicPr>
          <p:cNvPr id="32" name="Рисунок 31">
            <a:hlinkClick r:id="rId5" action="ppaction://hlinksldjump"/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424847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7" name="Прямоугольник 16">
            <a:hlinkClick r:id="rId8" action="ppaction://hlinksldjump"/>
            <a:hlinkHover r:id="rId9" action="ppaction://hlinksldjump"/>
          </p:cNvPr>
          <p:cNvSpPr/>
          <p:nvPr/>
        </p:nvSpPr>
        <p:spPr>
          <a:xfrm>
            <a:off x="3953698" y="6054580"/>
            <a:ext cx="1842438" cy="400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Сведения об авторе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18" name="Рисунок 17">
            <a:hlinkClick r:id="rId8" action="ppaction://hlinksldjump"/>
            <a:hlinkHover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50" y="6054580"/>
            <a:ext cx="560575" cy="4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40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32570" y="447055"/>
            <a:ext cx="675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увеличить картинку, щелкните по ней. Назовите угол, дайте определение, укажите свойства. Чтобы вернуться в галерею, нажмите на крестик в правом верхнем углу.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3" y="1815374"/>
            <a:ext cx="1187167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61" y="181537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3306263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181537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3306263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4" y="4818834"/>
            <a:ext cx="1188124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0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5" y="4818834"/>
            <a:ext cx="1189082" cy="8492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20" y="1428466"/>
            <a:ext cx="6447760" cy="4604800"/>
          </a:xfrm>
          <a:prstGeom prst="rect">
            <a:avLst/>
          </a:prstGeom>
        </p:spPr>
      </p:pic>
      <p:sp>
        <p:nvSpPr>
          <p:cNvPr id="41" name="Овал 40">
            <a:hlinkClick r:id="rId18" action="ppaction://hlinksldjump"/>
          </p:cNvPr>
          <p:cNvSpPr/>
          <p:nvPr/>
        </p:nvSpPr>
        <p:spPr>
          <a:xfrm>
            <a:off x="7562553" y="1246590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hlinkClick r:id="rId18" action="ppaction://hlinksldjump"/>
          </p:cNvPr>
          <p:cNvCxnSpPr/>
          <p:nvPr/>
        </p:nvCxnSpPr>
        <p:spPr>
          <a:xfrm flipV="1">
            <a:off x="7668344" y="1333320"/>
            <a:ext cx="148458" cy="1865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hlinkClick r:id="rId18" action="ppaction://hlinksldjump"/>
          </p:cNvPr>
          <p:cNvCxnSpPr/>
          <p:nvPr/>
        </p:nvCxnSpPr>
        <p:spPr>
          <a:xfrm flipH="1" flipV="1">
            <a:off x="7668344" y="1333325"/>
            <a:ext cx="148458" cy="186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Презентация создана по материалам видео уроков Максима Семенихина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«Создание нестандартных презентаций»</a:t>
            </a:r>
            <a:r>
              <a:rPr lang="ru-RU" dirty="0" smtClean="0"/>
              <a:t> </a:t>
            </a:r>
            <a:r>
              <a:rPr lang="en-US" dirty="0">
                <a:hlinkClick r:id="rId4"/>
              </a:rPr>
              <a:t>http://videoprezent.ppt-x.ru/</a:t>
            </a:r>
            <a:r>
              <a:rPr lang="ru-RU" dirty="0"/>
              <a:t> </a:t>
            </a:r>
          </a:p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1445359" cy="14401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512" y="5086365"/>
            <a:ext cx="1516442" cy="15109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339" y="194612"/>
            <a:ext cx="1531904" cy="15263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8094" y="5076449"/>
            <a:ext cx="1526394" cy="1520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1183418"/>
            <a:ext cx="221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Сведения об авторе: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1993" y="1726660"/>
            <a:ext cx="5200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Яздан</a:t>
            </a:r>
            <a:r>
              <a:rPr lang="ru-RU" dirty="0" smtClean="0"/>
              <a:t> Людмила Геннадиевна – </a:t>
            </a:r>
          </a:p>
          <a:p>
            <a:pPr algn="ctr"/>
            <a:r>
              <a:rPr lang="ru-RU" dirty="0" smtClean="0"/>
              <a:t>учитель математики МБОУ Пролетарской СОШ №5</a:t>
            </a:r>
          </a:p>
          <a:p>
            <a:pPr algn="ctr"/>
            <a:r>
              <a:rPr lang="ru-RU" dirty="0" smtClean="0"/>
              <a:t>Ростовской области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68084"/>
            <a:ext cx="592460" cy="59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4248472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Углы могут быть:</a:t>
            </a:r>
          </a:p>
          <a:p>
            <a:pPr marL="0" indent="0">
              <a:buNone/>
            </a:pPr>
            <a:endParaRPr lang="ru-RU" sz="2800" u="sng" dirty="0" smtClean="0"/>
          </a:p>
          <a:p>
            <a:r>
              <a:rPr lang="ru-RU" b="1" dirty="0" smtClean="0"/>
              <a:t>Острые и тупые;</a:t>
            </a:r>
          </a:p>
          <a:p>
            <a:r>
              <a:rPr lang="ru-RU" b="1" dirty="0" smtClean="0"/>
              <a:t>Прямые и развернутые;</a:t>
            </a:r>
          </a:p>
          <a:p>
            <a:r>
              <a:rPr lang="ru-RU" b="1" dirty="0" smtClean="0"/>
              <a:t>Смежные и вертикальные;</a:t>
            </a:r>
          </a:p>
          <a:p>
            <a:r>
              <a:rPr lang="ru-RU" b="1" dirty="0" smtClean="0"/>
              <a:t>Накрест лежащие, односторонние и соответственные;</a:t>
            </a:r>
          </a:p>
          <a:p>
            <a:r>
              <a:rPr lang="ru-RU" b="1" dirty="0" smtClean="0"/>
              <a:t>Центральные и вписанные;</a:t>
            </a:r>
          </a:p>
          <a:p>
            <a:r>
              <a:rPr lang="ru-RU" b="1" dirty="0" smtClean="0"/>
              <a:t>Двугранные и трехгранные.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319463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i="1" dirty="0" smtClean="0"/>
              <a:t>Угол</a:t>
            </a:r>
            <a:r>
              <a:rPr lang="ru-RU" sz="2000" dirty="0" smtClean="0"/>
              <a:t> </a:t>
            </a:r>
            <a:r>
              <a:rPr lang="ru-RU" sz="2000" dirty="0"/>
              <a:t>– это плоская геометрическая </a:t>
            </a:r>
            <a:r>
              <a:rPr lang="ru-RU" sz="2000" dirty="0" smtClean="0"/>
              <a:t>фигура, </a:t>
            </a:r>
            <a:r>
              <a:rPr lang="ru-RU" sz="2000" dirty="0"/>
              <a:t>которую составляют два несовпадающих луча с общим началом. Каждый из лучей называют </a:t>
            </a:r>
            <a:r>
              <a:rPr lang="ru-RU" sz="2000" b="1" i="1" dirty="0"/>
              <a:t>стороной угла</a:t>
            </a:r>
            <a:r>
              <a:rPr lang="ru-RU" sz="2000" dirty="0"/>
              <a:t>, общее начало сторон угла называют </a:t>
            </a:r>
            <a:r>
              <a:rPr lang="ru-RU" sz="2000" b="1" i="1" dirty="0"/>
              <a:t>вершиной угла</a:t>
            </a:r>
            <a:r>
              <a:rPr lang="ru-RU" sz="2000" i="1" dirty="0"/>
              <a:t>. </a:t>
            </a:r>
            <a:endParaRPr lang="ru-RU" sz="2000" i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Щелкните слева по названию угла для получения подробной информации о нём.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630032" y="1484784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1907704" y="1500808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630032" y="1916832"/>
            <a:ext cx="120566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2051720" y="1916832"/>
            <a:ext cx="1872208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2370018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7564" y="2358161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>
          <a:xfrm>
            <a:off x="630032" y="2358161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8" action="ppaction://hlinksldjump"/>
          </p:cNvPr>
          <p:cNvSpPr/>
          <p:nvPr/>
        </p:nvSpPr>
        <p:spPr>
          <a:xfrm>
            <a:off x="2270746" y="2370018"/>
            <a:ext cx="201322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>
            <a:off x="617564" y="2781532"/>
            <a:ext cx="258628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0" action="ppaction://hlinksldjump"/>
          </p:cNvPr>
          <p:cNvSpPr/>
          <p:nvPr/>
        </p:nvSpPr>
        <p:spPr>
          <a:xfrm>
            <a:off x="635044" y="3176609"/>
            <a:ext cx="2136755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1" action="ppaction://hlinksldjump"/>
          </p:cNvPr>
          <p:cNvSpPr/>
          <p:nvPr/>
        </p:nvSpPr>
        <p:spPr>
          <a:xfrm>
            <a:off x="635044" y="3536649"/>
            <a:ext cx="249679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12" action="ppaction://hlinksldjump"/>
          </p:cNvPr>
          <p:cNvSpPr/>
          <p:nvPr/>
        </p:nvSpPr>
        <p:spPr>
          <a:xfrm>
            <a:off x="617564" y="4005064"/>
            <a:ext cx="192073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13" action="ppaction://hlinksldjump"/>
          </p:cNvPr>
          <p:cNvSpPr/>
          <p:nvPr/>
        </p:nvSpPr>
        <p:spPr>
          <a:xfrm>
            <a:off x="2761570" y="4005064"/>
            <a:ext cx="166641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14" action="ppaction://hlinksldjump"/>
          </p:cNvPr>
          <p:cNvSpPr/>
          <p:nvPr/>
        </p:nvSpPr>
        <p:spPr>
          <a:xfrm>
            <a:off x="644178" y="4375937"/>
            <a:ext cx="169557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15" action="ppaction://hlinksldjump"/>
          </p:cNvPr>
          <p:cNvSpPr/>
          <p:nvPr/>
        </p:nvSpPr>
        <p:spPr>
          <a:xfrm>
            <a:off x="2560279" y="4382896"/>
            <a:ext cx="186770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>
            <a:hlinkClick r:id="rId16" action="ppaction://hlinksldjump"/>
          </p:cNvPr>
          <p:cNvSpPr/>
          <p:nvPr/>
        </p:nvSpPr>
        <p:spPr>
          <a:xfrm>
            <a:off x="2051720" y="5157192"/>
            <a:ext cx="709850" cy="7920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hlinkClick r:id="rId16" action="ppaction://hlinksldjump"/>
          </p:cNvPr>
          <p:cNvSpPr txBox="1"/>
          <p:nvPr/>
        </p:nvSpPr>
        <p:spPr>
          <a:xfrm>
            <a:off x="1127626" y="6021288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Переход в галерею углов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793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4248472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Углы могут быть:</a:t>
            </a:r>
          </a:p>
          <a:p>
            <a:pPr marL="0" indent="0">
              <a:buNone/>
            </a:pPr>
            <a:endParaRPr lang="ru-RU" sz="2800" u="sng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Острые</a:t>
            </a:r>
            <a:r>
              <a:rPr lang="ru-RU" b="1" dirty="0" smtClean="0"/>
              <a:t> и тупые;</a:t>
            </a:r>
          </a:p>
          <a:p>
            <a:r>
              <a:rPr lang="ru-RU" b="1" dirty="0" smtClean="0"/>
              <a:t>Прямые и развернутые;</a:t>
            </a:r>
          </a:p>
          <a:p>
            <a:r>
              <a:rPr lang="ru-RU" b="1" dirty="0" smtClean="0"/>
              <a:t>Смежные и вертикальные;</a:t>
            </a:r>
          </a:p>
          <a:p>
            <a:r>
              <a:rPr lang="ru-RU" b="1" dirty="0" smtClean="0"/>
              <a:t>Накрест лежащие, односторонние и соответственные;</a:t>
            </a:r>
          </a:p>
          <a:p>
            <a:r>
              <a:rPr lang="ru-RU" b="1" dirty="0" smtClean="0"/>
              <a:t>Центральные и вписанные;</a:t>
            </a:r>
          </a:p>
          <a:p>
            <a:r>
              <a:rPr lang="ru-RU" b="1" dirty="0" smtClean="0"/>
              <a:t>Двугранные и трехгранные.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319463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Угол, градусная мера которого меньше 90°, называется </a:t>
            </a:r>
            <a:r>
              <a:rPr lang="ru-RU" b="1" i="1" dirty="0" smtClean="0"/>
              <a:t>острым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Обозначение угла: угол может быть назван по его вершине — угол М или тремя буквами — угол АМР, при этом буква, обозначающая вершину угла, должна быть в середине.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30032" y="1484784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907704" y="1500808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30032" y="1916832"/>
            <a:ext cx="120566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051720" y="1916832"/>
            <a:ext cx="1872208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630032" y="2358161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2270746" y="2370018"/>
            <a:ext cx="201322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17564" y="2781532"/>
            <a:ext cx="258628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635044" y="3176609"/>
            <a:ext cx="2136755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635044" y="3536649"/>
            <a:ext cx="249679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617564" y="4005064"/>
            <a:ext cx="192073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2761570" y="4005064"/>
            <a:ext cx="166641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644178" y="4375937"/>
            <a:ext cx="169557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2560279" y="4382896"/>
            <a:ext cx="186770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5652120" y="1484784"/>
            <a:ext cx="2376264" cy="1584176"/>
            <a:chOff x="5652120" y="1484784"/>
            <a:chExt cx="2376264" cy="158417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5652120" y="1484784"/>
              <a:ext cx="216024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652120" y="3068960"/>
              <a:ext cx="23762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327992" y="288429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</a:t>
            </a:r>
            <a:endParaRPr lang="ru-RU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08304" y="125782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</a:t>
            </a:r>
            <a:endParaRPr lang="ru-RU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7704256" y="306896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</a:t>
            </a:r>
            <a:endParaRPr lang="ru-RU" b="1" i="1" dirty="0"/>
          </a:p>
        </p:txBody>
      </p:sp>
      <p:sp>
        <p:nvSpPr>
          <p:cNvPr id="23" name="Стрелка вниз 22">
            <a:hlinkClick r:id="rId16" action="ppaction://hlinksldjump"/>
          </p:cNvPr>
          <p:cNvSpPr/>
          <p:nvPr/>
        </p:nvSpPr>
        <p:spPr>
          <a:xfrm>
            <a:off x="2051720" y="5157192"/>
            <a:ext cx="709850" cy="7920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hlinkClick r:id="rId16" action="ppaction://hlinksldjump"/>
          </p:cNvPr>
          <p:cNvSpPr txBox="1"/>
          <p:nvPr/>
        </p:nvSpPr>
        <p:spPr>
          <a:xfrm>
            <a:off x="1127626" y="6021288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Переход в галерею углов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551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4248472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Углы могут быть:</a:t>
            </a:r>
          </a:p>
          <a:p>
            <a:pPr marL="0" indent="0">
              <a:buNone/>
            </a:pPr>
            <a:endParaRPr lang="ru-RU" sz="2800" u="sng" dirty="0" smtClean="0"/>
          </a:p>
          <a:p>
            <a:r>
              <a:rPr lang="ru-RU" b="1" dirty="0" smtClean="0"/>
              <a:t>Острые и </a:t>
            </a:r>
            <a:r>
              <a:rPr lang="ru-RU" b="1" dirty="0" smtClean="0">
                <a:solidFill>
                  <a:srgbClr val="FF0000"/>
                </a:solidFill>
              </a:rPr>
              <a:t>тупые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Прямые и развернутые;</a:t>
            </a:r>
          </a:p>
          <a:p>
            <a:r>
              <a:rPr lang="ru-RU" b="1" dirty="0" smtClean="0"/>
              <a:t>Смежные и вертикальные;</a:t>
            </a:r>
          </a:p>
          <a:p>
            <a:r>
              <a:rPr lang="ru-RU" b="1" dirty="0" smtClean="0"/>
              <a:t>Накрест лежащие, односторонние и соответственные;</a:t>
            </a:r>
          </a:p>
          <a:p>
            <a:r>
              <a:rPr lang="ru-RU" b="1" dirty="0" smtClean="0"/>
              <a:t>Центральные и вписанные;</a:t>
            </a:r>
          </a:p>
          <a:p>
            <a:r>
              <a:rPr lang="ru-RU" b="1" dirty="0" smtClean="0"/>
              <a:t>Двугранные и трехгранные.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319463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Угол, градусная мера которого больше 90°, называется </a:t>
            </a:r>
            <a:r>
              <a:rPr lang="ru-RU" b="1" i="1" dirty="0" smtClean="0"/>
              <a:t>тупым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ym typeface="Symbol"/>
              </a:rPr>
              <a:t></a:t>
            </a:r>
            <a:r>
              <a:rPr lang="en-US" i="1" dirty="0" smtClean="0">
                <a:sym typeface="Symbol"/>
              </a:rPr>
              <a:t>ABC - </a:t>
            </a:r>
            <a:r>
              <a:rPr lang="ru-RU" i="1" dirty="0" smtClean="0">
                <a:sym typeface="Symbol"/>
              </a:rPr>
              <a:t>тупой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Символ угла - значок </a:t>
            </a:r>
            <a:r>
              <a:rPr lang="ru-RU" dirty="0" smtClean="0">
                <a:sym typeface="Symbol"/>
              </a:rPr>
              <a:t> придумал в 1634 году французский математик </a:t>
            </a:r>
            <a:r>
              <a:rPr lang="ru-RU" b="1" i="1" dirty="0" smtClean="0">
                <a:sym typeface="Symbol"/>
              </a:rPr>
              <a:t>Пьер </a:t>
            </a:r>
            <a:r>
              <a:rPr lang="ru-RU" b="1" i="1" dirty="0" err="1" smtClean="0">
                <a:sym typeface="Symbol"/>
              </a:rPr>
              <a:t>Эригон</a:t>
            </a:r>
            <a:r>
              <a:rPr lang="ru-RU" b="1" i="1" dirty="0" smtClean="0">
                <a:sym typeface="Symbol"/>
              </a:rPr>
              <a:t>.</a:t>
            </a:r>
            <a:endParaRPr lang="ru-RU" b="1" i="1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30032" y="1484784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907704" y="1500808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30032" y="1916832"/>
            <a:ext cx="120566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051720" y="1916832"/>
            <a:ext cx="1872208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630032" y="2358161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2270746" y="2370018"/>
            <a:ext cx="201322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17564" y="2781532"/>
            <a:ext cx="258628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635044" y="3176609"/>
            <a:ext cx="2136755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635044" y="3536649"/>
            <a:ext cx="249679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617564" y="4005064"/>
            <a:ext cx="192073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2761570" y="4005064"/>
            <a:ext cx="166641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644178" y="4375937"/>
            <a:ext cx="169557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2560279" y="4382896"/>
            <a:ext cx="186770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114112" y="1664804"/>
            <a:ext cx="3369601" cy="1876491"/>
            <a:chOff x="5162839" y="1484784"/>
            <a:chExt cx="3369601" cy="1876491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364088" y="1484784"/>
              <a:ext cx="3168352" cy="1476768"/>
              <a:chOff x="5364088" y="1484784"/>
              <a:chExt cx="3168352" cy="1476768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5364088" y="1484784"/>
                <a:ext cx="1080120" cy="14767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6444208" y="2961552"/>
                <a:ext cx="20882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5162839" y="154750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A</a:t>
              </a:r>
              <a:endParaRPr lang="ru-RU" b="1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71659" y="2956906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B</a:t>
              </a:r>
              <a:endParaRPr lang="ru-RU" b="1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00068" y="2991943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C</a:t>
              </a:r>
              <a:endParaRPr lang="ru-RU" b="1" i="1" dirty="0"/>
            </a:p>
          </p:txBody>
        </p:sp>
      </p:grpSp>
      <p:sp>
        <p:nvSpPr>
          <p:cNvPr id="25" name="Стрелка вниз 24">
            <a:hlinkClick r:id="rId16" action="ppaction://hlinksldjump"/>
          </p:cNvPr>
          <p:cNvSpPr/>
          <p:nvPr/>
        </p:nvSpPr>
        <p:spPr>
          <a:xfrm>
            <a:off x="2051720" y="5157192"/>
            <a:ext cx="709850" cy="7920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hlinkClick r:id="rId16" action="ppaction://hlinksldjump"/>
          </p:cNvPr>
          <p:cNvSpPr txBox="1"/>
          <p:nvPr/>
        </p:nvSpPr>
        <p:spPr>
          <a:xfrm>
            <a:off x="1127626" y="6021288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Переход в галерею углов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024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4248472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Углы могут быть:</a:t>
            </a:r>
          </a:p>
          <a:p>
            <a:pPr marL="0" indent="0">
              <a:buNone/>
            </a:pPr>
            <a:endParaRPr lang="ru-RU" sz="2800" u="sng" dirty="0" smtClean="0"/>
          </a:p>
          <a:p>
            <a:r>
              <a:rPr lang="ru-RU" b="1" dirty="0" smtClean="0"/>
              <a:t>Острые и тупые;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Прямые</a:t>
            </a:r>
            <a:r>
              <a:rPr lang="ru-RU" b="1" dirty="0" smtClean="0"/>
              <a:t> и развернутые;</a:t>
            </a:r>
          </a:p>
          <a:p>
            <a:r>
              <a:rPr lang="ru-RU" b="1" dirty="0" smtClean="0"/>
              <a:t>Смежные и вертикальные;</a:t>
            </a:r>
          </a:p>
          <a:p>
            <a:r>
              <a:rPr lang="ru-RU" b="1" dirty="0" smtClean="0"/>
              <a:t>Накрест лежащие, односторонние и соответственные;</a:t>
            </a:r>
          </a:p>
          <a:p>
            <a:r>
              <a:rPr lang="ru-RU" b="1" dirty="0" smtClean="0"/>
              <a:t>Центральные и вписанные;</a:t>
            </a:r>
          </a:p>
          <a:p>
            <a:r>
              <a:rPr lang="ru-RU" b="1" dirty="0" smtClean="0"/>
              <a:t>Двугранные и трехгранные.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319463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Угол, градусная мера которого равна 90°, называется </a:t>
            </a:r>
            <a:r>
              <a:rPr lang="ru-RU" sz="1800" b="1" i="1" dirty="0" smtClean="0"/>
              <a:t>прямым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Две прямые, пересекающиеся под прямым углом, называются </a:t>
            </a:r>
            <a:r>
              <a:rPr lang="ru-RU" sz="1800" i="1" dirty="0" smtClean="0"/>
              <a:t>перпендикулярными</a:t>
            </a:r>
            <a:r>
              <a:rPr lang="ru-RU" sz="1800" dirty="0" smtClean="0"/>
              <a:t>. Пишут </a:t>
            </a:r>
            <a:r>
              <a:rPr lang="en-US" sz="1800" i="1" dirty="0" err="1" smtClean="0"/>
              <a:t>a</a:t>
            </a:r>
            <a:r>
              <a:rPr lang="en-US" sz="1800" dirty="0" err="1" smtClean="0">
                <a:sym typeface="Symbol"/>
              </a:rPr>
              <a:t></a:t>
            </a:r>
            <a:r>
              <a:rPr lang="en-US" sz="1800" i="1" dirty="0" err="1" smtClean="0">
                <a:sym typeface="Symbol"/>
              </a:rPr>
              <a:t>b</a:t>
            </a:r>
            <a:r>
              <a:rPr lang="ru-RU" sz="1800" i="1" dirty="0">
                <a:sym typeface="Symbol"/>
              </a:rPr>
              <a:t>.</a:t>
            </a:r>
            <a:r>
              <a:rPr lang="en-US" sz="1800" i="1" dirty="0" smtClean="0">
                <a:sym typeface="Symbol"/>
              </a:rPr>
              <a:t> </a:t>
            </a:r>
            <a:endParaRPr lang="ru-RU" sz="1800" i="1" dirty="0" smtClean="0">
              <a:sym typeface="Symbol"/>
            </a:endParaRPr>
          </a:p>
          <a:p>
            <a:pPr marL="0" indent="0">
              <a:buNone/>
            </a:pPr>
            <a:r>
              <a:rPr lang="ru-RU" sz="1800" dirty="0" smtClean="0"/>
              <a:t>Знак перпендикулярности «⊥» также, как и знак угла, предложил в 1934 году французский математик </a:t>
            </a:r>
            <a:r>
              <a:rPr lang="ru-RU" sz="1800" b="1" i="1" dirty="0" smtClean="0"/>
              <a:t>Пьер </a:t>
            </a:r>
            <a:r>
              <a:rPr lang="ru-RU" sz="1800" b="1" i="1" dirty="0" err="1" smtClean="0"/>
              <a:t>Эригон</a:t>
            </a:r>
            <a:r>
              <a:rPr lang="ru-RU" sz="1800" b="1" i="1" dirty="0" smtClean="0"/>
              <a:t>.</a:t>
            </a:r>
          </a:p>
          <a:p>
            <a:pPr marL="0" indent="0">
              <a:buNone/>
            </a:pPr>
            <a:endParaRPr lang="ru-RU" sz="1800" b="1" i="1" dirty="0" smtClean="0"/>
          </a:p>
          <a:p>
            <a:pPr marL="0" indent="0">
              <a:buNone/>
            </a:pPr>
            <a:r>
              <a:rPr lang="ru-RU" sz="1600" i="1" dirty="0" smtClean="0"/>
              <a:t>Для построения перпендикулярных</a:t>
            </a:r>
          </a:p>
          <a:p>
            <a:pPr marL="0" indent="0">
              <a:buNone/>
            </a:pPr>
            <a:r>
              <a:rPr lang="ru-RU" sz="1600" i="1" dirty="0" smtClean="0"/>
              <a:t>прямых используют чертежный</a:t>
            </a:r>
          </a:p>
          <a:p>
            <a:pPr marL="0" indent="0">
              <a:buNone/>
            </a:pPr>
            <a:r>
              <a:rPr lang="ru-RU" sz="1600" i="1" dirty="0" smtClean="0"/>
              <a:t>угольник.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30032" y="1484784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907704" y="1500808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30032" y="1916832"/>
            <a:ext cx="120566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051720" y="1916832"/>
            <a:ext cx="1872208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630032" y="2358161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2270746" y="2370018"/>
            <a:ext cx="201322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17564" y="2781532"/>
            <a:ext cx="258628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635044" y="3176609"/>
            <a:ext cx="2136755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635044" y="3536649"/>
            <a:ext cx="249679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617564" y="4005064"/>
            <a:ext cx="192073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2761570" y="4005064"/>
            <a:ext cx="166641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644178" y="4375937"/>
            <a:ext cx="169557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2560279" y="4382896"/>
            <a:ext cx="186770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5875596" y="1196752"/>
            <a:ext cx="2080780" cy="1444635"/>
            <a:chOff x="5249823" y="1196752"/>
            <a:chExt cx="2922577" cy="2088232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5292080" y="2204864"/>
              <a:ext cx="288032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732240" y="1196752"/>
              <a:ext cx="0" cy="20882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6732240" y="2026587"/>
              <a:ext cx="144016" cy="14401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49823" y="1713335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ru-RU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4455" y="291565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b</a:t>
              </a:r>
              <a:endParaRPr lang="ru-RU" i="1" dirty="0"/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8420" r="9242" b="15696"/>
          <a:stretch/>
        </p:blipFill>
        <p:spPr>
          <a:xfrm>
            <a:off x="7236296" y="4941168"/>
            <a:ext cx="1693972" cy="1566384"/>
          </a:xfrm>
          <a:prstGeom prst="rect">
            <a:avLst/>
          </a:prstGeom>
        </p:spPr>
      </p:pic>
      <p:sp>
        <p:nvSpPr>
          <p:cNvPr id="24" name="Стрелка вниз 23">
            <a:hlinkClick r:id="rId17" action="ppaction://hlinksldjump"/>
          </p:cNvPr>
          <p:cNvSpPr/>
          <p:nvPr/>
        </p:nvSpPr>
        <p:spPr>
          <a:xfrm>
            <a:off x="2051720" y="5157192"/>
            <a:ext cx="709850" cy="7920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hlinkClick r:id="rId17" action="ppaction://hlinksldjump"/>
          </p:cNvPr>
          <p:cNvSpPr txBox="1"/>
          <p:nvPr/>
        </p:nvSpPr>
        <p:spPr>
          <a:xfrm>
            <a:off x="1127626" y="6021288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Переход в галерею углов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024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4248472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Углы могут быть:</a:t>
            </a:r>
          </a:p>
          <a:p>
            <a:pPr marL="0" indent="0">
              <a:buNone/>
            </a:pPr>
            <a:endParaRPr lang="ru-RU" sz="2800" u="sng" dirty="0" smtClean="0"/>
          </a:p>
          <a:p>
            <a:r>
              <a:rPr lang="ru-RU" b="1" dirty="0" smtClean="0"/>
              <a:t>Острые и тупые;</a:t>
            </a:r>
          </a:p>
          <a:p>
            <a:r>
              <a:rPr lang="ru-RU" b="1" dirty="0" smtClean="0"/>
              <a:t>Прямые и </a:t>
            </a:r>
            <a:r>
              <a:rPr lang="ru-RU" b="1" dirty="0" smtClean="0">
                <a:solidFill>
                  <a:srgbClr val="FF0000"/>
                </a:solidFill>
              </a:rPr>
              <a:t>развернутые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Смежные и вертикальные;</a:t>
            </a:r>
          </a:p>
          <a:p>
            <a:r>
              <a:rPr lang="ru-RU" b="1" dirty="0" smtClean="0"/>
              <a:t>Накрест лежащие, односторонние и соответственные;</a:t>
            </a:r>
          </a:p>
          <a:p>
            <a:r>
              <a:rPr lang="ru-RU" b="1" dirty="0" smtClean="0"/>
              <a:t>Центральные и вписанные;</a:t>
            </a:r>
          </a:p>
          <a:p>
            <a:r>
              <a:rPr lang="ru-RU" b="1" dirty="0" smtClean="0"/>
              <a:t>Двугранные и трехгранные.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404664"/>
                <a:ext cx="4319463" cy="6192688"/>
              </a:xfr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000" dirty="0" smtClean="0"/>
                  <a:t>Два дополнительных друг другу луча образуют </a:t>
                </a:r>
                <a:r>
                  <a:rPr lang="ru-RU" sz="2000" b="1" i="1" dirty="0" smtClean="0"/>
                  <a:t>развернутый угол</a:t>
                </a:r>
                <a:r>
                  <a:rPr lang="ru-RU" sz="2000" dirty="0" smtClean="0"/>
                  <a:t>. Стороны этого угла вместе составляют прямую линию, на которой лежит вершина развернутого угла.</a:t>
                </a:r>
              </a:p>
              <a:p>
                <a:pPr marL="0" indent="0">
                  <a:buNone/>
                </a:pPr>
                <a:r>
                  <a:rPr lang="ru-RU" sz="1600" i="1" dirty="0"/>
                  <a:t>Одной из единиц измерения углов является </a:t>
                </a:r>
                <a:r>
                  <a:rPr lang="ru-RU" sz="1600" b="1" i="1" dirty="0"/>
                  <a:t>градус</a:t>
                </a:r>
                <a:r>
                  <a:rPr lang="ru-RU" sz="1600" i="1" dirty="0"/>
                  <a:t>. </a:t>
                </a:r>
                <a:r>
                  <a:rPr lang="ru-RU" sz="1600" b="1" i="1" dirty="0"/>
                  <a:t>Один градус</a:t>
                </a:r>
                <a:r>
                  <a:rPr lang="ru-RU" sz="1600" i="1" dirty="0"/>
                  <a:t> – это угол, равный одной сто восьмидесятой части развернутого угла. </a:t>
                </a:r>
                <a:endParaRPr lang="ru-RU" sz="1600" i="1" dirty="0" smtClean="0"/>
              </a:p>
              <a:p>
                <a:pPr marL="0" indent="0">
                  <a:buNone/>
                </a:pPr>
                <a:r>
                  <a:rPr lang="ru-RU" sz="1600" dirty="0" smtClean="0"/>
                  <a:t>Части </a:t>
                </a:r>
                <a:r>
                  <a:rPr lang="ru-RU" sz="1600" dirty="0"/>
                  <a:t>градуса получили специальные </a:t>
                </a:r>
                <a:r>
                  <a:rPr lang="ru-RU" sz="1600" dirty="0" smtClean="0"/>
                  <a:t>названия - </a:t>
                </a:r>
                <a:r>
                  <a:rPr lang="ru-RU" sz="1600" dirty="0"/>
                  <a:t>минуты и секунды. </a:t>
                </a:r>
                <a:endParaRPr lang="ru-RU" sz="1600" dirty="0" smtClean="0"/>
              </a:p>
              <a:p>
                <a:pPr marL="0" indent="0">
                  <a:buNone/>
                </a:pPr>
                <a:r>
                  <a:rPr lang="ru-RU" sz="1600" dirty="0" smtClean="0"/>
                  <a:t>    1° = 60ʹ = 3600ʹʹ, 1ʹ 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/>
                          </a:rPr>
                          <m:t>60</m:t>
                        </m:r>
                      </m:den>
                    </m:f>
                    <m:r>
                      <a:rPr lang="ru-RU" sz="1600" b="0" i="1" smtClean="0">
                        <a:latin typeface="Cambria Math"/>
                      </a:rPr>
                      <m:t>)°</m:t>
                    </m:r>
                  </m:oMath>
                </a14:m>
                <a:r>
                  <a:rPr lang="ru-RU" sz="1600" dirty="0" smtClean="0"/>
                  <a:t>, 1ʹʹ=(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/>
                          </a:rPr>
                          <m:t>60</m:t>
                        </m:r>
                      </m:den>
                    </m:f>
                    <m:r>
                      <a:rPr lang="ru-RU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1600" dirty="0" smtClean="0"/>
                  <a:t>ʹ=(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b="0" i="1" dirty="0" smtClean="0">
                            <a:latin typeface="Cambria Math"/>
                          </a:rPr>
                          <m:t>3600</m:t>
                        </m:r>
                      </m:den>
                    </m:f>
                    <m:r>
                      <a:rPr lang="ru-RU" sz="1600" b="0" i="1" dirty="0" smtClean="0">
                        <a:latin typeface="Cambria Math"/>
                      </a:rPr>
                      <m:t>)°</m:t>
                    </m:r>
                  </m:oMath>
                </a14:m>
                <a:endParaRPr lang="ru-RU" sz="1600" dirty="0" smtClean="0"/>
              </a:p>
              <a:p>
                <a:pPr marL="0" indent="0">
                  <a:buNone/>
                </a:pPr>
                <a:endParaRPr lang="ru-RU" sz="1600" dirty="0"/>
              </a:p>
              <a:p>
                <a:pPr marL="0" indent="0">
                  <a:buNone/>
                </a:pPr>
                <a:endParaRPr lang="ru-RU" sz="1600" dirty="0" smtClean="0"/>
              </a:p>
              <a:p>
                <a:pPr marL="0" indent="0">
                  <a:buNone/>
                </a:pPr>
                <a:endParaRPr lang="ru-RU" sz="1600" dirty="0" smtClean="0"/>
              </a:p>
              <a:p>
                <a:pPr marL="0" indent="0">
                  <a:buNone/>
                </a:pPr>
                <a:endParaRPr lang="ru-RU" sz="1600" dirty="0"/>
              </a:p>
              <a:p>
                <a:pPr marL="0" indent="0">
                  <a:buNone/>
                </a:pPr>
                <a:endParaRPr lang="ru-RU" sz="1600" dirty="0" smtClean="0"/>
              </a:p>
              <a:p>
                <a:pPr marL="0" indent="0">
                  <a:buNone/>
                </a:pPr>
                <a:endParaRPr lang="ru-RU" sz="1600" dirty="0"/>
              </a:p>
              <a:p>
                <a:pPr marL="0" indent="0">
                  <a:buNone/>
                </a:pPr>
                <a:endParaRPr lang="ru-RU" sz="1600" dirty="0" smtClean="0"/>
              </a:p>
              <a:p>
                <a:pPr marL="0" indent="0">
                  <a:buNone/>
                </a:pPr>
                <a:endParaRPr lang="ru-RU" sz="1600" dirty="0" smtClean="0"/>
              </a:p>
              <a:p>
                <a:pPr marL="0" indent="0">
                  <a:buNone/>
                </a:pPr>
                <a:r>
                  <a:rPr lang="ru-RU" sz="1600" dirty="0" smtClean="0"/>
                  <a:t>Стрелки в 6 часов образуют развернутый угол.</a:t>
                </a:r>
                <a:endParaRPr lang="ru-RU" sz="1600" dirty="0"/>
              </a:p>
            </p:txBody>
          </p:sp>
        </mc:Choice>
        <mc:Fallback xmlns=""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404664"/>
                <a:ext cx="4319463" cy="6192688"/>
              </a:xfrm>
              <a:blipFill rotWithShape="1">
                <a:blip r:embed="rId3" cstate="print"/>
                <a:stretch>
                  <a:fillRect l="-1551" t="-984" r="-22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630032" y="1484784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1907704" y="1500808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630032" y="1916832"/>
            <a:ext cx="120566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2051720" y="1916832"/>
            <a:ext cx="1872208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630032" y="2358161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2270746" y="2370018"/>
            <a:ext cx="201322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617564" y="2781532"/>
            <a:ext cx="258628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635044" y="3176609"/>
            <a:ext cx="2136755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635044" y="3536649"/>
            <a:ext cx="249679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617564" y="4005064"/>
            <a:ext cx="192073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4" action="ppaction://hlinksldjump"/>
          </p:cNvPr>
          <p:cNvSpPr/>
          <p:nvPr/>
        </p:nvSpPr>
        <p:spPr>
          <a:xfrm>
            <a:off x="2761570" y="4005064"/>
            <a:ext cx="166641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5" action="ppaction://hlinksldjump"/>
          </p:cNvPr>
          <p:cNvSpPr/>
          <p:nvPr/>
        </p:nvSpPr>
        <p:spPr>
          <a:xfrm>
            <a:off x="644178" y="4375937"/>
            <a:ext cx="169557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6" action="ppaction://hlinksldjump"/>
          </p:cNvPr>
          <p:cNvSpPr/>
          <p:nvPr/>
        </p:nvSpPr>
        <p:spPr>
          <a:xfrm>
            <a:off x="2560279" y="4382896"/>
            <a:ext cx="186770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5796136" y="4185084"/>
            <a:ext cx="1767586" cy="1774630"/>
            <a:chOff x="6084168" y="3176609"/>
            <a:chExt cx="2286000" cy="2286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3176609"/>
              <a:ext cx="2286000" cy="228600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9" name="Прямая со стрелкой 18"/>
            <p:cNvCxnSpPr/>
            <p:nvPr/>
          </p:nvCxnSpPr>
          <p:spPr>
            <a:xfrm flipH="1" flipV="1">
              <a:off x="7212810" y="3429000"/>
              <a:ext cx="14358" cy="112695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7227168" y="4185084"/>
              <a:ext cx="0" cy="7560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7140802" y="423888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Стрелка вниз 22">
            <a:hlinkClick r:id="rId18" action="ppaction://hlinksldjump"/>
          </p:cNvPr>
          <p:cNvSpPr/>
          <p:nvPr/>
        </p:nvSpPr>
        <p:spPr>
          <a:xfrm>
            <a:off x="2051720" y="5157192"/>
            <a:ext cx="709850" cy="7920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hlinkClick r:id="rId18" action="ppaction://hlinksldjump"/>
          </p:cNvPr>
          <p:cNvSpPr txBox="1"/>
          <p:nvPr/>
        </p:nvSpPr>
        <p:spPr>
          <a:xfrm>
            <a:off x="1127626" y="6021288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Переход в галерею углов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024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4248472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Углы могут быть:</a:t>
            </a:r>
          </a:p>
          <a:p>
            <a:pPr marL="0" indent="0">
              <a:buNone/>
            </a:pPr>
            <a:endParaRPr lang="ru-RU" sz="2800" u="sng" dirty="0" smtClean="0"/>
          </a:p>
          <a:p>
            <a:r>
              <a:rPr lang="ru-RU" b="1" dirty="0" smtClean="0"/>
              <a:t>Острые и тупые;</a:t>
            </a:r>
          </a:p>
          <a:p>
            <a:r>
              <a:rPr lang="ru-RU" b="1" dirty="0" smtClean="0"/>
              <a:t>Прямые и развернутые;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Смежные</a:t>
            </a:r>
            <a:r>
              <a:rPr lang="ru-RU" b="1" dirty="0" smtClean="0"/>
              <a:t> и вертикальные;</a:t>
            </a:r>
          </a:p>
          <a:p>
            <a:r>
              <a:rPr lang="ru-RU" b="1" dirty="0" smtClean="0"/>
              <a:t>Накрест лежащие, односторонние и соответственные;</a:t>
            </a:r>
          </a:p>
          <a:p>
            <a:r>
              <a:rPr lang="ru-RU" b="1" dirty="0" smtClean="0"/>
              <a:t>Центральные и вписанные;</a:t>
            </a:r>
          </a:p>
          <a:p>
            <a:r>
              <a:rPr lang="ru-RU" b="1" dirty="0" smtClean="0"/>
              <a:t>Двугранные и трехгранные.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319463" cy="61926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Два угла называются </a:t>
            </a:r>
            <a:r>
              <a:rPr lang="ru-RU" sz="2000" b="1" i="1" dirty="0" smtClean="0"/>
              <a:t>смежными</a:t>
            </a:r>
            <a:r>
              <a:rPr lang="ru-RU" sz="2000" dirty="0" smtClean="0"/>
              <a:t>, если у них одна сторона общая, а другие стороны этих углов являются дополнительными полупрямыми.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  </a:t>
            </a:r>
          </a:p>
          <a:p>
            <a:pPr marL="0" indent="0">
              <a:buNone/>
            </a:pPr>
            <a:r>
              <a:rPr lang="ru-RU" sz="1800" dirty="0" smtClean="0"/>
              <a:t>       Сумма смежных углов равна 180°.</a:t>
            </a:r>
          </a:p>
          <a:p>
            <a:pPr marL="0" indent="0">
              <a:buNone/>
            </a:pPr>
            <a:endParaRPr lang="ru-RU" sz="1700" b="1" dirty="0" smtClean="0"/>
          </a:p>
          <a:p>
            <a:pPr marL="0" indent="0">
              <a:buNone/>
            </a:pPr>
            <a:r>
              <a:rPr lang="ru-RU" sz="1700" b="1" i="1" dirty="0" smtClean="0"/>
              <a:t>Свойства смежных углов</a:t>
            </a:r>
            <a:r>
              <a:rPr lang="ru-RU" sz="1700" b="1" dirty="0" smtClean="0"/>
              <a:t>.</a:t>
            </a:r>
            <a:endParaRPr lang="ru-RU" sz="1700" dirty="0" smtClean="0"/>
          </a:p>
          <a:p>
            <a:r>
              <a:rPr lang="ru-RU" sz="1700" dirty="0" smtClean="0"/>
              <a:t>Если два угла равны, то смежные с ними углы равны.</a:t>
            </a:r>
          </a:p>
          <a:p>
            <a:r>
              <a:rPr lang="ru-RU" sz="1700" dirty="0" smtClean="0"/>
              <a:t>Угол, смежный с прямым углом, есть прямой угол.</a:t>
            </a:r>
          </a:p>
          <a:p>
            <a:r>
              <a:rPr lang="ru-RU" sz="1700" dirty="0" smtClean="0"/>
              <a:t>Угол, смежный с острым, является тупым, а смежный с ним тупой - острым.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i="1" dirty="0" smtClean="0"/>
              <a:t>Найдите смежные углы, если один из них в два раза больше другого.</a:t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30032" y="1484784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907704" y="1500808"/>
            <a:ext cx="1080120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30032" y="1916832"/>
            <a:ext cx="120566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051720" y="1916832"/>
            <a:ext cx="1872208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630032" y="2358161"/>
            <a:ext cx="143415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2270746" y="2370018"/>
            <a:ext cx="201322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617564" y="2781532"/>
            <a:ext cx="258628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635044" y="3176609"/>
            <a:ext cx="2136755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635044" y="3536649"/>
            <a:ext cx="2496796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617564" y="4005064"/>
            <a:ext cx="1920732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2761570" y="4005064"/>
            <a:ext cx="166641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644178" y="4375937"/>
            <a:ext cx="1695573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2560279" y="4382896"/>
            <a:ext cx="1867704" cy="360040"/>
          </a:xfrm>
          <a:prstGeom prst="rect">
            <a:avLst/>
          </a:prstGeom>
          <a:solidFill>
            <a:srgbClr val="4F81BD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900964" y="1341447"/>
            <a:ext cx="3554870" cy="1778791"/>
            <a:chOff x="4900964" y="1341447"/>
            <a:chExt cx="3554870" cy="1778791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900964" y="1341447"/>
              <a:ext cx="3554870" cy="1510810"/>
              <a:chOff x="4860032" y="1860848"/>
              <a:chExt cx="3554870" cy="1510810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4860032" y="3068960"/>
                <a:ext cx="352839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6516216" y="1988840"/>
                <a:ext cx="1152128" cy="10801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4860032" y="3002326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A</a:t>
                </a:r>
                <a:endParaRPr lang="ru-RU" b="1" i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300100" y="3002326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O</a:t>
                </a:r>
                <a:endParaRPr lang="ru-RU" b="1" i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100392" y="3002326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B</a:t>
                </a:r>
                <a:endParaRPr lang="ru-RU" b="1" i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236296" y="1860848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C</a:t>
                </a:r>
                <a:endParaRPr lang="ru-RU" b="1" i="1" dirty="0"/>
              </a:p>
            </p:txBody>
          </p:sp>
          <p:sp>
            <p:nvSpPr>
              <p:cNvPr id="25" name="Дуга 24"/>
              <p:cNvSpPr/>
              <p:nvPr/>
            </p:nvSpPr>
            <p:spPr>
              <a:xfrm>
                <a:off x="6732240" y="2718201"/>
                <a:ext cx="360040" cy="566783"/>
              </a:xfrm>
              <a:prstGeom prst="arc">
                <a:avLst>
                  <a:gd name="adj1" fmla="val 16380389"/>
                  <a:gd name="adj2" fmla="val 61302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Дуга 25"/>
              <p:cNvSpPr/>
              <p:nvPr/>
            </p:nvSpPr>
            <p:spPr>
              <a:xfrm>
                <a:off x="6678399" y="2741607"/>
                <a:ext cx="360040" cy="566783"/>
              </a:xfrm>
              <a:prstGeom prst="arc">
                <a:avLst>
                  <a:gd name="adj1" fmla="val 16380389"/>
                  <a:gd name="adj2" fmla="val 61302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Дуга 26"/>
            <p:cNvSpPr/>
            <p:nvPr/>
          </p:nvSpPr>
          <p:spPr>
            <a:xfrm rot="16200000">
              <a:off x="6278141" y="2004827"/>
              <a:ext cx="921438" cy="1309383"/>
            </a:xfrm>
            <a:prstGeom prst="arc">
              <a:avLst>
                <a:gd name="adj1" fmla="val 16698237"/>
                <a:gd name="adj2" fmla="val 939439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Стрелка вниз 29">
            <a:hlinkClick r:id="rId16" action="ppaction://hlinksldjump"/>
          </p:cNvPr>
          <p:cNvSpPr/>
          <p:nvPr/>
        </p:nvSpPr>
        <p:spPr>
          <a:xfrm>
            <a:off x="2051720" y="5157192"/>
            <a:ext cx="709850" cy="7920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hlinkClick r:id="rId16" action="ppaction://hlinksldjump"/>
          </p:cNvPr>
          <p:cNvSpPr txBox="1"/>
          <p:nvPr/>
        </p:nvSpPr>
        <p:spPr>
          <a:xfrm>
            <a:off x="1127626" y="6021288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Переход в галерею углов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024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42435f16d659d195f81c235e7486296464f9ef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1750</Words>
  <Application>Microsoft Office PowerPoint</Application>
  <PresentationFormat>Экран (4:3)</PresentationFormat>
  <Paragraphs>380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 SubZero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Почти все об углах</dc:title>
  <dc:creator>Людмила</dc:creator>
  <cp:lastModifiedBy>Людмила</cp:lastModifiedBy>
  <cp:revision>6</cp:revision>
  <dcterms:created xsi:type="dcterms:W3CDTF">2013-01-04T10:19:11Z</dcterms:created>
  <dcterms:modified xsi:type="dcterms:W3CDTF">2013-01-19T15:29:40Z</dcterms:modified>
</cp:coreProperties>
</file>