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3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279" r:id="rId12"/>
    <p:sldId id="256" r:id="rId13"/>
    <p:sldId id="258" r:id="rId14"/>
    <p:sldId id="259" r:id="rId15"/>
    <p:sldId id="266" r:id="rId16"/>
    <p:sldId id="271" r:id="rId17"/>
    <p:sldId id="270" r:id="rId18"/>
    <p:sldId id="28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9" r:id="rId27"/>
    <p:sldId id="290" r:id="rId28"/>
    <p:sldId id="309" r:id="rId29"/>
    <p:sldId id="310" r:id="rId30"/>
    <p:sldId id="323" r:id="rId31"/>
    <p:sldId id="32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E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6309" autoAdjust="0"/>
  </p:normalViewPr>
  <p:slideViewPr>
    <p:cSldViewPr>
      <p:cViewPr>
        <p:scale>
          <a:sx n="70" d="100"/>
          <a:sy n="70" d="100"/>
        </p:scale>
        <p:origin x="-390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279D-05AC-41E3-8801-3F3F2B7C81B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568B7-98F5-4D1D-9FBC-4C8E3945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7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8527B-A00B-42A2-A51C-71E0DB454680}" type="slidenum">
              <a:rPr lang="ru-RU"/>
              <a:pPr/>
              <a:t>2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15946-9BF2-4538-8554-E8862CC394AE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68B7-98F5-4D1D-9FBC-4C8E394556D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72D-F99F-4A4D-AE80-1A1DD3618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789AF-0038-4310-A864-A0250AE39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6C2D-A95E-4D27-B87C-D54464527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DAD1-1B1F-4BC8-AD90-E896F5756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132C-D4D2-44A4-99B0-2D8F2F953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4392-5B74-4327-9EA3-2B330D016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FC46-647C-4AB3-942F-546227B50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D4E4-854B-4FDB-9F23-73A597F2D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7AB6-FBB4-40CE-9B8D-F167B2909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74A2-6936-4299-B6E0-5A131B23A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B45D-7149-4813-BE20-AA9DE6009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876F47-D39D-4200-A45C-D35BF4D7A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26" r:id="rId3"/>
    <p:sldLayoutId id="2147483720" r:id="rId4"/>
    <p:sldLayoutId id="2147483727" r:id="rId5"/>
    <p:sldLayoutId id="2147483721" r:id="rId6"/>
    <p:sldLayoutId id="2147483722" r:id="rId7"/>
    <p:sldLayoutId id="2147483728" r:id="rId8"/>
    <p:sldLayoutId id="2147483729" r:id="rId9"/>
    <p:sldLayoutId id="2147483723" r:id="rId10"/>
    <p:sldLayoutId id="2147483724" r:id="rId11"/>
  </p:sldLayoutIdLst>
  <p:transition spd="med"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784737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 descr="p82_11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921625" cy="3457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Правила техники</a:t>
            </a:r>
          </a:p>
          <a:p>
            <a:pPr algn="ctr"/>
            <a:r>
              <a:rPr lang="ru-RU" sz="3600" b="1" kern="10"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34891530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5650" y="1700213"/>
            <a:ext cx="52895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ru-RU" sz="2800" b="1" i="1">
                <a:solidFill>
                  <a:srgbClr val="FF0000"/>
                </a:solidFill>
                <a:latin typeface="Courier New" pitchFamily="49" charset="0"/>
              </a:rPr>
              <a:t>Начинать работу строго </a:t>
            </a:r>
          </a:p>
          <a:p>
            <a:pPr>
              <a:lnSpc>
                <a:spcPct val="140000"/>
              </a:lnSpc>
            </a:pPr>
            <a:r>
              <a:rPr lang="ru-RU" sz="2800" b="1" i="1">
                <a:solidFill>
                  <a:srgbClr val="FF0000"/>
                </a:solidFill>
                <a:latin typeface="Courier New" pitchFamily="49" charset="0"/>
              </a:rPr>
              <a:t>с разрешения педагога,</a:t>
            </a:r>
          </a:p>
          <a:p>
            <a:pPr>
              <a:lnSpc>
                <a:spcPct val="140000"/>
              </a:lnSpc>
            </a:pPr>
            <a:r>
              <a:rPr lang="ru-RU" sz="2800" b="1" i="1">
                <a:solidFill>
                  <a:srgbClr val="FF0000"/>
                </a:solidFill>
                <a:latin typeface="Courier New" pitchFamily="49" charset="0"/>
              </a:rPr>
              <a:t>И учтите: Вы в ответе,</a:t>
            </a:r>
          </a:p>
          <a:p>
            <a:pPr>
              <a:lnSpc>
                <a:spcPct val="140000"/>
              </a:lnSpc>
            </a:pPr>
            <a:r>
              <a:rPr lang="ru-RU" sz="2800" b="1" i="1">
                <a:solidFill>
                  <a:srgbClr val="FF0000"/>
                </a:solidFill>
                <a:latin typeface="Courier New" pitchFamily="49" charset="0"/>
              </a:rPr>
              <a:t>за порядок в кабинете.</a:t>
            </a:r>
          </a:p>
        </p:txBody>
      </p:sp>
      <p:sp>
        <p:nvSpPr>
          <p:cNvPr id="12293" name="WordArt 5" descr="p82_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30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Правила техники безопасности</a:t>
            </a:r>
          </a:p>
        </p:txBody>
      </p:sp>
      <p:pic>
        <p:nvPicPr>
          <p:cNvPr id="12298" name="Picture 10" descr="J01892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716338"/>
            <a:ext cx="2278063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14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 bwMode="auto">
          <a:xfrm>
            <a:off x="3193058" y="476672"/>
            <a:ext cx="2736304" cy="1472952"/>
          </a:xfrm>
          <a:prstGeom prst="rect">
            <a:avLst/>
          </a:prstGeom>
          <a:ln w="635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784737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6410" y="1949624"/>
            <a:ext cx="8229600" cy="147295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marL="0" indent="0" algn="ctr">
              <a:buNone/>
            </a:pPr>
            <a:r>
              <a:rPr lang="ru-RU" dirty="0"/>
              <a:t>Вспомним немного материал 5 класса</a:t>
            </a:r>
          </a:p>
        </p:txBody>
      </p:sp>
    </p:spTree>
    <p:extLst>
      <p:ext uri="{BB962C8B-B14F-4D97-AF65-F5344CB8AC3E}">
        <p14:creationId xmlns:p14="http://schemas.microsoft.com/office/powerpoint/2010/main" val="56398553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1571612"/>
            <a:ext cx="72410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И </a:t>
            </a: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н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ф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 о </a:t>
            </a: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р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 м а </a:t>
            </a: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ц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 и я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38" y="3929063"/>
            <a:ext cx="6240462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Информация – это сведения </a:t>
            </a:r>
          </a:p>
          <a:p>
            <a:pPr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 окружающем нас мире.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5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60424" y="1484784"/>
            <a:ext cx="2775471" cy="6477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из книг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Как человек получает информацию?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499992" y="2132856"/>
            <a:ext cx="352824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от учителя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83568" y="3505572"/>
            <a:ext cx="446449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Интернета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203848" y="5013176"/>
            <a:ext cx="525658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от знакомых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5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2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2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2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8" grpId="0"/>
      <p:bldP spid="5129" grpId="0"/>
      <p:bldP spid="5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143000"/>
            <a:ext cx="8786812" cy="5072063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Человек и животные получают информацию через органы чувств</a:t>
            </a: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Органы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чувств</a:t>
            </a: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543824" cy="7762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Информация</a:t>
            </a: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1214438" y="2643188"/>
            <a:ext cx="1954212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3000375" y="2643188"/>
            <a:ext cx="5048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H="1">
            <a:off x="3643313" y="2714625"/>
            <a:ext cx="290512" cy="250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4572000" y="26431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5000625" y="2643188"/>
            <a:ext cx="642938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5643563" y="2643188"/>
            <a:ext cx="18716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57188" y="3429000"/>
            <a:ext cx="1390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rgbClr val="000099"/>
                </a:solidFill>
                <a:latin typeface="Bookman Old Style" pitchFamily="18" charset="0"/>
              </a:rPr>
              <a:t>Зрение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2214563" y="3357563"/>
            <a:ext cx="9667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rgbClr val="000099"/>
                </a:solidFill>
                <a:latin typeface="Bookman Old Style" pitchFamily="18" charset="0"/>
              </a:rPr>
              <a:t>Слух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4143375" y="3571875"/>
            <a:ext cx="990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rgbClr val="000099"/>
                </a:solidFill>
                <a:latin typeface="Bookman Old Style" pitchFamily="18" charset="0"/>
              </a:rPr>
              <a:t>Вкус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5286375" y="3571875"/>
            <a:ext cx="1841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rgbClr val="000099"/>
                </a:solidFill>
                <a:latin typeface="Bookman Old Style" pitchFamily="18" charset="0"/>
              </a:rPr>
              <a:t>Обоняние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215188" y="3571875"/>
            <a:ext cx="1781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rgbClr val="000099"/>
                </a:solidFill>
                <a:latin typeface="Bookman Old Style" pitchFamily="18" charset="0"/>
              </a:rPr>
              <a:t>Осязание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2071688" y="5357813"/>
            <a:ext cx="39385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rgbClr val="000099"/>
                </a:solidFill>
                <a:latin typeface="Bookman Old Style" pitchFamily="18" charset="0"/>
              </a:rPr>
              <a:t>Другие органы чувств</a:t>
            </a:r>
          </a:p>
        </p:txBody>
      </p:sp>
      <p:pic>
        <p:nvPicPr>
          <p:cNvPr id="6188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929063"/>
            <a:ext cx="1495425" cy="6858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8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857625"/>
            <a:ext cx="657225" cy="10477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4071938"/>
            <a:ext cx="923925" cy="6191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91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4071938"/>
            <a:ext cx="685800" cy="10191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143375"/>
            <a:ext cx="1254125" cy="8572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6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76" grpId="0" animBg="1"/>
      <p:bldP spid="6177" grpId="0" animBg="1"/>
      <p:bldP spid="6181" grpId="0" animBg="1"/>
      <p:bldP spid="6178" grpId="0" animBg="1"/>
      <p:bldP spid="6179" grpId="0" animBg="1"/>
      <p:bldP spid="6180" grpId="0" animBg="1"/>
      <p:bldP spid="6182" grpId="0"/>
      <p:bldP spid="6183" grpId="0"/>
      <p:bldP spid="6184" grpId="0"/>
      <p:bldP spid="6185" grpId="0"/>
      <p:bldP spid="6186" grpId="0"/>
      <p:bldP spid="61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57188"/>
            <a:ext cx="8713788" cy="2286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1800" dirty="0"/>
              <a:t>		</a:t>
            </a:r>
            <a:endParaRPr lang="ru-RU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	</a:t>
            </a:r>
            <a:endParaRPr lang="ru-RU" sz="1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sz="1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sz="1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Виды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информации</a:t>
            </a: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по форме представления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1428750" y="2571750"/>
            <a:ext cx="15128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3429000" y="2643188"/>
            <a:ext cx="76200" cy="178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572000" y="2571750"/>
            <a:ext cx="0" cy="250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214938" y="2571750"/>
            <a:ext cx="857250" cy="185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6143625" y="2571750"/>
            <a:ext cx="642938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57188" y="3214688"/>
            <a:ext cx="322103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Числовая</a:t>
            </a:r>
          </a:p>
          <a:p>
            <a:pP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Количественные характеристики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окружающего мира – рост, вес,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возраст, площади лесов….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000125" y="4357688"/>
            <a:ext cx="264318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Текстовая</a:t>
            </a:r>
          </a:p>
          <a:p>
            <a:pPr algn="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Всё, что напечатано или написано на любом из существующих языков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643313" y="5072063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Графическая</a:t>
            </a:r>
          </a:p>
          <a:p>
            <a:pPr algn="just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Рисунки, картины, схемы, чертежи,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карты, фотографии и т.д.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715000" y="4429125"/>
            <a:ext cx="25717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Звуковая</a:t>
            </a:r>
          </a:p>
          <a:p>
            <a:pP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Всё, что мы слышим – человеческая речь, музыка, пение птиц и т.д.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143625" y="3214688"/>
            <a:ext cx="264318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Видеоинформация</a:t>
            </a:r>
          </a:p>
          <a:p>
            <a:pPr algn="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Последовательности изображений – фильмы, мультфильмы и т.д.</a:t>
            </a:r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1143008" cy="12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357694"/>
            <a:ext cx="13137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5072074"/>
            <a:ext cx="1143008" cy="111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429132"/>
            <a:ext cx="1785950" cy="12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3214686"/>
            <a:ext cx="122207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9" grpId="0" animBg="1"/>
      <p:bldP spid="20490" grpId="0" animBg="1"/>
      <p:bldP spid="20492" grpId="0" animBg="1"/>
      <p:bldP spid="20493" grpId="0" animBg="1"/>
      <p:bldP spid="20494" grpId="0" animBg="1"/>
      <p:bldP spid="20495" grpId="0"/>
      <p:bldP spid="20495" grpId="1"/>
      <p:bldP spid="20496" grpId="0"/>
      <p:bldP spid="20496" grpId="1"/>
      <p:bldP spid="20497" grpId="0"/>
      <p:bldP spid="20497" grpId="1"/>
      <p:bldP spid="20498" grpId="0"/>
      <p:bldP spid="20498" grpId="1"/>
      <p:bldP spid="20499" grpId="0"/>
      <p:bldP spid="2049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500063"/>
            <a:ext cx="8435975" cy="2260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	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Изучением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всевозможных способов передачи, хранения и обработки информации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занимается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наука </a:t>
            </a:r>
            <a:r>
              <a:rPr lang="ru-RU" sz="3200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информатика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88" y="3429000"/>
            <a:ext cx="8435975" cy="226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	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Хранить, обрабатывать и передавать информацию человеку помогает </a:t>
            </a:r>
            <a:r>
              <a:rPr lang="ru-RU" sz="3200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компьютер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1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Компьютер состоит из устройств, выполняющих некоторые функции мыслящего человека:</a:t>
            </a:r>
            <a:endParaRPr lang="ru-RU" sz="320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88" y="2000250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286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Органы человека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Информационный процесс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Устройства компьютера</a:t>
                      </a:r>
                      <a:endParaRPr lang="ru-RU" sz="2000" dirty="0"/>
                    </a:p>
                  </a:txBody>
                  <a:tcPr anchor="ctr"/>
                </a:tc>
              </a:tr>
              <a:tr h="52864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Органы чувств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Приём (ввод) информации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Клавиатура, мышь, сканер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52864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Мозг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Хранение информации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Память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52864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Мозг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Обработка информации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Процессор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52864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Органы речи и опорно-двигательной системы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Передача (вывод) информации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Bookman Old Style" pitchFamily="18" charset="0"/>
                        </a:rPr>
                        <a:t>Монитор, принтер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 bwMode="auto">
          <a:xfrm>
            <a:off x="3193058" y="476672"/>
            <a:ext cx="2736304" cy="1472952"/>
          </a:xfrm>
          <a:prstGeom prst="rect">
            <a:avLst/>
          </a:prstGeom>
          <a:ln w="635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784737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9600" dirty="0" smtClean="0"/>
              <a:t>2</a:t>
            </a:r>
            <a:endParaRPr lang="ru-RU" sz="9600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446410" y="1949624"/>
            <a:ext cx="8229600" cy="1472952"/>
          </a:xfrm>
          <a:prstGeom prst="rect">
            <a:avLst/>
          </a:prstGeom>
          <a:ln w="635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784737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dirty="0" smtClean="0"/>
              <a:t>Аппаратное и программное обеспечение компьютера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88353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142984"/>
            <a:ext cx="702628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9050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устроен компьютер</a:t>
            </a:r>
            <a:endParaRPr lang="ru-RU" sz="4400" dirty="0">
              <a:ln w="19050">
                <a:noFill/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6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86" y="2868473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2847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71800" y="1981200"/>
            <a:ext cx="5451475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ru-RU"/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Если ты хороший мальчик,</a:t>
            </a:r>
          </a:p>
          <a:p>
            <a:pPr algn="ctr"/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то не суй в розетку пальчик,</a:t>
            </a:r>
          </a:p>
          <a:p>
            <a:pPr algn="ctr"/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проводами не играй:</a:t>
            </a:r>
          </a:p>
          <a:p>
            <a:r>
              <a:rPr lang="ru-RU" sz="2800" b="1" u="sng">
                <a:solidFill>
                  <a:srgbClr val="660033"/>
                </a:solidFill>
                <a:latin typeface="Courier New" pitchFamily="49" charset="0"/>
              </a:rPr>
              <a:t>не известно есть ли рай?</a:t>
            </a:r>
            <a:endParaRPr lang="ru-RU" sz="2800" b="1">
              <a:solidFill>
                <a:srgbClr val="660033"/>
              </a:solidFill>
              <a:latin typeface="Courier New" pitchFamily="49" charset="0"/>
            </a:endParaRPr>
          </a:p>
        </p:txBody>
      </p:sp>
      <p:pic>
        <p:nvPicPr>
          <p:cNvPr id="2055" name="Picture 7" descr="comp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25669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 descr="p82_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30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Правила техники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42163438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642918"/>
            <a:ext cx="77867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Главным в компьютере является системный блок, включающий в себя процессор, память, накопители на жёстких и магнитных дисках, блок питания и др.</a:t>
            </a: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714488"/>
            <a:ext cx="5286412" cy="490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285992"/>
            <a:ext cx="3286148" cy="246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Admin\AppData\Local\Microsoft\Windows\Temporary Internet Files\Content.IE5\9WXL2JUU\MC90043156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340768"/>
            <a:ext cx="3820802" cy="384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040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92867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Процессор предназначен для вычислений, обработки информации и управления работой компьютера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8195" name="Picture 3" descr="C:\Users\Admin\AppData\Local\Microsoft\Windows\Temporary Internet Files\Content.IE5\I6BH00T9\MC9003037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24200"/>
            <a:ext cx="3059093" cy="36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35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901014" cy="3929090"/>
          </a:xfrm>
          <a:ln w="6350" cap="rnd">
            <a:noFill/>
          </a:ln>
        </p:spPr>
        <p:txBody>
          <a:bodyPr vert="horz" rtlCol="0" anchor="ctr" anchorCtr="0">
            <a:norm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Память компьютера служит для хранения данных. Существует два вида памяти: оперативная и постоянная. Устройства, их реализующие, называются ОЗУ и ПЗУ.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ПЗУ хранятся инструкции, определяющие порядок работы включения компьютера. Эти инструкции не удаляются даже когда компьютер выключается.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Все программы и данные, необходимые для работы компьютера, помещаются в ОЗУ. После отключения компьютера вся информация, содержащаяся в оперативной памяти удаляется.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736229"/>
            <a:ext cx="6000792" cy="528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728" y="5500702"/>
            <a:ext cx="5197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Плата оперативной памяти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4714884"/>
            <a:ext cx="7327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Постоянное запоминающее устройство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9218" name="Picture 2" descr="C:\Users\Admin\AppData\Local\Microsoft\Windows\Temporary Internet Files\Content.IE5\9WXL2JUU\MC9003037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67" y="260648"/>
            <a:ext cx="1673352" cy="1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950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328711"/>
            <a:ext cx="7901014" cy="6322107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Для длительного хранения информации используется долговременная память: магнитные диски, оптические диски, другие устройства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Магнитные диски бывают жёсткие и гибкие.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Жёсткие диски большой ёмкости встроены внутрь системного блока и постоянно находятся там. В системном блоке находятся и дисководы гибких магнитных дисков – дискет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отличии от гибких, жёсткие диски нельзя переносить. В последнее время большее распространение получили оптические диски, флэшки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Admin\AppData\Local\Microsoft\Windows\Temporary Internet Files\Content.IE5\58N0XTRU\MC90043485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1781658" cy="17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AppData\Local\Microsoft\Windows\Temporary Internet Files\Content.IE5\58N0XTRU\MC900297649[1]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8EAD8"/>
              </a:clrFrom>
              <a:clrTo>
                <a:srgbClr val="E8EA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1825142" cy="16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AppData\Local\Microsoft\Windows\Temporary Internet Files\Content.IE5\51IQ2N27\MC90039843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38380"/>
            <a:ext cx="1722730" cy="18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AppData\Local\Microsoft\Windows\Temporary Internet Files\Content.IE5\I6BH00T9\MC90043388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6305">
            <a:off x="5620021" y="5505906"/>
            <a:ext cx="1212248" cy="12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9949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901014" cy="928694"/>
          </a:xfrm>
          <a:ln w="6350" cap="rnd">
            <a:noFill/>
          </a:ln>
        </p:spPr>
        <p:txBody>
          <a:bodyPr vert="horz" rtlCol="0" anchor="ctr" anchorCtr="0">
            <a:norm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Для ввода информации в память компьютера применяются следующие устройства: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157161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клавиатура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39433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071678"/>
            <a:ext cx="36510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3115"/>
            <a:ext cx="3429024" cy="227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286380" y="157161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сканер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14554"/>
            <a:ext cx="3348046" cy="19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2643182"/>
            <a:ext cx="790101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вывода информации в память компьютера применяются следующие устройства: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357187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монитор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143380"/>
            <a:ext cx="2576507" cy="246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000504"/>
            <a:ext cx="2128843" cy="25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500562" y="357187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принтер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4071942"/>
            <a:ext cx="2963441" cy="23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556" y="4106614"/>
            <a:ext cx="2828933" cy="223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9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707" y="4188672"/>
            <a:ext cx="3300421" cy="230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422858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901014" cy="928694"/>
          </a:xfrm>
          <a:ln w="6350" cap="rnd">
            <a:noFill/>
          </a:ln>
        </p:spPr>
        <p:txBody>
          <a:bodyPr vert="horz" rtlCol="0" anchor="ctr" anchorCtr="0">
            <a:norm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Дополнительные устройства: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Bookman Old Style" pitchFamily="18" charset="0"/>
              <a:buChar char="―"/>
            </a:pPr>
            <a:r>
              <a:rPr lang="ru-RU" sz="2400" dirty="0" smtClean="0">
                <a:latin typeface="Bookman Old Style" pitchFamily="18" charset="0"/>
              </a:rPr>
              <a:t>  мышь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928802"/>
            <a:ext cx="5172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571612"/>
            <a:ext cx="4857784" cy="40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714488"/>
            <a:ext cx="5214974" cy="398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2910" y="207167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Bookman Old Style" pitchFamily="18" charset="0"/>
              <a:buChar char="―"/>
            </a:pPr>
            <a:r>
              <a:rPr lang="ru-RU" sz="2400" dirty="0" smtClean="0">
                <a:latin typeface="Bookman Old Style" pitchFamily="18" charset="0"/>
              </a:rPr>
              <a:t>  акустические колонки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643050"/>
            <a:ext cx="52035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2910" y="307181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Bookman Old Style" pitchFamily="18" charset="0"/>
              <a:buChar char="―"/>
            </a:pPr>
            <a:r>
              <a:rPr lang="ru-RU" sz="2400" dirty="0" smtClean="0">
                <a:latin typeface="Bookman Old Style" pitchFamily="18" charset="0"/>
              </a:rPr>
              <a:t>  джойстик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755" y="631164"/>
            <a:ext cx="51203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1472" y="400050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Bookman Old Style" pitchFamily="18" charset="0"/>
              <a:buChar char="―"/>
            </a:pPr>
            <a:r>
              <a:rPr lang="ru-RU" sz="2400" dirty="0" smtClean="0">
                <a:latin typeface="Bookman Old Style" pitchFamily="18" charset="0"/>
              </a:rPr>
              <a:t>  другие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492919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Все они составляют 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аппаратное</a:t>
            </a:r>
            <a:r>
              <a:rPr lang="ru-RU" sz="2400" dirty="0" smtClean="0">
                <a:latin typeface="Bookman Old Style" pitchFamily="18" charset="0"/>
              </a:rPr>
              <a:t> обеспечение компьютера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05367" y="5676545"/>
            <a:ext cx="7901014" cy="928694"/>
          </a:xfrm>
          <a:prstGeom prst="rect">
            <a:avLst/>
          </a:prstGeom>
          <a:ln w="6350" cap="rnd">
            <a:noFill/>
          </a:ln>
        </p:spPr>
        <p:txBody>
          <a:bodyPr vert="horz" rtlCol="0" anchor="ctr" anchorCtr="0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5956537"/>
            <a:ext cx="6718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Выполним тест «Аппаратные средства»:</a:t>
            </a:r>
          </a:p>
        </p:txBody>
      </p:sp>
    </p:spTree>
    <p:extLst>
      <p:ext uri="{BB962C8B-B14F-4D97-AF65-F5344CB8AC3E}">
        <p14:creationId xmlns:p14="http://schemas.microsoft.com/office/powerpoint/2010/main" val="142938096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4" grpId="0"/>
      <p:bldP spid="1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B6387-20DE-41C3-8B19-B44F56C1B5E3}" type="slidenum">
              <a:rPr lang="ru-RU"/>
              <a:pPr/>
              <a:t>26</a:t>
            </a:fld>
            <a:endParaRPr lang="ru-RU"/>
          </a:p>
        </p:txBody>
      </p:sp>
      <p:pic>
        <p:nvPicPr>
          <p:cNvPr id="2055" name="Picture 7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125" y="6199188"/>
            <a:ext cx="863600" cy="398462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447800" y="5013325"/>
            <a:ext cx="73723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>
                <a:solidFill>
                  <a:srgbClr val="333399"/>
                </a:solidFill>
                <a:latin typeface="Arial" charset="0"/>
              </a:rPr>
              <a:t>Машина должна работать, человек  </a:t>
            </a:r>
            <a:r>
              <a:rPr lang="en-US" b="1">
                <a:solidFill>
                  <a:srgbClr val="333399"/>
                </a:solidFill>
                <a:latin typeface="Arial" charset="0"/>
              </a:rPr>
              <a:t>- </a:t>
            </a:r>
            <a:r>
              <a:rPr lang="ru-RU" b="1">
                <a:solidFill>
                  <a:srgbClr val="333399"/>
                </a:solidFill>
                <a:latin typeface="Arial" charset="0"/>
              </a:rPr>
              <a:t> думать.</a:t>
            </a:r>
          </a:p>
          <a:p>
            <a:pPr algn="r">
              <a:spcBef>
                <a:spcPct val="50000"/>
              </a:spcBef>
            </a:pPr>
            <a:r>
              <a:rPr lang="ru-RU" b="1" i="1">
                <a:solidFill>
                  <a:srgbClr val="333399"/>
                </a:solidFill>
                <a:latin typeface="Arial" charset="0"/>
              </a:rPr>
              <a:t>Принцип </a:t>
            </a:r>
            <a:r>
              <a:rPr lang="en-US" b="1" i="1">
                <a:solidFill>
                  <a:srgbClr val="333399"/>
                </a:solidFill>
                <a:latin typeface="Arial" charset="0"/>
              </a:rPr>
              <a:t>IBM</a:t>
            </a:r>
            <a:endParaRPr lang="ru-RU" b="1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3193058" y="476672"/>
            <a:ext cx="2736304" cy="1472952"/>
          </a:xfrm>
          <a:prstGeom prst="rect">
            <a:avLst/>
          </a:prstGeom>
          <a:ln w="635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784737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9600" dirty="0" smtClean="0"/>
              <a:t>3</a:t>
            </a:r>
            <a:endParaRPr lang="ru-RU" sz="9600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 bwMode="auto">
          <a:xfrm>
            <a:off x="446410" y="1949624"/>
            <a:ext cx="8229600" cy="1472952"/>
          </a:xfrm>
          <a:prstGeom prst="rect">
            <a:avLst/>
          </a:prstGeom>
          <a:ln w="635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300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784737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ts val="300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ts val="338"/>
              </a:spcBef>
              <a:spcAft>
                <a:spcPct val="0"/>
              </a:spcAft>
              <a:buClr>
                <a:srgbClr val="915744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/>
              <a:t>КОМПЬЮТЕР</a:t>
            </a:r>
            <a:br>
              <a:rPr lang="ru-RU" sz="2800" dirty="0"/>
            </a:br>
            <a:r>
              <a:rPr lang="ru-RU" sz="2800" dirty="0"/>
              <a:t> НА СЛУЖБЕ У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68954927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FF2702-32EC-4AF9-9F66-220D6D580684}" type="slidenum">
              <a:rPr lang="ru-RU"/>
              <a:pPr/>
              <a:t>27</a:t>
            </a:fld>
            <a:endParaRPr lang="ru-RU"/>
          </a:p>
        </p:txBody>
      </p:sp>
      <p:grpSp>
        <p:nvGrpSpPr>
          <p:cNvPr id="7276" name="Group 108"/>
          <p:cNvGrpSpPr>
            <a:grpSpLocks/>
          </p:cNvGrpSpPr>
          <p:nvPr/>
        </p:nvGrpSpPr>
        <p:grpSpPr bwMode="auto">
          <a:xfrm>
            <a:off x="250825" y="6194425"/>
            <a:ext cx="8597900" cy="403225"/>
            <a:chOff x="158" y="3902"/>
            <a:chExt cx="5416" cy="254"/>
          </a:xfrm>
        </p:grpSpPr>
        <p:pic>
          <p:nvPicPr>
            <p:cNvPr id="7273" name="Picture 105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FF7"/>
                </a:clrFrom>
                <a:clrTo>
                  <a:srgbClr val="FEFF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" y="3905"/>
              <a:ext cx="544" cy="251"/>
            </a:xfrm>
            <a:prstGeom prst="rect">
              <a:avLst/>
            </a:prstGeom>
            <a:noFill/>
          </p:spPr>
        </p:pic>
        <p:pic>
          <p:nvPicPr>
            <p:cNvPr id="7274" name="Picture 106" descr="кнопка вперед копия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FF7"/>
                </a:clrFrom>
                <a:clrTo>
                  <a:srgbClr val="FEFF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902"/>
              <a:ext cx="544" cy="251"/>
            </a:xfrm>
            <a:prstGeom prst="rect">
              <a:avLst/>
            </a:prstGeom>
            <a:noFill/>
          </p:spPr>
        </p:pic>
      </p:grpSp>
      <p:pic>
        <p:nvPicPr>
          <p:cNvPr id="7278" name="Picture 110" descr="image0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767138"/>
            <a:ext cx="289560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7" name="Rectangle 139"/>
          <p:cNvSpPr>
            <a:spLocks noChangeArrowheads="1"/>
          </p:cNvSpPr>
          <p:nvPr/>
        </p:nvSpPr>
        <p:spPr bwMode="auto">
          <a:xfrm>
            <a:off x="381000" y="1371600"/>
            <a:ext cx="3657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Вычислитель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Пишущая машинка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Делопроизводитель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Личный секретарь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Бухгалтер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Справочное бюро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Библиотекарь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Издатель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Переводчик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Почтальон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Художник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Мультипликатор</a:t>
            </a:r>
          </a:p>
          <a:p>
            <a:pPr algn="r"/>
            <a:r>
              <a:rPr lang="ru-RU" sz="2300" b="1">
                <a:solidFill>
                  <a:srgbClr val="000066"/>
                </a:solidFill>
                <a:latin typeface="Arial" charset="0"/>
              </a:rPr>
              <a:t>Конструктор</a:t>
            </a:r>
          </a:p>
        </p:txBody>
      </p:sp>
      <p:sp>
        <p:nvSpPr>
          <p:cNvPr id="7308" name="Rectangle 140"/>
          <p:cNvSpPr>
            <a:spLocks noChangeArrowheads="1"/>
          </p:cNvSpPr>
          <p:nvPr/>
        </p:nvSpPr>
        <p:spPr bwMode="auto">
          <a:xfrm>
            <a:off x="4572000" y="1371600"/>
            <a:ext cx="41910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300" b="1">
                <a:solidFill>
                  <a:srgbClr val="000066"/>
                </a:solidFill>
                <a:latin typeface="Arial" charset="0"/>
              </a:rPr>
              <a:t>Модельер</a:t>
            </a:r>
          </a:p>
          <a:p>
            <a:r>
              <a:rPr lang="ru-RU" sz="2300" b="1">
                <a:solidFill>
                  <a:srgbClr val="000066"/>
                </a:solidFill>
                <a:latin typeface="Arial" charset="0"/>
              </a:rPr>
              <a:t>Архитектор</a:t>
            </a:r>
          </a:p>
          <a:p>
            <a:r>
              <a:rPr lang="ru-RU" sz="2300" b="1">
                <a:solidFill>
                  <a:srgbClr val="000066"/>
                </a:solidFill>
                <a:latin typeface="Arial" charset="0"/>
              </a:rPr>
              <a:t>Дизайнер</a:t>
            </a:r>
          </a:p>
          <a:p>
            <a:r>
              <a:rPr lang="ru-RU" sz="2300" b="1">
                <a:solidFill>
                  <a:srgbClr val="000066"/>
                </a:solidFill>
                <a:latin typeface="Arial" charset="0"/>
              </a:rPr>
              <a:t>Композитор и музыкант</a:t>
            </a:r>
          </a:p>
          <a:p>
            <a:r>
              <a:rPr lang="ru-RU" sz="2300" b="1">
                <a:solidFill>
                  <a:srgbClr val="000066"/>
                </a:solidFill>
                <a:latin typeface="Arial" charset="0"/>
              </a:rPr>
              <a:t>Врач</a:t>
            </a:r>
          </a:p>
          <a:p>
            <a:r>
              <a:rPr lang="ru-RU" sz="2300" b="1">
                <a:solidFill>
                  <a:srgbClr val="000066"/>
                </a:solidFill>
                <a:latin typeface="Arial" charset="0"/>
              </a:rPr>
              <a:t>Учитель</a:t>
            </a:r>
          </a:p>
          <a:p>
            <a:r>
              <a:rPr lang="ru-RU" sz="2300" b="1">
                <a:solidFill>
                  <a:srgbClr val="000066"/>
                </a:solidFill>
                <a:latin typeface="Arial" charset="0"/>
              </a:rPr>
              <a:t>Организатор досуга</a:t>
            </a:r>
          </a:p>
        </p:txBody>
      </p:sp>
      <p:sp>
        <p:nvSpPr>
          <p:cNvPr id="7309" name="Rectangle 14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1143000"/>
          </a:xfrm>
        </p:spPr>
        <p:txBody>
          <a:bodyPr/>
          <a:lstStyle/>
          <a:p>
            <a:r>
              <a:rPr lang="ru-RU" b="1">
                <a:solidFill>
                  <a:srgbClr val="333399"/>
                </a:solidFill>
                <a:latin typeface="Arial" charset="0"/>
              </a:rPr>
              <a:t>«ПРОФЕССИИ»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val="202684891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368152"/>
          </a:xfrm>
          <a:ln w="635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Переходим к изучению новой темы</a:t>
            </a:r>
            <a: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:</a:t>
            </a:r>
            <a:b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5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§ 1.1</a:t>
            </a:r>
            <a:endParaRPr lang="ru-RU" sz="5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65143"/>
            <a:ext cx="8017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—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>
                <a:latin typeface="Bookman Old Style" pitchFamily="18" charset="0"/>
              </a:rPr>
              <a:t>Кто использует компьютер в своей профессиональной </a:t>
            </a:r>
            <a:r>
              <a:rPr lang="ru-RU" sz="2000" dirty="0" smtClean="0">
                <a:latin typeface="Bookman Old Style" pitchFamily="18" charset="0"/>
              </a:rPr>
              <a:t>деятельности</a:t>
            </a:r>
            <a:r>
              <a:rPr lang="ru-RU" sz="2000" dirty="0">
                <a:latin typeface="Bookman Old Style" pitchFamily="18" charset="0"/>
              </a:rPr>
              <a:t>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06" y="2451304"/>
            <a:ext cx="9122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—</a:t>
            </a:r>
            <a:r>
              <a:rPr lang="ru-RU" sz="2000" dirty="0" smtClean="0"/>
              <a:t> </a:t>
            </a:r>
            <a:r>
              <a:rPr lang="ru-RU" sz="2000" dirty="0">
                <a:latin typeface="Bookman Old Style" pitchFamily="18" charset="0"/>
              </a:rPr>
              <a:t>Какие операции можно выполнять с помощью компьютера?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371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000099"/>
                </a:solidFill>
                <a:latin typeface="Bookman Old Style" pitchFamily="18" charset="0"/>
              </a:rPr>
              <a:t>Универсальным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</a:rPr>
              <a:t> называют объект, </a:t>
            </a:r>
            <a:r>
              <a:rPr lang="ru-RU" sz="2000" i="1" dirty="0" smtClean="0">
                <a:solidFill>
                  <a:srgbClr val="000099"/>
                </a:solidFill>
                <a:latin typeface="Bookman Old Style" pitchFamily="18" charset="0"/>
              </a:rPr>
              <a:t/>
            </a:r>
            <a:br>
              <a:rPr lang="ru-RU" sz="2000" i="1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ru-RU" sz="2000" i="1" dirty="0" smtClean="0">
                <a:solidFill>
                  <a:srgbClr val="000099"/>
                </a:solidFill>
                <a:latin typeface="Bookman Old Style" pitchFamily="18" charset="0"/>
              </a:rPr>
              <a:t>пригодный 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</a:rPr>
              <a:t>для многих целей, с разнообразным назначением, выполняющий различные функции</a:t>
            </a:r>
            <a:r>
              <a:rPr lang="ru-RU" sz="2000" i="1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endParaRPr lang="ru-RU" sz="2000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1" y="397694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—</a:t>
            </a:r>
            <a:r>
              <a:rPr lang="ru-RU" sz="2000" dirty="0" smtClean="0"/>
              <a:t> </a:t>
            </a:r>
            <a:r>
              <a:rPr lang="ru-RU" sz="2000" dirty="0">
                <a:latin typeface="Bookman Old Style" pitchFamily="18" charset="0"/>
              </a:rPr>
              <a:t>Можно ли сказать, что компьютер — это универсальная ма­шина?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1" y="4356972"/>
            <a:ext cx="8791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—</a:t>
            </a:r>
            <a:r>
              <a:rPr lang="ru-RU" sz="2000" dirty="0" smtClean="0"/>
              <a:t> </a:t>
            </a:r>
            <a:r>
              <a:rPr lang="ru-RU" sz="2000" dirty="0">
                <a:latin typeface="Bookman Old Style" pitchFamily="18" charset="0"/>
              </a:rPr>
              <a:t>Какие действия с информацией может выполнять компьютер?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75708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—</a:t>
            </a:r>
            <a:r>
              <a:rPr lang="ru-RU" sz="2000" dirty="0" smtClean="0"/>
              <a:t> </a:t>
            </a:r>
            <a:r>
              <a:rPr lang="ru-RU" sz="2000" dirty="0">
                <a:latin typeface="Bookman Old Style" pitchFamily="18" charset="0"/>
              </a:rPr>
              <a:t>С какой информацией работает компьютер?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088" y="5157192"/>
            <a:ext cx="9069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000099"/>
                </a:solidFill>
                <a:latin typeface="Bookman Old Style" pitchFamily="18" charset="0"/>
              </a:rPr>
              <a:t>Данными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</a:rPr>
              <a:t> называют разнообразную информацию, </a:t>
            </a:r>
            <a:r>
              <a:rPr lang="ru-RU" sz="2000" i="1" dirty="0" smtClean="0">
                <a:solidFill>
                  <a:srgbClr val="000099"/>
                </a:solidFill>
                <a:latin typeface="Bookman Old Style" pitchFamily="18" charset="0"/>
              </a:rPr>
              <a:t/>
            </a:r>
            <a:br>
              <a:rPr lang="ru-RU" sz="2000" i="1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ru-RU" sz="2000" i="1" dirty="0" smtClean="0">
                <a:solidFill>
                  <a:srgbClr val="000099"/>
                </a:solidFill>
                <a:latin typeface="Bookman Old Style" pitchFamily="18" charset="0"/>
              </a:rPr>
              <a:t>представленную 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</a:rPr>
              <a:t>в форме, пригодной для обработки компьютером.</a:t>
            </a:r>
          </a:p>
          <a:p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</a:rPr>
              <a:t>Обработка данных осуществляется на компьютере с помощью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45726774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600817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solidFill>
                  <a:srgbClr val="000099"/>
                </a:solidFill>
                <a:latin typeface="Bookman Old Style" pitchFamily="18" charset="0"/>
              </a:rPr>
              <a:t>Заполните схему: </a:t>
            </a:r>
            <a:endParaRPr lang="ru-RU" sz="2800" i="1" u="sng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2800" i="1" u="sng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в </a:t>
            </a:r>
            <a:r>
              <a:rPr lang="ru-RU" sz="2800" dirty="0">
                <a:latin typeface="Bookman Old Style" pitchFamily="18" charset="0"/>
              </a:rPr>
              <a:t>соответствующих блоках укажите название программ, помощью которых обрабатывается текстовая, графическая, числовая и звуковая информация в компьютере. </a:t>
            </a:r>
            <a:endParaRPr lang="ru-RU" sz="28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5558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00400" y="2438400"/>
            <a:ext cx="5486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660033"/>
                </a:solidFill>
                <a:latin typeface="Courier New" pitchFamily="49" charset="0"/>
              </a:rPr>
              <a:t>Бережливым быть умей,</a:t>
            </a:r>
          </a:p>
          <a:p>
            <a:r>
              <a:rPr lang="ru-RU" sz="3200" b="1">
                <a:solidFill>
                  <a:srgbClr val="660033"/>
                </a:solidFill>
                <a:latin typeface="Courier New" pitchFamily="49" charset="0"/>
              </a:rPr>
              <a:t>и по клавишам не бей,</a:t>
            </a:r>
          </a:p>
          <a:p>
            <a:r>
              <a:rPr lang="ru-RU" sz="3200" b="1">
                <a:solidFill>
                  <a:srgbClr val="660033"/>
                </a:solidFill>
                <a:latin typeface="Courier New" pitchFamily="49" charset="0"/>
              </a:rPr>
              <a:t>там учтите этот факт,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Courier New" pitchFamily="49" charset="0"/>
              </a:rPr>
              <a:t>электрический контакт</a:t>
            </a:r>
            <a:r>
              <a:rPr lang="ru-RU" sz="2800" b="1">
                <a:solidFill>
                  <a:srgbClr val="FF0000"/>
                </a:solidFill>
                <a:latin typeface="Courier New" pitchFamily="49" charset="0"/>
              </a:rPr>
              <a:t>.</a:t>
            </a:r>
            <a:endParaRPr lang="ru-RU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148" name="WordArt 4" descr="p82_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30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Правила техники безопасности</a:t>
            </a:r>
          </a:p>
        </p:txBody>
      </p:sp>
      <p:pic>
        <p:nvPicPr>
          <p:cNvPr id="6149" name="Picture 5" descr="sto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24511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01687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313" y="404813"/>
            <a:ext cx="3960812" cy="792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50" y="1557338"/>
            <a:ext cx="2016125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Текстовая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8538" y="1557338"/>
            <a:ext cx="2016125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Числовая информация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538" y="1557338"/>
            <a:ext cx="2016125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Звуковая информация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8125" y="1557338"/>
            <a:ext cx="2016125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Графическая информация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2636838"/>
            <a:ext cx="1657350" cy="792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0113" y="3933825"/>
            <a:ext cx="1655762" cy="7905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05813" y="2671359"/>
            <a:ext cx="1657350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21940" y="2654299"/>
            <a:ext cx="1655763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80193" y="2671358"/>
            <a:ext cx="1655762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73460" y="3923447"/>
            <a:ext cx="1657350" cy="7905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55477" y="3958371"/>
            <a:ext cx="1655763" cy="7905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80288" y="3958371"/>
            <a:ext cx="1655762" cy="7905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331913" y="1341438"/>
            <a:ext cx="6335712" cy="215900"/>
            <a:chOff x="1331913" y="1341438"/>
            <a:chExt cx="6335712" cy="215900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1331913" y="1341438"/>
              <a:ext cx="63357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223963" y="1449388"/>
              <a:ext cx="2159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3240088" y="1449388"/>
              <a:ext cx="2159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5327650" y="1449388"/>
              <a:ext cx="2159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7559675" y="1449388"/>
              <a:ext cx="2159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395288" y="2205038"/>
            <a:ext cx="504825" cy="2124075"/>
            <a:chOff x="395288" y="2205038"/>
            <a:chExt cx="504825" cy="2124075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395288" y="2205038"/>
              <a:ext cx="0" cy="212407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endCxn id="9" idx="1"/>
            </p:cNvCxnSpPr>
            <p:nvPr/>
          </p:nvCxnSpPr>
          <p:spPr>
            <a:xfrm>
              <a:off x="395288" y="3032919"/>
              <a:ext cx="431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endCxn id="10" idx="1"/>
            </p:cNvCxnSpPr>
            <p:nvPr/>
          </p:nvCxnSpPr>
          <p:spPr>
            <a:xfrm>
              <a:off x="395288" y="4329112"/>
              <a:ext cx="504825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11188" y="5229225"/>
            <a:ext cx="165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50825" y="580548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Звукозапись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979613" y="51577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MS Power Point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835150" y="573246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716463" y="5157788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284663" y="56610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MS Excel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372225" y="5157788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MS Word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795963" y="5661025"/>
            <a:ext cx="216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Movie Maker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2674013" y="2222500"/>
            <a:ext cx="504825" cy="2124075"/>
            <a:chOff x="395288" y="2205038"/>
            <a:chExt cx="504825" cy="2124075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395288" y="2205038"/>
              <a:ext cx="0" cy="212407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95288" y="3032919"/>
              <a:ext cx="431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95288" y="4329112"/>
              <a:ext cx="504825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4933501" y="2222500"/>
            <a:ext cx="421976" cy="2131159"/>
            <a:chOff x="395288" y="2205038"/>
            <a:chExt cx="424266" cy="2131159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395288" y="2205038"/>
              <a:ext cx="0" cy="212407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12" idx="1"/>
            </p:cNvCxnSpPr>
            <p:nvPr/>
          </p:nvCxnSpPr>
          <p:spPr>
            <a:xfrm>
              <a:off x="395288" y="3032919"/>
              <a:ext cx="39054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>
              <a:endCxn id="16" idx="1"/>
            </p:cNvCxnSpPr>
            <p:nvPr/>
          </p:nvCxnSpPr>
          <p:spPr>
            <a:xfrm>
              <a:off x="395288" y="4336196"/>
              <a:ext cx="424266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7169300" y="2222500"/>
            <a:ext cx="210988" cy="2131159"/>
            <a:chOff x="395288" y="2205038"/>
            <a:chExt cx="212133" cy="2131159"/>
          </a:xfrm>
        </p:grpSpPr>
        <p:cxnSp>
          <p:nvCxnSpPr>
            <p:cNvPr id="89" name="Прямая соединительная линия 88"/>
            <p:cNvCxnSpPr/>
            <p:nvPr/>
          </p:nvCxnSpPr>
          <p:spPr>
            <a:xfrm>
              <a:off x="395288" y="2205038"/>
              <a:ext cx="0" cy="212407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endCxn id="14" idx="1"/>
            </p:cNvCxnSpPr>
            <p:nvPr/>
          </p:nvCxnSpPr>
          <p:spPr>
            <a:xfrm>
              <a:off x="395288" y="3032919"/>
              <a:ext cx="212037" cy="1705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>
              <a:endCxn id="17" idx="1"/>
            </p:cNvCxnSpPr>
            <p:nvPr/>
          </p:nvCxnSpPr>
          <p:spPr>
            <a:xfrm>
              <a:off x="395288" y="4336196"/>
              <a:ext cx="212133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3966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C -0.00451 -0.00602 -0.00798 -0.01319 -0.01093 -0.02083 C -0.01163 -0.02268 -0.01146 -0.02546 -0.0125 -0.02708 C -0.01423 -0.02986 -0.01666 -0.03125 -0.01875 -0.03333 C -0.02378 -0.0537 -0.01562 -0.025 -0.025 -0.04375 C -0.02708 -0.04791 -0.02725 -0.05347 -0.02812 -0.05833 C -0.03159 -0.07847 -0.03576 -0.09861 -0.03906 -0.11875 C -0.04097 -0.12986 -0.04149 -0.13981 -0.04531 -0.15 C -0.05087 -0.18727 -0.04948 -0.18564 -0.04531 -0.24583 C -0.04427 -0.26088 -0.03802 -0.26852 -0.02812 -0.27291 C -0.02708 -0.27569 -0.02691 -0.27939 -0.025 -0.28125 C -0.021 -0.28518 -0.01562 -0.28541 -0.01093 -0.2875 C -0.00451 -0.29027 0.004 -0.30139 0.00938 -0.30625 C 0.02639 -0.32129 0.00434 -0.31018 0.01875 -0.31666 C 0.02483 -0.3287 0.02032 -0.32152 0.03438 -0.33541 C 0.04879 -0.34977 0.03386 -0.33055 0.04063 -0.33958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0.03073 -0.0125 0.06354 -0.0125 0.09601 -0.01713 C 0.14062 -0.02315 0.18576 -0.025 0.23038 -0.03195 C 0.24792 -0.03449 0.26406 -0.04097 0.28108 -0.04468 C 0.29097 -0.04676 0.30087 -0.04699 0.31076 -0.04884 C 0.31962 -0.05972 0.32083 -0.05695 0.3316 -0.06158 C 0.33611 -0.06597 0.34115 -0.06968 0.34566 -0.07431 C 0.35382 -0.08241 0.35052 -0.08565 0.36128 -0.08912 C 0.36684 -0.09792 0.3717 -0.10463 0.38055 -0.1081 C 0.38906 -0.12176 0.39167 -0.12523 0.40503 -0.12917 C 0.40746 -0.1338 0.41146 -0.13727 0.41371 -0.1419 C 0.41493 -0.14468 0.41441 -0.14792 0.41545 -0.15046 C 0.41632 -0.15278 0.41771 -0.15463 0.41892 -0.15671 C 0.42083 -0.18658 0.4191 -0.20787 0.42951 -0.2331 C 0.43073 -0.25996 0.43125 -0.32986 0.4434 -0.36227 C 0.44566 -0.36806 0.45104 -0.37153 0.45382 -0.37709 C 0.45694 -0.39213 0.46128 -0.40394 0.47309 -0.41088 C 0.48281 -0.43033 0.47257 -0.41551 0.48698 -0.42361 C 0.49305 -0.42685 0.4967 -0.43519 0.50278 -0.43843 C 0.51667 -0.44607 0.53698 -0.44676 0.55174 -0.44676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C 0.0434 -0.00833 0.08732 -0.01504 0.13142 -0.02291 C 0.14948 -0.03333 0.1401 -0.03032 0.15833 -0.03333 C 0.16701 -0.03981 0.18073 -0.04421 0.19062 -0.04583 C 0.19826 -0.05023 0.20382 -0.05231 0.2125 -0.05416 C 0.21632 -0.05648 0.22118 -0.0574 0.225 -0.06041 C 0.24392 -0.075 0.24878 -0.08588 0.2717 -0.08958 C 0.28177 -0.09861 0.28454 -0.10764 0.2934 -0.11643 C 0.30173 -0.12476 0.31007 -0.12824 0.31857 -0.13518 C 0.32291 -0.13865 0.3276 -0.14166 0.33125 -0.1456 C 0.33507 -0.14953 0.34218 -0.1581 0.34218 -0.15787 C 0.34895 -0.18564 0.34479 -0.16782 0.35312 -0.21203 C 0.35399 -0.21782 0.3625 -0.21967 0.36545 -0.22245 C 0.37013 -0.22685 0.37309 -0.23333 0.37812 -0.23703 C 0.38385 -0.24143 0.39097 -0.24421 0.39618 -0.24953 C 0.40312 -0.25648 0.41232 -0.26689 0.42135 -0.27037 C 0.425 -0.27176 0.42899 -0.27199 0.43229 -0.27453 C 0.43576 -0.27731 0.44323 -0.28264 0.44323 -0.2824 C 0.44427 -0.28611 0.44444 -0.29051 0.4467 -0.29305 C 0.44843 -0.29514 0.45156 -0.29375 0.45364 -0.29514 C 0.45763 -0.29745 0.46093 -0.30069 0.46458 -0.30347 C 0.47517 -0.31134 0.46857 -0.30578 0.48281 -0.32222 C 0.4835 -0.32314 0.49774 -0.33032 0.50069 -0.33264 C 0.52413 -0.37314 0.5243 -0.35764 0.58385 -0.35764 " pathEditMode="relative" rAng="0" ptsTypes="fffffffffffffffffffffffA">
                                      <p:cBhvr>
                                        <p:cTn id="14" dur="2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-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 C 0.00677 -0.01111 0.01163 -0.02083 0.01597 -0.03148 C 0.0283 -0.09398 0.02465 -0.15556 0.02031 -0.21921 C 0.02205 -0.27569 -0.00799 -0.34815 0.03333 -0.38796 C 0.04219 -0.40903 0.05399 -0.41227 0.0743 -0.41713 C 0.09774 -0.42269 0.11666 -0.42546 0.14149 -0.42546 " pathEditMode="relative" rAng="0" ptsTypes="fffffA">
                                      <p:cBhvr>
                                        <p:cTn id="18" dur="2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C 0.01354 -0.00254 0.02483 -0.00926 0.03767 -0.01666 C 0.04115 -0.01875 0.05747 -0.03171 0.06215 -0.03333 C 0.06754 -0.03518 0.07344 -0.03495 0.07917 -0.03564 C 0.0875 -0.04976 0.09983 -0.05625 0.11302 -0.0618 C 0.12465 -0.07338 0.12847 -0.07569 0.14323 -0.07824 C 0.15521 -0.08819 0.14705 -0.0831 0.17153 -0.08541 C 0.18924 -0.08726 0.20677 -0.08796 0.22431 -0.09259 C 0.23142 -0.09699 0.23733 -0.09953 0.24497 -0.10208 C 0.24688 -0.10347 0.24861 -0.10555 0.25069 -0.10671 C 0.25365 -0.1081 0.25764 -0.10671 0.26007 -0.10902 C 0.2625 -0.11111 0.26163 -0.11643 0.26389 -0.11851 C 0.26701 -0.12152 0.27153 -0.12176 0.27517 -0.12338 C 0.28629 -0.12801 0.29045 -0.13217 0.30347 -0.13518 C 0.3066 -0.13588 0.30972 -0.13703 0.31285 -0.1375 C 0.31858 -0.13865 0.32431 -0.13889 0.32986 -0.13981 C 0.33299 -0.14051 0.33941 -0.14213 0.33941 -0.14189 " pathEditMode="relative" rAng="0" ptsTypes="ffffffffffffffffA">
                                      <p:cBhvr>
                                        <p:cTn id="22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2083 C 0.00729 -0.03657 0.01267 -0.01713 0.00659 -0.03333 C 0.0059 -0.03518 0.00625 -0.03819 0.00503 -0.03958 C 0.00329 -0.04143 0.00086 -0.04097 -0.00122 -0.04166 C -0.00174 -0.04444 -0.00157 -0.04768 -0.00278 -0.05 C -0.00434 -0.05277 -0.00712 -0.0537 -0.00903 -0.05625 C -0.02066 -0.07176 -0.0073 -0.05902 -0.01841 -0.06875 C -0.01893 -0.07083 -0.01858 -0.07361 -0.01997 -0.075 C -0.02257 -0.07754 -0.02622 -0.07777 -0.02934 -0.07916 C -0.03681 -0.0824 -0.04219 -0.09051 -0.04966 -0.09375 C -0.05799 -0.10208 -0.06615 -0.11227 -0.07622 -0.11666 C -0.08004 -0.12453 -0.08664 -0.12824 -0.09341 -0.13125 C -0.09827 -0.13773 -0.09966 -0.14236 -0.10278 -0.15 C -0.11632 -0.1824 -0.10903 -0.13889 -0.10903 -0.21458 " pathEditMode="relative" ptsTypes="fffffffffffffA">
                                      <p:cBhvr>
                                        <p:cTn id="26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0.00255 C -0.12204 0.00116 -0.18559 0.00093 -0.24913 -0.00139 C -0.28055 -0.00277 -0.31267 -0.01944 -0.34444 -0.0206 C -0.38576 -0.02245 -0.42725 -0.02199 -0.46857 -0.02268 C -0.47968 -0.02523 -0.49079 -0.02662 -0.50173 -0.03032 C -0.50816 -0.03611 -0.5151 -0.0412 -0.52187 -0.04583 C -0.52239 -0.04768 -0.52204 -0.05023 -0.52343 -0.05162 C -0.52586 -0.05393 -0.52951 -0.05301 -0.53211 -0.05532 C -0.53802 -0.06088 -0.54479 -0.06365 -0.55086 -0.06898 C -0.55798 -0.08356 -0.54826 -0.06689 -0.55954 -0.07662 C -0.56093 -0.07801 -0.56111 -0.08101 -0.56232 -0.0824 C -0.56527 -0.08541 -0.56927 -0.08611 -0.57239 -0.08819 C -0.57343 -0.09213 -0.57361 -0.09629 -0.57534 -0.09976 C -0.57638 -0.10162 -0.5776 -0.10347 -0.57829 -0.10555 C -0.57986 -0.11041 -0.58055 -0.11898 -0.58402 -0.12291 C -0.58663 -0.12592 -0.5927 -0.13055 -0.5927 -0.13055 C -0.59357 -0.13449 -0.59548 -0.14213 -0.59548 -0.14213 " pathEditMode="relative" rAng="0" ptsTypes="ffffffffffffffffA">
                                      <p:cBhvr>
                                        <p:cTn id="30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-0.00573 -0.00277 -0.01163 -0.00231 -0.01701 -0.00694 C -0.02135 -0.02384 -0.01632 -0.00254 -0.01962 -0.02245 C -0.01996 -0.025 -0.02083 -0.02685 -0.02135 -0.02916 C -0.02187 -0.0324 -0.02239 -0.03495 -0.02291 -0.03819 C -0.0243 -0.04699 -0.0243 -0.05879 -0.02639 -0.06713 C -0.02882 -0.07708 -0.02986 -0.08889 -0.03142 -0.10069 C -0.03177 -0.10301 -0.03281 -0.10463 -0.03316 -0.10717 C -0.03385 -0.11157 -0.0342 -0.1162 -0.03472 -0.1206 C -0.03784 -0.1449 -0.03281 -0.10787 -0.03732 -0.13402 C -0.03819 -0.13958 -0.03871 -0.1493 -0.04062 -0.15393 C -0.04218 -0.1574 -0.04583 -0.16296 -0.04583 -0.16273 C -0.04687 -0.16736 -0.04809 -0.17176 -0.04913 -0.17639 C -0.04965 -0.17847 -0.04948 -0.18125 -0.05 -0.1831 C -0.05069 -0.18495 -0.05173 -0.18588 -0.0526 -0.1875 C -0.05399 -0.19328 -0.05486 -0.20023 -0.05659 -0.20509 " pathEditMode="relative" rAng="0" ptsTypes="fffffffffffffffA">
                                      <p:cBhvr>
                                        <p:cTn id="34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150" y="62998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Выполнение заданий </a:t>
            </a:r>
            <a:r>
              <a:rPr lang="ru-RU" sz="2000" dirty="0">
                <a:latin typeface="Bookman Old Style" pitchFamily="18" charset="0"/>
              </a:rPr>
              <a:t>№3 и № 4 на стр.4 рабочей </a:t>
            </a:r>
            <a:r>
              <a:rPr lang="ru-RU" sz="2000" dirty="0" smtClean="0">
                <a:latin typeface="Bookman Old Style" pitchFamily="18" charset="0"/>
              </a:rPr>
              <a:t>тетради</a:t>
            </a:r>
            <a:r>
              <a:rPr lang="ru-RU" sz="2000" i="1" dirty="0" smtClean="0">
                <a:latin typeface="Bookman Old Style" pitchFamily="18" charset="0"/>
              </a:rPr>
              <a:t>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150" y="162880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  <a:latin typeface="Bookman Old Style" pitchFamily="18" charset="0"/>
              </a:rPr>
              <a:t>Домашнее </a:t>
            </a:r>
            <a:r>
              <a:rPr lang="ru-RU" sz="2000" i="1" dirty="0">
                <a:solidFill>
                  <a:srgbClr val="000099"/>
                </a:solidFill>
                <a:latin typeface="Bookman Old Style" pitchFamily="18" charset="0"/>
              </a:rPr>
              <a:t>задание</a:t>
            </a:r>
            <a:r>
              <a:rPr lang="ru-RU" sz="2000" i="1" dirty="0">
                <a:latin typeface="Bookman Old Style" pitchFamily="18" charset="0"/>
              </a:rPr>
              <a:t>: </a:t>
            </a:r>
            <a:endParaRPr lang="ru-RU" sz="2000" i="1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§ </a:t>
            </a:r>
            <a:r>
              <a:rPr lang="ru-RU" sz="2000" dirty="0">
                <a:latin typeface="Bookman Old Style" pitchFamily="18" charset="0"/>
              </a:rPr>
              <a:t>1.1, РТ: № 1, № 2 - стр.3. 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Материал </a:t>
            </a:r>
            <a:r>
              <a:rPr lang="ru-RU" sz="2000" dirty="0">
                <a:latin typeface="Bookman Old Style" pitchFamily="18" charset="0"/>
              </a:rPr>
              <a:t>для любознательных: </a:t>
            </a:r>
            <a:r>
              <a:rPr lang="ru-RU" sz="2000" dirty="0" smtClean="0">
                <a:latin typeface="Bookman Old Style" pitchFamily="18" charset="0"/>
              </a:rPr>
              <a:t>стр.103-112 § </a:t>
            </a:r>
            <a:r>
              <a:rPr lang="ru-RU" sz="2000" dirty="0">
                <a:latin typeface="Bookman Old Style" pitchFamily="18" charset="0"/>
              </a:rPr>
              <a:t>4.14-4.18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393" y="3364835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  <a:latin typeface="Bookman Old Style" pitchFamily="18" charset="0"/>
              </a:rPr>
              <a:t>Подведём итоги</a:t>
            </a:r>
            <a:r>
              <a:rPr lang="ru-RU" sz="2000" i="1" dirty="0" smtClean="0">
                <a:latin typeface="Bookman Old Style" pitchFamily="18" charset="0"/>
              </a:rPr>
              <a:t>: </a:t>
            </a:r>
            <a:r>
              <a:rPr lang="ru-RU" sz="2000" dirty="0" smtClean="0">
                <a:latin typeface="Bookman Old Style" pitchFamily="18" charset="0"/>
              </a:rPr>
              <a:t>стр.10 в учебнике</a:t>
            </a:r>
            <a:endParaRPr lang="ru-RU" sz="2000" i="1" dirty="0" smtClean="0">
              <a:latin typeface="Bookman Old Style" pitchFamily="18" charset="0"/>
            </a:endParaRPr>
          </a:p>
          <a:p>
            <a:r>
              <a:rPr lang="ru-RU" sz="2000" dirty="0">
                <a:latin typeface="Bookman Old Style" pitchFamily="18" charset="0"/>
              </a:rPr>
              <a:t>Что означает слово «универсальный»? 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Почему </a:t>
            </a:r>
            <a:r>
              <a:rPr lang="ru-RU" sz="2000" dirty="0">
                <a:latin typeface="Bookman Old Style" pitchFamily="18" charset="0"/>
              </a:rPr>
              <a:t>компьютер является универсальной машиной для работы с информацией? 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Приведите </a:t>
            </a:r>
            <a:r>
              <a:rPr lang="ru-RU" sz="2000" dirty="0">
                <a:latin typeface="Bookman Old Style" pitchFamily="18" charset="0"/>
              </a:rPr>
              <a:t>пример использования компьютеров? 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Вспомните </a:t>
            </a:r>
            <a:r>
              <a:rPr lang="ru-RU" sz="2000" dirty="0">
                <a:latin typeface="Bookman Old Style" pitchFamily="18" charset="0"/>
              </a:rPr>
              <a:t>какие программы предназначены для обработки числовой, текстовой и графической информации? </a:t>
            </a:r>
          </a:p>
        </p:txBody>
      </p:sp>
    </p:spTree>
    <p:extLst>
      <p:ext uri="{BB962C8B-B14F-4D97-AF65-F5344CB8AC3E}">
        <p14:creationId xmlns:p14="http://schemas.microsoft.com/office/powerpoint/2010/main" val="14722941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0" y="2551113"/>
            <a:ext cx="57150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Мышка может другом стать,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коль ее не обижать.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Дрессируй ее умело,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не крути в руках без дела.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ru-RU" sz="2800" b="1">
              <a:solidFill>
                <a:srgbClr val="660033"/>
              </a:solidFill>
              <a:latin typeface="Courier New" pitchFamily="49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ru-RU">
              <a:solidFill>
                <a:srgbClr val="800000"/>
              </a:solidFill>
              <a:latin typeface="Courier New" pitchFamily="49" charset="0"/>
            </a:endParaRPr>
          </a:p>
        </p:txBody>
      </p:sp>
      <p:pic>
        <p:nvPicPr>
          <p:cNvPr id="7173" name="Picture 5" descr="BD09280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228600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WordArt 6" descr="p82_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30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Правила техники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0284296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55650" y="2492375"/>
            <a:ext cx="55022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Если вводишь ты "ответ",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а компьютер скажет "нет",</a:t>
            </a:r>
          </a:p>
          <a:p>
            <a:r>
              <a:rPr lang="ru-RU" sz="2800" b="1" u="sng">
                <a:solidFill>
                  <a:srgbClr val="660033"/>
                </a:solidFill>
                <a:latin typeface="Courier New" pitchFamily="49" charset="0"/>
              </a:rPr>
              <a:t>по дисплею не стучи,</a:t>
            </a:r>
            <a:endParaRPr lang="ru-RU" sz="2800" b="1">
              <a:solidFill>
                <a:srgbClr val="660033"/>
              </a:solidFill>
              <a:latin typeface="Courier New" pitchFamily="49" charset="0"/>
            </a:endParaRP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лучше правила учи!</a:t>
            </a:r>
          </a:p>
        </p:txBody>
      </p:sp>
      <p:sp>
        <p:nvSpPr>
          <p:cNvPr id="8200" name="WordArt 8" descr="p82_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30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Правила техники безопасности</a:t>
            </a:r>
          </a:p>
        </p:txBody>
      </p:sp>
      <p:pic>
        <p:nvPicPr>
          <p:cNvPr id="8202" name="Picture 10" descr="p79_typl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781300"/>
            <a:ext cx="3455988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0326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28975" y="2492375"/>
            <a:ext cx="59150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660033"/>
                </a:solidFill>
                <a:latin typeface="Courier New" pitchFamily="49" charset="0"/>
              </a:rPr>
              <a:t>Если сбой дает машина,</a:t>
            </a:r>
          </a:p>
          <a:p>
            <a:r>
              <a:rPr lang="ru-RU" sz="3200" b="1">
                <a:solidFill>
                  <a:srgbClr val="660033"/>
                </a:solidFill>
                <a:latin typeface="Courier New" pitchFamily="49" charset="0"/>
              </a:rPr>
              <a:t>терпение Вам необходимо, </a:t>
            </a:r>
          </a:p>
          <a:p>
            <a:r>
              <a:rPr lang="ru-RU" sz="3200" b="1">
                <a:solidFill>
                  <a:srgbClr val="660033"/>
                </a:solidFill>
                <a:latin typeface="Courier New" pitchFamily="49" charset="0"/>
              </a:rPr>
              <a:t>Не бывает без проблем</a:t>
            </a:r>
          </a:p>
          <a:p>
            <a:r>
              <a:rPr lang="ru-RU" sz="3200" b="1">
                <a:solidFill>
                  <a:srgbClr val="660033"/>
                </a:solidFill>
                <a:latin typeface="Courier New" pitchFamily="49" charset="0"/>
              </a:rPr>
              <a:t>Даже с умной ЭВМ!</a:t>
            </a:r>
          </a:p>
        </p:txBody>
      </p:sp>
      <p:pic>
        <p:nvPicPr>
          <p:cNvPr id="10245" name="Picture 5" descr="p79_diskma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23828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WordArt 6" descr="p82_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30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Правила техники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15437052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27088" y="1916113"/>
            <a:ext cx="558641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Если где то заискрит, 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или что-нибудь дымит,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время попусту не трать -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нужно взрослого позвать.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Ведь из искры знаем сами,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возгореться может пламя.</a:t>
            </a:r>
            <a:endParaRPr lang="ru-RU" b="1">
              <a:solidFill>
                <a:srgbClr val="660033"/>
              </a:solidFill>
              <a:latin typeface="Courier New" pitchFamily="49" charset="0"/>
            </a:endParaRPr>
          </a:p>
        </p:txBody>
      </p:sp>
      <p:sp>
        <p:nvSpPr>
          <p:cNvPr id="5128" name="WordArt 8" descr="p82_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30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Правила техники безопасности</a:t>
            </a:r>
          </a:p>
        </p:txBody>
      </p:sp>
      <p:pic>
        <p:nvPicPr>
          <p:cNvPr id="5130" name="Picture 10" descr="J02544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365625"/>
            <a:ext cx="2849563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J02544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59238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2547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4213" y="3213100"/>
            <a:ext cx="5943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Остальное всем известно: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Чтоб не вскакивали с места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Не кричали, не толкались,</a:t>
            </a:r>
          </a:p>
          <a:p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За компьютеры не дрались.</a:t>
            </a:r>
            <a:endParaRPr lang="ru-RU" sz="2800">
              <a:solidFill>
                <a:srgbClr val="660033"/>
              </a:solidFill>
              <a:latin typeface="Courier New" pitchFamily="49" charset="0"/>
            </a:endParaRPr>
          </a:p>
        </p:txBody>
      </p:sp>
      <p:sp>
        <p:nvSpPr>
          <p:cNvPr id="9222" name="WordArt 6" descr="p82_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30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Правила техники безопасности</a:t>
            </a:r>
          </a:p>
        </p:txBody>
      </p:sp>
      <p:pic>
        <p:nvPicPr>
          <p:cNvPr id="9223" name="Picture 7" descr="J02237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2736850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J022373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154488"/>
            <a:ext cx="2797175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2946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55650" y="1700213"/>
            <a:ext cx="592772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В куртках, шубах и пальто, </a:t>
            </a:r>
          </a:p>
          <a:p>
            <a:pPr>
              <a:lnSpc>
                <a:spcPct val="200000"/>
              </a:lnSpc>
            </a:pPr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не приходит к нам никто.</a:t>
            </a:r>
          </a:p>
          <a:p>
            <a:pPr>
              <a:lnSpc>
                <a:spcPct val="200000"/>
              </a:lnSpc>
            </a:pPr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В грязной обуви, друзья,</a:t>
            </a:r>
          </a:p>
          <a:p>
            <a:pPr>
              <a:lnSpc>
                <a:spcPct val="200000"/>
              </a:lnSpc>
            </a:pPr>
            <a:r>
              <a:rPr lang="ru-RU" sz="2800" b="1">
                <a:solidFill>
                  <a:srgbClr val="660033"/>
                </a:solidFill>
                <a:latin typeface="Courier New" pitchFamily="49" charset="0"/>
              </a:rPr>
              <a:t>В кабинете быть нельзя.</a:t>
            </a:r>
            <a:endParaRPr lang="ru-RU" sz="2800">
              <a:solidFill>
                <a:srgbClr val="660033"/>
              </a:solidFill>
              <a:latin typeface="Courier New" pitchFamily="49" charset="0"/>
            </a:endParaRPr>
          </a:p>
        </p:txBody>
      </p:sp>
      <p:sp>
        <p:nvSpPr>
          <p:cNvPr id="11270" name="WordArt 6" descr="p82_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3063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Правила техники безопасности</a:t>
            </a:r>
          </a:p>
        </p:txBody>
      </p:sp>
      <p:pic>
        <p:nvPicPr>
          <p:cNvPr id="11273" name="Picture 9" descr="GordoMagr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492500"/>
            <a:ext cx="2808288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7755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517</TotalTime>
  <Words>744</Words>
  <Application>Microsoft Office PowerPoint</Application>
  <PresentationFormat>Экран (4:3)</PresentationFormat>
  <Paragraphs>190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человек получает информацию?</vt:lpstr>
      <vt:lpstr>Информация</vt:lpstr>
      <vt:lpstr>Презентация PowerPoint</vt:lpstr>
      <vt:lpstr>Презентация PowerPoint</vt:lpstr>
      <vt:lpstr>Компьютер состоит из устройств, выполняющих некоторые функции мыслящего человека: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Память компьютера служит для хранения данных. Существует два вида памяти: оперативная и постоянная. Устройства, их реализующие, называются ОЗУ и ПЗУ. В ПЗУ хранятся инструкции, определяющие порядок работы включения компьютера. Эти инструкции не удаляются даже когда компьютер выключается. Все программы и данные, необходимые для работы компьютера, помещаются в ОЗУ. После отключения компьютера вся информация, содержащаяся в оперативной памяти удаляется.</vt:lpstr>
      <vt:lpstr>Для длительного хранения информации используется долговременная память: магнитные диски, оптические диски, другие устройства.   Магнитные диски бывают жёсткие и гибкие. Жёсткие диски большой ёмкости встроены внутрь системного блока и постоянно находятся там. В системном блоке находятся и дисководы гибких магнитных дисков – дискет.   В отличии от гибких, жёсткие диски нельзя переносить. В последнее время большее распространение получили оптические диски, флэшки.  </vt:lpstr>
      <vt:lpstr>Для ввода информации в память компьютера применяются следующие устройства:</vt:lpstr>
      <vt:lpstr>Дополнительные устройства:</vt:lpstr>
      <vt:lpstr>Презентация PowerPoint</vt:lpstr>
      <vt:lpstr>«ПРОФЕССИИ» КОМПЬЮТЕРА</vt:lpstr>
      <vt:lpstr>Переходим к изучению новой темы: § 1.1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</dc:title>
  <dc:creator>Катя</dc:creator>
  <cp:lastModifiedBy>Admin</cp:lastModifiedBy>
  <cp:revision>68</cp:revision>
  <dcterms:created xsi:type="dcterms:W3CDTF">2006-08-03T19:35:34Z</dcterms:created>
  <dcterms:modified xsi:type="dcterms:W3CDTF">2014-02-15T11:54:14Z</dcterms:modified>
</cp:coreProperties>
</file>