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7091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7091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7091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531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611688"/>
            <a:ext cx="5481638" cy="436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143125" y="738188"/>
            <a:ext cx="2571750" cy="36401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611688"/>
            <a:ext cx="5483225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143125" y="738188"/>
            <a:ext cx="2571750" cy="36401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611688"/>
            <a:ext cx="5483225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143125" y="738188"/>
            <a:ext cx="2571750" cy="36401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611688"/>
            <a:ext cx="5483225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738188"/>
            <a:ext cx="2571750" cy="36401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611688"/>
            <a:ext cx="5483225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2143125" y="738188"/>
            <a:ext cx="2571750" cy="36401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611688"/>
            <a:ext cx="5483225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738188"/>
            <a:ext cx="2571750" cy="36401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611688"/>
            <a:ext cx="5483225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738188"/>
            <a:ext cx="2571750" cy="36401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611688"/>
            <a:ext cx="5483225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143125" y="738188"/>
            <a:ext cx="2571750" cy="36401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611688"/>
            <a:ext cx="5483225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143125" y="738188"/>
            <a:ext cx="2571750" cy="36401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611688"/>
            <a:ext cx="5483225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143125" y="738188"/>
            <a:ext cx="2571750" cy="36401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611688"/>
            <a:ext cx="5483225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143125" y="738188"/>
            <a:ext cx="2571750" cy="36401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611688"/>
            <a:ext cx="5483225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143125" y="738188"/>
            <a:ext cx="2571750" cy="36401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611688"/>
            <a:ext cx="5483225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143125" y="738188"/>
            <a:ext cx="2571750" cy="36401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611688"/>
            <a:ext cx="5483225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143125" y="738188"/>
            <a:ext cx="2571750" cy="36401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611688"/>
            <a:ext cx="5483225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143125" y="738188"/>
            <a:ext cx="2571750" cy="36401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611688"/>
            <a:ext cx="5483225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BEA40-E43D-4C99-B2F1-90014D86EE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23F84-AA4B-4B61-8B86-33A2BD5BCB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1925" y="463550"/>
            <a:ext cx="1941513" cy="5627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3725" cy="5627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F81-F044-41BA-89C1-F915CB826E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0CFA6-8A2E-4F0A-A089-D6046203B0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463550"/>
            <a:ext cx="7767638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06825" cy="1978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08413" cy="1978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1625"/>
            <a:ext cx="3806825" cy="197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111625"/>
            <a:ext cx="3808413" cy="197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56B3-8D88-4BAD-98B1-65E08242A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08413" cy="1978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4111625"/>
            <a:ext cx="3808413" cy="197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5390D-439A-48E0-81AC-E0AC640F27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CE411-ACAB-4596-A72B-BDCA261705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AE16D-6842-4EE2-ADDB-3D564199EC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06CF4-539F-4BB6-884C-F19919AA5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8D00B-E5CD-4E65-A286-93EB83895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E963-C1B9-4814-9095-66CD91DB7F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20DE-5D91-4854-98EC-00C6AB2C62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4A02-AC89-487A-89BC-383FBB0B1E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C6781-FB9C-4D71-B38B-6BBC2ED9DB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7638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F1F8CE2-B0B9-49EE-A4BE-093EFECA7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" charset="0"/>
        </a:defRPr>
      </a:lvl9pPr>
    </p:titleStyle>
    <p:bodyStyle>
      <a:lvl1pPr marL="338138" indent="-338138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-3.narod.ru/ger0500a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tspu.tula.ru/res/other/Tolstoy/IMAGES/Shiller.jpg" TargetMode="External"/><Relationship Id="rId7" Type="http://schemas.openxmlformats.org/officeDocument/2006/relationships/hyperlink" Target="http://seminarphotos.narod.ru/ferienkurs/marbach_card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hyperlink" Target="http://forum.uuu.ru/files/_______422.jpg" TargetMode="Externa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-samara.narod.ru/img/E_14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etskie.com/pics/goretskie/25_400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-samara.narod.ru/img/E_14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upload.wikimedia.org/wikipedia/commons/3/34/LouisI.jpg" TargetMode="External"/><Relationship Id="rId7" Type="http://schemas.openxmlformats.org/officeDocument/2006/relationships/hyperlink" Target="http://upload.wikimedia.org/wikipedia/commons/1/1d/Walhalla_aussen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hyperlink" Target="http://travel-3.narod.ru/ger0500a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c/c7/Kaulbach_Zerstoerung_Jerusalems_durch_Titus.jpg" TargetMode="External"/><Relationship Id="rId13" Type="http://schemas.openxmlformats.org/officeDocument/2006/relationships/image" Target="../media/image13.jpeg"/><Relationship Id="rId3" Type="http://schemas.openxmlformats.org/officeDocument/2006/relationships/hyperlink" Target="http://monarch.hermitage.ru/imgs_Ru/08/hm88_5_2_2_big.jpg" TargetMode="External"/><Relationship Id="rId7" Type="http://schemas.openxmlformats.org/officeDocument/2006/relationships/image" Target="../media/image10.jpeg"/><Relationship Id="rId12" Type="http://schemas.openxmlformats.org/officeDocument/2006/relationships/hyperlink" Target="http://upload.wikimedia.org/wikipedia/commons/thumb/2/2c/Franz_Xaver_von_Baader.jpg/180px-Franz_Xaver_von_Baader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hyperlink" Target="http://schools.keldysh.ru/sch1204/geo/data/asia/russia/piter/portik_s.jpg" TargetMode="External"/><Relationship Id="rId10" Type="http://schemas.openxmlformats.org/officeDocument/2006/relationships/hyperlink" Target="http://ru.wikipedia.org/wiki/%D0%98%D0%B7%D0%BE%D0%B1%D1%80%D0%B0%D0%B6%D0%B5%D0%BD%D0%B8%D0%B5:Franz_Xaver_von_Baader.jpg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ibiryukov.narod.ru/nb_pinacoteca/nb_pinacoteca_painting/nb_pinacoteca_stieler_friedrich_wilhelm_joseph_von_schelling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.mail.ru/cln2774/search.enc.mail.ru/search_enc?q=&#1087;&#1072;&#1085;...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ibiryukov.narod.ru/nb_pinacoteca/nb_pinacoteca_painting/nb_pinacoteca_stieler_friedrich_wilhelm_joseph_von_schelling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g-2006-04.photosight.ru/05/1362621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hyperlink" Target="http://www.krugosvet.ru/articles/30/1003072/PH04760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CC"/>
            </a:gs>
            <a:gs pos="50000">
              <a:srgbClr val="FFCCFF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68313"/>
            <a:ext cx="2663825" cy="2592387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763713" y="3213100"/>
            <a:ext cx="6335712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44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0186" dir="1096358" algn="ctr" rotWithShape="0">
                    <a:srgbClr val="9999FF"/>
                  </a:outerShdw>
                </a:effectLst>
                <a:latin typeface="Arial"/>
                <a:cs typeface="Arial"/>
              </a:rPr>
              <a:t>Тютчев Ф.И.</a:t>
            </a:r>
          </a:p>
          <a:p>
            <a:pPr algn="ctr"/>
            <a:r>
              <a:rPr lang="ru-RU" sz="3600" kern="10">
                <a:ln w="2844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0186" dir="1096358" algn="ctr" rotWithShape="0">
                    <a:srgbClr val="9999FF"/>
                  </a:outerShdw>
                </a:effectLst>
                <a:latin typeface="Arial"/>
                <a:cs typeface="Arial"/>
              </a:rPr>
              <a:t>в Мюнхене.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04664"/>
            <a:ext cx="2879725" cy="2592388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4941888"/>
            <a:ext cx="5903912" cy="151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85113" y="5734050"/>
            <a:ext cx="538162" cy="503238"/>
          </a:xfrm>
          <a:prstGeom prst="actionButtonForwardNext">
            <a:avLst/>
          </a:prstGeom>
          <a:solidFill>
            <a:srgbClr val="CCCCFF">
              <a:alpha val="45882"/>
            </a:srgbClr>
          </a:solidFill>
          <a:ln w="936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31840" y="548680"/>
            <a:ext cx="28779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Презентация подготовлена </a:t>
            </a:r>
          </a:p>
          <a:p>
            <a:r>
              <a:rPr lang="ru-RU" sz="1800" dirty="0" smtClean="0"/>
              <a:t>Учителем нем.яз. </a:t>
            </a:r>
          </a:p>
          <a:p>
            <a:r>
              <a:rPr lang="ru-RU" sz="1800" dirty="0" smtClean="0"/>
              <a:t>ГБОУ СОШ №493</a:t>
            </a:r>
          </a:p>
          <a:p>
            <a:r>
              <a:rPr lang="ru-RU" sz="1800" dirty="0" smtClean="0"/>
              <a:t>Сорокиной С.С.</a:t>
            </a:r>
          </a:p>
          <a:p>
            <a:r>
              <a:rPr lang="ru-RU" sz="1800" dirty="0" smtClean="0"/>
              <a:t>(интегрированный урок)</a:t>
            </a:r>
            <a:endParaRPr lang="ru-RU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FF"/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88913"/>
            <a:ext cx="5111750" cy="615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 rot="-420000">
            <a:off x="393700" y="4078288"/>
            <a:ext cx="6357938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J.W. von Goete</a:t>
            </a:r>
            <a:endParaRPr lang="ru-RU" sz="3600" kern="1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268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27988" y="6354763"/>
            <a:ext cx="538162" cy="503237"/>
          </a:xfrm>
          <a:prstGeom prst="actionButtonForwardNext">
            <a:avLst/>
          </a:prstGeom>
          <a:solidFill>
            <a:srgbClr val="004600">
              <a:alpha val="45882"/>
            </a:srgbClr>
          </a:solidFill>
          <a:ln w="936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AEAEA"/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79388" y="922338"/>
            <a:ext cx="3816350" cy="1693862"/>
          </a:xfrm>
          <a:prstGeom prst="rect">
            <a:avLst/>
          </a:prstGeom>
          <a:gradFill rotWithShape="0">
            <a:gsLst>
              <a:gs pos="0">
                <a:srgbClr val="EAEAEA"/>
              </a:gs>
              <a:gs pos="5000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0000" tIns="46800" rIns="90000" bIns="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Был царь, как мало их ныне. -                       По смерть он верен был:                     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От милой, при кончине,                     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Он кубок получил.</a:t>
            </a:r>
            <a:r>
              <a:rPr lang="en-GB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91" name="WordArt 2"/>
          <p:cNvSpPr>
            <a:spLocks noChangeArrowheads="1" noChangeShapeType="1" noTextEdit="1"/>
          </p:cNvSpPr>
          <p:nvPr/>
        </p:nvSpPr>
        <p:spPr bwMode="auto">
          <a:xfrm>
            <a:off x="2484438" y="260350"/>
            <a:ext cx="32400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"Faust"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492500" y="1979613"/>
            <a:ext cx="3708400" cy="1144587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0000" tIns="46800" rIns="90000" bIns="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Ценил его высоко                   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  И часто осушал, -                    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 В нем сердце сильно билось,                       Лишь кубок в руки брал.</a:t>
            </a:r>
            <a:r>
              <a:rPr lang="en-GB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50825" y="2835275"/>
            <a:ext cx="3457575" cy="1693863"/>
          </a:xfrm>
          <a:prstGeom prst="rect">
            <a:avLst/>
          </a:prstGeom>
          <a:gradFill rotWithShape="0">
            <a:gsLst>
              <a:gs pos="0">
                <a:srgbClr val="EAEAEA"/>
              </a:gs>
              <a:gs pos="5000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0000" tIns="46800" rIns="90000" bIns="0" anchor="ctr">
            <a:spAutoFit/>
          </a:bodyPr>
          <a:lstStyle/>
          <a:p>
            <a:pPr lvl="1" algn="ctr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800" b="1">
                <a:solidFill>
                  <a:srgbClr val="000000"/>
                </a:solidFill>
              </a:rPr>
              <a:t>Und als er kam zu sterben, </a:t>
            </a:r>
          </a:p>
          <a:p>
            <a:pPr lvl="1" algn="ctr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800" b="1">
                <a:solidFill>
                  <a:srgbClr val="000000"/>
                </a:solidFill>
              </a:rPr>
              <a:t>   Zahlt' er seine Stadt' im Reich, </a:t>
            </a:r>
          </a:p>
          <a:p>
            <a:pPr lvl="1" algn="ctr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800" b="1">
                <a:solidFill>
                  <a:srgbClr val="000000"/>
                </a:solidFill>
              </a:rPr>
              <a:t>   Gonnt' alles seinem Erben, </a:t>
            </a:r>
          </a:p>
          <a:p>
            <a:pPr lvl="1" algn="ctr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800" b="1">
                <a:solidFill>
                  <a:srgbClr val="000000"/>
                </a:solidFill>
              </a:rPr>
              <a:t>   Den Becher nicht zugleich. </a:t>
            </a:r>
          </a:p>
          <a:p>
            <a: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1800" b="1">
              <a:solidFill>
                <a:srgbClr val="000000"/>
              </a:solidFill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3492500" y="3586163"/>
            <a:ext cx="3097213" cy="1693862"/>
          </a:xfrm>
          <a:prstGeom prst="rect">
            <a:avLst/>
          </a:prstGeom>
          <a:gradFill rotWithShape="0">
            <a:gsLst>
              <a:gs pos="0">
                <a:srgbClr val="EAEAEA"/>
              </a:gs>
              <a:gs pos="5000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0000" tIns="46800" rIns="90000" bIns="0" anchor="ctr">
            <a:spAutoFit/>
          </a:bodyPr>
          <a:lstStyle/>
          <a:p>
            <a:pPr lvl="1" algn="ctr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800" b="1">
                <a:solidFill>
                  <a:srgbClr val="000000"/>
                </a:solidFill>
              </a:rPr>
              <a:t>Er sa? beim Konigsmahle, </a:t>
            </a:r>
          </a:p>
          <a:p>
            <a:pPr lvl="1" algn="ctr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800" b="1">
                <a:solidFill>
                  <a:srgbClr val="000000"/>
                </a:solidFill>
              </a:rPr>
              <a:t>   Die Ritter um ihn her, </a:t>
            </a:r>
          </a:p>
          <a:p>
            <a:pPr lvl="1" algn="ctr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800" b="1">
                <a:solidFill>
                  <a:srgbClr val="000000"/>
                </a:solidFill>
              </a:rPr>
              <a:t>   Auf hohem Vatersale, </a:t>
            </a:r>
          </a:p>
          <a:p>
            <a:pPr lvl="1" algn="ctr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800" b="1">
                <a:solidFill>
                  <a:srgbClr val="000000"/>
                </a:solidFill>
              </a:rPr>
              <a:t>   Dort auf dem Schlo? am Meer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95288" y="4660900"/>
            <a:ext cx="3189287" cy="1419225"/>
          </a:xfrm>
          <a:prstGeom prst="rect">
            <a:avLst/>
          </a:prstGeom>
          <a:gradFill rotWithShape="0">
            <a:gsLst>
              <a:gs pos="0">
                <a:srgbClr val="EAEAEA"/>
              </a:gs>
              <a:gs pos="5000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0000" tIns="46800" rIns="90000" bIns="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В последний раз упился                       Он влагой огневой,                       Над бездной наклонился               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   И в море - кубок свой...</a:t>
            </a:r>
            <a:r>
              <a:rPr lang="en-GB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443288" y="5318125"/>
            <a:ext cx="3757612" cy="1693863"/>
          </a:xfrm>
          <a:prstGeom prst="rect">
            <a:avLst/>
          </a:prstGeom>
          <a:gradFill rotWithShape="0">
            <a:gsLst>
              <a:gs pos="0">
                <a:srgbClr val="EAEAEA"/>
              </a:gs>
              <a:gs pos="5000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0000" tIns="46800" rIns="90000" bIns="0" anchor="ctr">
            <a:spAutoFit/>
          </a:bodyPr>
          <a:lstStyle/>
          <a:p>
            <a:pPr lvl="1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800" b="1">
                <a:solidFill>
                  <a:srgbClr val="000000"/>
                </a:solidFill>
              </a:rPr>
              <a:t>Er sah ihn sturzen, trinken </a:t>
            </a:r>
          </a:p>
          <a:p>
            <a:pPr lvl="1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800" b="1">
                <a:solidFill>
                  <a:srgbClr val="000000"/>
                </a:solidFill>
              </a:rPr>
              <a:t>   Und sinken tief ins Meer, </a:t>
            </a:r>
          </a:p>
          <a:p>
            <a:pPr lvl="1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800" b="1">
                <a:solidFill>
                  <a:srgbClr val="000000"/>
                </a:solidFill>
              </a:rPr>
              <a:t>   Die Augen taten ihm sinken, </a:t>
            </a:r>
          </a:p>
          <a:p>
            <a:pPr lvl="1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800" b="1">
                <a:solidFill>
                  <a:srgbClr val="000000"/>
                </a:solidFill>
              </a:rPr>
              <a:t>   Trank nie einen Tropfen mehr</a:t>
            </a:r>
          </a:p>
          <a:p>
            <a: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1800" b="1">
              <a:solidFill>
                <a:srgbClr val="000000"/>
              </a:solidFill>
            </a:endParaRPr>
          </a:p>
        </p:txBody>
      </p:sp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175" y="0"/>
            <a:ext cx="2663825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141663"/>
            <a:ext cx="2120900" cy="251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9" name="AutoShap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01013" y="6021388"/>
            <a:ext cx="538162" cy="503237"/>
          </a:xfrm>
          <a:prstGeom prst="actionButtonForwardNext">
            <a:avLst/>
          </a:prstGeom>
          <a:solidFill>
            <a:srgbClr val="004600">
              <a:alpha val="45882"/>
            </a:srgbClr>
          </a:solidFill>
          <a:ln w="936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999F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3168650" cy="302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3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997200"/>
            <a:ext cx="4054475" cy="270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39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1388" y="0"/>
            <a:ext cx="4392612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539750" y="5516563"/>
            <a:ext cx="65532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18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66"/>
                    </a:gs>
                    <a:gs pos="50000">
                      <a:srgbClr val="000099"/>
                    </a:gs>
                    <a:gs pos="100000">
                      <a:srgbClr val="003366"/>
                    </a:gs>
                  </a:gsLst>
                  <a:lin ang="5400000" scaled="1"/>
                </a:gradFill>
                <a:effectLst>
                  <a:outerShdw dist="40186" dir="4303642" algn="ctr" rotWithShape="0">
                    <a:srgbClr val="4D4D4D">
                      <a:alpha val="80011"/>
                    </a:srgbClr>
                  </a:outerShdw>
                </a:effectLst>
                <a:latin typeface="Arial"/>
                <a:cs typeface="Arial"/>
              </a:rPr>
              <a:t>Fridrich Schiller</a:t>
            </a:r>
            <a:endParaRPr lang="ru-RU" sz="3600" kern="10" spc="718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3366"/>
                  </a:gs>
                  <a:gs pos="50000">
                    <a:srgbClr val="000099"/>
                  </a:gs>
                  <a:gs pos="100000">
                    <a:srgbClr val="003366"/>
                  </a:gs>
                </a:gsLst>
                <a:lin ang="5400000" scaled="1"/>
              </a:gradFill>
              <a:effectLst>
                <a:outerShdw dist="40186" dir="4303642" algn="ctr" rotWithShape="0">
                  <a:srgbClr val="4D4D4D">
                    <a:alpha val="80011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18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6021388"/>
            <a:ext cx="538163" cy="503237"/>
          </a:xfrm>
          <a:prstGeom prst="actionButtonForwardNext">
            <a:avLst/>
          </a:prstGeom>
          <a:solidFill>
            <a:srgbClr val="004600">
              <a:alpha val="45882"/>
            </a:srgbClr>
          </a:solidFill>
          <a:ln w="936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770" decel="100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29" dur="770" decel="100000" fill="hold"/>
                                        <p:tgtEl>
                                          <p:spTgt spid="143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30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31" dur="77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33" dur="77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rgbClr val="33CCFF"/>
            </a:gs>
            <a:gs pos="100000">
              <a:srgbClr val="FFFF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79388" y="2852738"/>
            <a:ext cx="4392612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</a:rPr>
              <a:t>С озера веет прохлада и нега, -                      Отрок заснул, убаюкан у брега.                    Блаженные звуки он слышит во сне;   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</a:rPr>
              <a:t>То ангелов лики поют в вышине. 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284663" y="2925763"/>
            <a:ext cx="4321175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</a:rPr>
              <a:t>И вот он очнулся от райского сна, -                      Его, обнимая, ласкает волна,                И слышит он голос,  как ропот струи:        "Приди, мой красавец,в объятья мои!" 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693863" y="188913"/>
            <a:ext cx="2317750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AUS WILHELM TELL 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323850" y="692150"/>
            <a:ext cx="4103688" cy="196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Fischerknabe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</a:rPr>
              <a:t>Es lächelt der See, er ladet zum Bade,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</a:rPr>
              <a:t>Der Knabe schlief ein am grünen Gestade, Da hört er ein Klingen,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</a:rPr>
              <a:t>Wie Flöten so süß,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</a:rPr>
              <a:t>Wie Stimmen der Engel Im Paradies.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4427538" y="765175"/>
            <a:ext cx="4572000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</a:rPr>
              <a:t>Und wie er erwachet in seliger Lust,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</a:rPr>
              <a:t>Da spülen die Wasser ihm um die Brust, Und es ruft aus den Tiefen: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</a:rPr>
              <a:t>Lieb Knabe, bist </a:t>
            </a:r>
            <a:r>
              <a:rPr lang="en-GB" sz="1800" b="1">
                <a:solidFill>
                  <a:srgbClr val="000000"/>
                </a:solidFill>
              </a:rPr>
              <a:t>mein</a:t>
            </a:r>
            <a:r>
              <a:rPr lang="en-GB" sz="1800">
                <a:solidFill>
                  <a:srgbClr val="000000"/>
                </a:solidFill>
              </a:rPr>
              <a:t> !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</a:rPr>
              <a:t> Ich locke den Schläfer,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</a:rPr>
              <a:t>Ich zieh ihn herein. </a:t>
            </a:r>
          </a:p>
        </p:txBody>
      </p:sp>
      <p:pic>
        <p:nvPicPr>
          <p:cNvPr id="14343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437063"/>
            <a:ext cx="3022600" cy="199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652963"/>
            <a:ext cx="2590800" cy="139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3779838" y="2420938"/>
            <a:ext cx="576262" cy="5032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AutoShape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27988" y="5949950"/>
            <a:ext cx="538162" cy="503238"/>
          </a:xfrm>
          <a:prstGeom prst="actionButtonForwardNext">
            <a:avLst/>
          </a:prstGeom>
          <a:solidFill>
            <a:srgbClr val="004600">
              <a:alpha val="45882"/>
            </a:srgbClr>
          </a:solidFill>
          <a:ln w="936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0033"/>
            </a:gs>
            <a:gs pos="50000">
              <a:srgbClr val="FF0000"/>
            </a:gs>
            <a:gs pos="100000">
              <a:srgbClr val="66003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819150" y="112713"/>
            <a:ext cx="5176838" cy="5948362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8100000" scaled="1"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>
                <a:solidFill>
                  <a:srgbClr val="FFFFFF"/>
                </a:solidFill>
              </a:rPr>
              <a:t>Silentium</a:t>
            </a:r>
          </a:p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Schweig und verbirg im Herzen tief,</a:t>
            </a:r>
          </a:p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Was darin fühlte, träumte, schlief.</a:t>
            </a:r>
          </a:p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Lass es dort auf- und untergehn,</a:t>
            </a:r>
          </a:p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Wie Sterne nachts in Himmelshöhen</a:t>
            </a:r>
          </a:p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Stumm ziehn die Bahn, wie Gott es will:</a:t>
            </a:r>
          </a:p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Du freu dich ihrer - und schweig still.</a:t>
            </a:r>
          </a:p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Wie schwer spricht doch ein Herz von sich!</a:t>
            </a:r>
          </a:p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Und spricht’s: Wie schwer versteht man dich!</a:t>
            </a:r>
          </a:p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Zur Lüge wird, was du gedacht,</a:t>
            </a:r>
          </a:p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Hast du in Worte es gebracht.</a:t>
            </a:r>
          </a:p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Wer aus der Quelle trinken will,</a:t>
            </a:r>
          </a:p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Rühr’ sie nicht auf - er schweige still!</a:t>
            </a:r>
          </a:p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Du leb in deinem Innern nur,</a:t>
            </a:r>
          </a:p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Das weit ist wie die Allnatur,</a:t>
            </a:r>
          </a:p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Des dunkler Zauber dich beglückt,</a:t>
            </a:r>
          </a:p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Wenn Tageslärm ihn nicht erschrickt.</a:t>
            </a:r>
          </a:p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Hör, was dein Innres sagen will:</a:t>
            </a:r>
          </a:p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Lausch seinem Sang - und schweige still.</a:t>
            </a:r>
          </a:p>
        </p:txBody>
      </p:sp>
      <p:sp>
        <p:nvSpPr>
          <p:cNvPr id="15363" name="AutoShape 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85113" y="6021388"/>
            <a:ext cx="538162" cy="503237"/>
          </a:xfrm>
          <a:prstGeom prst="actionButtonForwardNext">
            <a:avLst/>
          </a:prstGeom>
          <a:solidFill>
            <a:srgbClr val="004600">
              <a:alpha val="45882"/>
            </a:srgbClr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4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052513"/>
            <a:ext cx="2951162" cy="45370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77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188913"/>
            <a:ext cx="4572000" cy="6189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i="1">
                <a:solidFill>
                  <a:srgbClr val="FFFFFF"/>
                </a:solidFill>
              </a:rPr>
              <a:t>Ф.И.Тютчев.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>
                <a:solidFill>
                  <a:srgbClr val="000000"/>
                </a:solidFill>
              </a:rPr>
              <a:t>            </a:t>
            </a:r>
            <a:r>
              <a:rPr lang="en-GB" b="1" i="1">
                <a:solidFill>
                  <a:srgbClr val="FF3300"/>
                </a:solidFill>
              </a:rPr>
              <a:t>Silentium!</a:t>
            </a:r>
          </a:p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i="1">
                <a:solidFill>
                  <a:srgbClr val="FFFFFF"/>
                </a:solidFill>
              </a:rPr>
              <a:t>Молчи, скрывайся и таи </a:t>
            </a:r>
            <a:br>
              <a:rPr lang="en-GB" sz="1800" b="1" i="1">
                <a:solidFill>
                  <a:srgbClr val="FFFFFF"/>
                </a:solidFill>
              </a:rPr>
            </a:br>
            <a:r>
              <a:rPr lang="en-GB" sz="1800" b="1" i="1">
                <a:solidFill>
                  <a:srgbClr val="FFFFFF"/>
                </a:solidFill>
              </a:rPr>
              <a:t>И чувства и мечты свои - </a:t>
            </a:r>
            <a:br>
              <a:rPr lang="en-GB" sz="1800" b="1" i="1">
                <a:solidFill>
                  <a:srgbClr val="FFFFFF"/>
                </a:solidFill>
              </a:rPr>
            </a:br>
            <a:r>
              <a:rPr lang="en-GB" sz="1800" b="1" i="1">
                <a:solidFill>
                  <a:srgbClr val="FFFFFF"/>
                </a:solidFill>
              </a:rPr>
              <a:t>Пускай в душевной глубине </a:t>
            </a:r>
            <a:br>
              <a:rPr lang="en-GB" sz="1800" b="1" i="1">
                <a:solidFill>
                  <a:srgbClr val="FFFFFF"/>
                </a:solidFill>
              </a:rPr>
            </a:br>
            <a:r>
              <a:rPr lang="en-GB" sz="1800" b="1" i="1">
                <a:solidFill>
                  <a:srgbClr val="FFFFFF"/>
                </a:solidFill>
              </a:rPr>
              <a:t>Встают и заходят оне </a:t>
            </a:r>
            <a:br>
              <a:rPr lang="en-GB" sz="1800" b="1" i="1">
                <a:solidFill>
                  <a:srgbClr val="FFFFFF"/>
                </a:solidFill>
              </a:rPr>
            </a:br>
            <a:r>
              <a:rPr lang="en-GB" sz="1800" b="1" i="1">
                <a:solidFill>
                  <a:srgbClr val="FFFFFF"/>
                </a:solidFill>
              </a:rPr>
              <a:t>Безмолвно, как звезды в ночи, - </a:t>
            </a:r>
            <a:br>
              <a:rPr lang="en-GB" sz="1800" b="1" i="1">
                <a:solidFill>
                  <a:srgbClr val="FFFFFF"/>
                </a:solidFill>
              </a:rPr>
            </a:br>
            <a:r>
              <a:rPr lang="en-GB" sz="1800" b="1" i="1">
                <a:solidFill>
                  <a:srgbClr val="FFFFFF"/>
                </a:solidFill>
              </a:rPr>
              <a:t>Любуйся ими - и молчи. </a:t>
            </a:r>
            <a:br>
              <a:rPr lang="en-GB" sz="1800" b="1" i="1">
                <a:solidFill>
                  <a:srgbClr val="FFFFFF"/>
                </a:solidFill>
              </a:rPr>
            </a:br>
            <a:endParaRPr lang="en-GB" sz="1800" b="1" i="1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i="1">
                <a:solidFill>
                  <a:srgbClr val="FFFFFF"/>
                </a:solidFill>
              </a:rPr>
              <a:t>Как сердцу высказать себя? </a:t>
            </a:r>
            <a:br>
              <a:rPr lang="en-GB" sz="1800" b="1" i="1">
                <a:solidFill>
                  <a:srgbClr val="FFFFFF"/>
                </a:solidFill>
              </a:rPr>
            </a:br>
            <a:r>
              <a:rPr lang="en-GB" sz="1800" b="1" i="1">
                <a:solidFill>
                  <a:srgbClr val="FFFFFF"/>
                </a:solidFill>
              </a:rPr>
              <a:t>Другому как понять тебя? </a:t>
            </a:r>
            <a:br>
              <a:rPr lang="en-GB" sz="1800" b="1" i="1">
                <a:solidFill>
                  <a:srgbClr val="FFFFFF"/>
                </a:solidFill>
              </a:rPr>
            </a:br>
            <a:r>
              <a:rPr lang="en-GB" sz="1800" b="1" i="1">
                <a:solidFill>
                  <a:srgbClr val="FFFFFF"/>
                </a:solidFill>
              </a:rPr>
              <a:t>Поймет ли он, чем ты живешь? </a:t>
            </a:r>
            <a:br>
              <a:rPr lang="en-GB" sz="1800" b="1" i="1">
                <a:solidFill>
                  <a:srgbClr val="FFFFFF"/>
                </a:solidFill>
              </a:rPr>
            </a:br>
            <a:r>
              <a:rPr lang="en-GB" sz="1800" b="1" i="1">
                <a:solidFill>
                  <a:srgbClr val="FFFFFF"/>
                </a:solidFill>
              </a:rPr>
              <a:t>Мысль изреченная есть ложь. </a:t>
            </a:r>
            <a:br>
              <a:rPr lang="en-GB" sz="1800" b="1" i="1">
                <a:solidFill>
                  <a:srgbClr val="FFFFFF"/>
                </a:solidFill>
              </a:rPr>
            </a:br>
            <a:r>
              <a:rPr lang="en-GB" sz="1800" b="1" i="1">
                <a:solidFill>
                  <a:srgbClr val="FFFFFF"/>
                </a:solidFill>
              </a:rPr>
              <a:t>Взрывая, возмутишь ключи, - </a:t>
            </a:r>
            <a:br>
              <a:rPr lang="en-GB" sz="1800" b="1" i="1">
                <a:solidFill>
                  <a:srgbClr val="FFFFFF"/>
                </a:solidFill>
              </a:rPr>
            </a:br>
            <a:r>
              <a:rPr lang="en-GB" sz="1800" b="1" i="1">
                <a:solidFill>
                  <a:srgbClr val="FFFFFF"/>
                </a:solidFill>
              </a:rPr>
              <a:t>Питайся ими - и молчи.</a:t>
            </a:r>
          </a:p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i="1">
                <a:solidFill>
                  <a:srgbClr val="FFFFFF"/>
                </a:solidFill>
              </a:rPr>
              <a:t> </a:t>
            </a:r>
            <a:br>
              <a:rPr lang="en-GB" sz="1800" b="1" i="1">
                <a:solidFill>
                  <a:srgbClr val="FFFFFF"/>
                </a:solidFill>
              </a:rPr>
            </a:br>
            <a:r>
              <a:rPr lang="en-GB" sz="1800" b="1" i="1">
                <a:solidFill>
                  <a:srgbClr val="FFFFFF"/>
                </a:solidFill>
              </a:rPr>
              <a:t>Лишь жить в себе самом умей - </a:t>
            </a:r>
            <a:br>
              <a:rPr lang="en-GB" sz="1800" b="1" i="1">
                <a:solidFill>
                  <a:srgbClr val="FFFFFF"/>
                </a:solidFill>
              </a:rPr>
            </a:br>
            <a:r>
              <a:rPr lang="en-GB" sz="1800" b="1" i="1">
                <a:solidFill>
                  <a:srgbClr val="FFFFFF"/>
                </a:solidFill>
              </a:rPr>
              <a:t>Есть целый мир в душе твоей </a:t>
            </a:r>
            <a:br>
              <a:rPr lang="en-GB" sz="1800" b="1" i="1">
                <a:solidFill>
                  <a:srgbClr val="FFFFFF"/>
                </a:solidFill>
              </a:rPr>
            </a:br>
            <a:r>
              <a:rPr lang="en-GB" sz="1800" b="1" i="1">
                <a:solidFill>
                  <a:srgbClr val="FFFFFF"/>
                </a:solidFill>
              </a:rPr>
              <a:t>Таинственно-волшебных дум; </a:t>
            </a:r>
            <a:br>
              <a:rPr lang="en-GB" sz="1800" b="1" i="1">
                <a:solidFill>
                  <a:srgbClr val="FFFFFF"/>
                </a:solidFill>
              </a:rPr>
            </a:br>
            <a:r>
              <a:rPr lang="en-GB" sz="1800" b="1" i="1">
                <a:solidFill>
                  <a:srgbClr val="FFFFFF"/>
                </a:solidFill>
              </a:rPr>
              <a:t>Их оглушит наружный шум, </a:t>
            </a:r>
            <a:br>
              <a:rPr lang="en-GB" sz="1800" b="1" i="1">
                <a:solidFill>
                  <a:srgbClr val="FFFFFF"/>
                </a:solidFill>
              </a:rPr>
            </a:br>
            <a:r>
              <a:rPr lang="en-GB" sz="1800" b="1" i="1">
                <a:solidFill>
                  <a:srgbClr val="FFFFFF"/>
                </a:solidFill>
              </a:rPr>
              <a:t>Дневные разгонят лучи, - </a:t>
            </a:r>
            <a:br>
              <a:rPr lang="en-GB" sz="1800" b="1" i="1">
                <a:solidFill>
                  <a:srgbClr val="FFFFFF"/>
                </a:solidFill>
              </a:rPr>
            </a:br>
            <a:r>
              <a:rPr lang="en-GB" sz="1800" b="1" i="1">
                <a:solidFill>
                  <a:srgbClr val="FFFFFF"/>
                </a:solidFill>
              </a:rPr>
              <a:t>Внимай их пенью и молчи!..</a:t>
            </a:r>
          </a:p>
        </p:txBody>
      </p:sp>
      <p:sp>
        <p:nvSpPr>
          <p:cNvPr id="16388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85113" y="5805488"/>
            <a:ext cx="538162" cy="503237"/>
          </a:xfrm>
          <a:prstGeom prst="actionButtonForwardNext">
            <a:avLst/>
          </a:prstGeom>
          <a:solidFill>
            <a:srgbClr val="004600">
              <a:alpha val="45882"/>
            </a:srgbClr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rgbClr val="FFCCFF"/>
            </a:gs>
            <a:gs pos="100000">
              <a:srgbClr val="CC99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600450" y="231775"/>
            <a:ext cx="5148263" cy="448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FF0000"/>
                </a:solidFill>
              </a:rPr>
              <a:t>13 мая 1822 г.</a:t>
            </a:r>
            <a:r>
              <a:rPr lang="en-GB" sz="3200" b="1">
                <a:solidFill>
                  <a:srgbClr val="000000"/>
                </a:solidFill>
              </a:rPr>
              <a:t> </a:t>
            </a:r>
          </a:p>
          <a:p>
            <a:pPr algn="ctr" hangingPunct="0"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" charset="0"/>
                <a:cs typeface="Arial Unicode MS" charset="0"/>
              </a:rPr>
              <a:t>Окончив Московский университет, Тютчев в июне 1822 г.  был определён на дипломатическую службу  в столицу Баварского королевства-Мюнхен.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6250"/>
            <a:ext cx="2794000" cy="3743325"/>
          </a:xfrm>
          <a:prstGeom prst="rect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868863"/>
            <a:ext cx="7921625" cy="1728787"/>
          </a:xfrm>
          <a:prstGeom prst="rect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</p:spPr>
      </p:pic>
      <p:sp>
        <p:nvSpPr>
          <p:cNvPr id="3077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88350" y="6021388"/>
            <a:ext cx="538163" cy="503237"/>
          </a:xfrm>
          <a:prstGeom prst="actionButtonForwardNext">
            <a:avLst/>
          </a:prstGeom>
          <a:solidFill>
            <a:srgbClr val="004600">
              <a:alpha val="45882"/>
            </a:srgbClr>
          </a:solidFill>
          <a:ln w="936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CC00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239713"/>
            <a:ext cx="2376487" cy="763587"/>
          </a:xfrm>
          <a:ln w="9360"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Ludwig I</a:t>
            </a: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052513"/>
            <a:ext cx="3600450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3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3357563"/>
            <a:ext cx="4321175" cy="312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88350" y="6165850"/>
            <a:ext cx="538163" cy="503238"/>
          </a:xfrm>
          <a:prstGeom prst="actionButtonForwardNext">
            <a:avLst/>
          </a:prstGeom>
          <a:solidFill>
            <a:srgbClr val="004600">
              <a:alpha val="45882"/>
            </a:srgbClr>
          </a:solidFill>
          <a:ln w="936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5" name="Picture 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175" y="404813"/>
            <a:ext cx="4244975" cy="278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0021"/>
            </a:gs>
            <a:gs pos="50000">
              <a:srgbClr val="800000"/>
            </a:gs>
            <a:gs pos="100000">
              <a:srgbClr val="A50021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0"/>
            <a:ext cx="1935162" cy="241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pic>
      <p:pic>
        <p:nvPicPr>
          <p:cNvPr id="614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836613"/>
            <a:ext cx="2303463" cy="1684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2897188"/>
            <a:ext cx="2773363" cy="396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pic>
      <p:pic>
        <p:nvPicPr>
          <p:cNvPr id="6148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3860800"/>
            <a:ext cx="2879725" cy="252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195888" y="6308725"/>
            <a:ext cx="24638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Разрушение Иерусалима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22263" y="6399213"/>
            <a:ext cx="4122737" cy="460375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50000">
                <a:srgbClr val="C0C0C0"/>
              </a:gs>
              <a:gs pos="100000">
                <a:srgbClr val="4D4D4D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>
                <a:solidFill>
                  <a:srgbClr val="000000"/>
                </a:solidFill>
              </a:rPr>
              <a:t>Wilhelm von Kaulbach(Maler)</a:t>
            </a: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128" name="Picture 7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60788" y="3082925"/>
            <a:ext cx="142875" cy="10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2" name="Picture 8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4888" y="0"/>
            <a:ext cx="2636837" cy="309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5581650" y="3141663"/>
            <a:ext cx="3286125" cy="319087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000000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6480" tIns="-63360" rIns="6480" bIns="15840">
            <a:spAutoFit/>
          </a:bodyPr>
          <a:lstStyle/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FFFF"/>
                </a:solidFill>
              </a:rPr>
              <a:t>Franz Xaver von Baader</a:t>
            </a:r>
            <a:r>
              <a:rPr lang="en-GB" sz="16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09538" y="2349500"/>
            <a:ext cx="3133725" cy="46037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Leo von Klenze(Arch.)</a:t>
            </a:r>
            <a:r>
              <a:rPr lang="ar-SA" b="1">
                <a:solidFill>
                  <a:srgbClr val="000000"/>
                </a:solidFill>
              </a:rPr>
              <a:t>‏</a:t>
            </a:r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5132" name="AutoShape 1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949950"/>
            <a:ext cx="538163" cy="503238"/>
          </a:xfrm>
          <a:prstGeom prst="actionButtonForwardNext">
            <a:avLst/>
          </a:prstGeom>
          <a:solidFill>
            <a:srgbClr val="004600">
              <a:alpha val="45882"/>
            </a:srgbClr>
          </a:solidFill>
          <a:ln w="936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2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2F1700"/>
            </a:gs>
            <a:gs pos="100000">
              <a:srgbClr val="6633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1268413"/>
            <a:ext cx="4191000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52700" y="333375"/>
            <a:ext cx="5402263" cy="460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33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Friedrich Wilhelm Joseph von Schelling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23850" y="3003550"/>
            <a:ext cx="3600450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 u="sng">
                <a:solidFill>
                  <a:srgbClr val="FF3300"/>
                </a:solidFill>
              </a:rPr>
              <a:t>Пантеизм</a:t>
            </a:r>
            <a:r>
              <a:rPr lang="en-GB">
                <a:solidFill>
                  <a:srgbClr val="FF3300"/>
                </a:solidFill>
              </a:rPr>
              <a:t> — </a:t>
            </a:r>
            <a:r>
              <a:rPr lang="en-GB" b="1" i="1">
                <a:solidFill>
                  <a:srgbClr val="FF3300"/>
                </a:solidFill>
              </a:rPr>
              <a:t> пантеи́зм (от </a:t>
            </a:r>
            <a:r>
              <a:rPr lang="en-GB" b="1" i="1">
                <a:solidFill>
                  <a:srgbClr val="CCCCFF"/>
                </a:solidFill>
                <a:hlinkClick r:id="rId5"/>
              </a:rPr>
              <a:t>пан...</a:t>
            </a:r>
            <a:r>
              <a:rPr lang="en-GB" b="1" i="1">
                <a:solidFill>
                  <a:srgbClr val="FF3300"/>
                </a:solidFill>
              </a:rPr>
              <a:t> и греч. theós — бог), религиозное и философское учения, отождествляющие Бога и мировое целое.</a:t>
            </a: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49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88350" y="5949950"/>
            <a:ext cx="538163" cy="503238"/>
          </a:xfrm>
          <a:prstGeom prst="actionButtonForwardNext">
            <a:avLst/>
          </a:prstGeom>
          <a:solidFill>
            <a:srgbClr val="004600">
              <a:alpha val="45882"/>
            </a:srgbClr>
          </a:solidFill>
          <a:ln w="936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0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95325"/>
            <a:ext cx="7772400" cy="1239838"/>
          </a:xfrm>
        </p:spPr>
        <p:txBody>
          <a:bodyPr lIns="0" tIns="0" rIns="0" bIns="0"/>
          <a:lstStyle/>
          <a:p>
            <a:pPr eaLnBrk="1" hangingPunct="1"/>
            <a:endParaRPr lang="ru-RU" smtClean="0"/>
          </a:p>
        </p:txBody>
      </p:sp>
      <p:pic>
        <p:nvPicPr>
          <p:cNvPr id="819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94213" y="228600"/>
            <a:ext cx="4459287" cy="534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080" tIns="22320" rIns="19080" bIns="76320" anchor="ctr">
            <a:spAutoFit/>
          </a:bodyPr>
          <a:lstStyle/>
          <a:p>
            <a:pPr algn="ctr">
              <a:buClr>
                <a:srgbClr val="FFFF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>
                <a:solidFill>
                  <a:srgbClr val="FFFFCC"/>
                </a:solidFill>
              </a:rPr>
              <a:t>Maigewitter</a:t>
            </a:r>
          </a:p>
          <a:p>
            <a:pPr algn="ctr"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00"/>
                </a:solidFill>
              </a:rPr>
              <a:t>Wie lieb' ich dich, o Maigewitter, </a:t>
            </a:r>
            <a:br>
              <a:rPr lang="en-GB" sz="2000" b="1">
                <a:solidFill>
                  <a:srgbClr val="FFFF00"/>
                </a:solidFill>
              </a:rPr>
            </a:br>
            <a:r>
              <a:rPr lang="en-GB" sz="2000" b="1">
                <a:solidFill>
                  <a:srgbClr val="FFFF00"/>
                </a:solidFill>
              </a:rPr>
              <a:t>Wenn durch den blauen Wolkenspalt </a:t>
            </a:r>
            <a:br>
              <a:rPr lang="en-GB" sz="2000" b="1">
                <a:solidFill>
                  <a:srgbClr val="FFFF00"/>
                </a:solidFill>
              </a:rPr>
            </a:br>
            <a:r>
              <a:rPr lang="en-GB" sz="2000" b="1">
                <a:solidFill>
                  <a:srgbClr val="FFFF00"/>
                </a:solidFill>
              </a:rPr>
              <a:t>Wie scherzend unter Blitzgezitter </a:t>
            </a:r>
            <a:br>
              <a:rPr lang="en-GB" sz="2000" b="1">
                <a:solidFill>
                  <a:srgbClr val="FFFF00"/>
                </a:solidFill>
              </a:rPr>
            </a:br>
            <a:r>
              <a:rPr lang="en-GB" sz="2000" b="1">
                <a:solidFill>
                  <a:srgbClr val="FFFF00"/>
                </a:solidFill>
              </a:rPr>
              <a:t>Der erste Lenzesdonner hallt! </a:t>
            </a:r>
          </a:p>
          <a:p>
            <a:pPr algn="ctr"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00"/>
                </a:solidFill>
              </a:rPr>
              <a:t>Das ist ein Rollen, Knattern, Splittern! </a:t>
            </a:r>
            <a:br>
              <a:rPr lang="en-GB" sz="2000" b="1">
                <a:solidFill>
                  <a:srgbClr val="FFFF00"/>
                </a:solidFill>
              </a:rPr>
            </a:br>
            <a:r>
              <a:rPr lang="en-GB" sz="2000" b="1">
                <a:solidFill>
                  <a:srgbClr val="FFFF00"/>
                </a:solidFill>
              </a:rPr>
              <a:t>Nun spritzt der Regen, Staub fliegt auf; </a:t>
            </a:r>
            <a:br>
              <a:rPr lang="en-GB" sz="2000" b="1">
                <a:solidFill>
                  <a:srgbClr val="FFFF00"/>
                </a:solidFill>
              </a:rPr>
            </a:br>
            <a:r>
              <a:rPr lang="en-GB" sz="2000" b="1">
                <a:solidFill>
                  <a:srgbClr val="FFFF00"/>
                </a:solidFill>
              </a:rPr>
              <a:t>Der Gräser Regenperlen zittern </a:t>
            </a:r>
            <a:br>
              <a:rPr lang="en-GB" sz="2000" b="1">
                <a:solidFill>
                  <a:srgbClr val="FFFF00"/>
                </a:solidFill>
              </a:rPr>
            </a:br>
            <a:r>
              <a:rPr lang="en-GB" sz="2000" b="1">
                <a:solidFill>
                  <a:srgbClr val="FFFF00"/>
                </a:solidFill>
              </a:rPr>
              <a:t>Und goldig flirrt die Sonne drauf. </a:t>
            </a:r>
          </a:p>
          <a:p>
            <a:pPr algn="ctr"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00"/>
                </a:solidFill>
              </a:rPr>
              <a:t>Vom Berge schnellt der Bach hernieder, </a:t>
            </a:r>
            <a:br>
              <a:rPr lang="en-GB" sz="2000" b="1">
                <a:solidFill>
                  <a:srgbClr val="FFFF00"/>
                </a:solidFill>
              </a:rPr>
            </a:br>
            <a:r>
              <a:rPr lang="en-GB" sz="2000" b="1">
                <a:solidFill>
                  <a:srgbClr val="FFFF00"/>
                </a:solidFill>
              </a:rPr>
              <a:t>Es singt der grünbelaubte Hain, </a:t>
            </a:r>
            <a:br>
              <a:rPr lang="en-GB" sz="2000" b="1">
                <a:solidFill>
                  <a:srgbClr val="FFFF00"/>
                </a:solidFill>
              </a:rPr>
            </a:br>
            <a:r>
              <a:rPr lang="en-GB" sz="2000" b="1">
                <a:solidFill>
                  <a:srgbClr val="FFFF00"/>
                </a:solidFill>
              </a:rPr>
              <a:t>Und Bachsturz, Hainlaub, Vogellieder, </a:t>
            </a:r>
            <a:br>
              <a:rPr lang="en-GB" sz="2000" b="1">
                <a:solidFill>
                  <a:srgbClr val="FFFF00"/>
                </a:solidFill>
              </a:rPr>
            </a:br>
            <a:r>
              <a:rPr lang="en-GB" sz="2000" b="1">
                <a:solidFill>
                  <a:srgbClr val="FFFF00"/>
                </a:solidFill>
              </a:rPr>
              <a:t>Sie stimmen in den Donner ein ... </a:t>
            </a:r>
          </a:p>
          <a:p>
            <a:pPr algn="ctr"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00"/>
                </a:solidFill>
              </a:rPr>
              <a:t>Hat Hebe in dem Göttersaale, </a:t>
            </a:r>
            <a:br>
              <a:rPr lang="en-GB" sz="2000" b="1">
                <a:solidFill>
                  <a:srgbClr val="FFFF00"/>
                </a:solidFill>
              </a:rPr>
            </a:br>
            <a:r>
              <a:rPr lang="en-GB" sz="2000" b="1">
                <a:solidFill>
                  <a:srgbClr val="FFFF00"/>
                </a:solidFill>
              </a:rPr>
              <a:t>Nachdem sie Jovis Aar getränkt, </a:t>
            </a:r>
            <a:br>
              <a:rPr lang="en-GB" sz="2000" b="1">
                <a:solidFill>
                  <a:srgbClr val="FFFF00"/>
                </a:solidFill>
              </a:rPr>
            </a:br>
            <a:r>
              <a:rPr lang="en-GB" sz="2000" b="1">
                <a:solidFill>
                  <a:srgbClr val="FFFF00"/>
                </a:solidFill>
              </a:rPr>
              <a:t>Die donnerschäumend volle Schale </a:t>
            </a:r>
            <a:br>
              <a:rPr lang="en-GB" sz="2000" b="1">
                <a:solidFill>
                  <a:srgbClr val="FFFF00"/>
                </a:solidFill>
              </a:rPr>
            </a:br>
            <a:r>
              <a:rPr lang="en-GB" sz="2000" b="1">
                <a:solidFill>
                  <a:srgbClr val="FFFF00"/>
                </a:solidFill>
              </a:rPr>
              <a:t>Mutwillig erdenwärts gesenkt</a:t>
            </a:r>
            <a:r>
              <a:rPr lang="en-GB" sz="1600">
                <a:solidFill>
                  <a:srgbClr val="FFFF00"/>
                </a:solidFill>
              </a:rPr>
              <a:t>?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47663" y="1543050"/>
            <a:ext cx="3736975" cy="485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080" tIns="22320" rIns="19080" bIns="76320" anchor="ctr">
            <a:spAutoFit/>
          </a:bodyPr>
          <a:lstStyle/>
          <a:p>
            <a:pPr algn="ctr">
              <a:buClr>
                <a:srgbClr val="FF99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i="1">
                <a:solidFill>
                  <a:srgbClr val="000080"/>
                </a:solidFill>
              </a:rPr>
              <a:t>«Весенняя гроза» </a:t>
            </a:r>
          </a:p>
          <a:p>
            <a:pPr algn="ctr">
              <a:buClr>
                <a:srgbClr val="FF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FFFF"/>
                </a:solidFill>
              </a:rPr>
              <a:t>Люблю грозу в начале мая, </a:t>
            </a:r>
            <a:br>
              <a:rPr lang="en-GB" sz="1800" b="1">
                <a:solidFill>
                  <a:srgbClr val="00FFFF"/>
                </a:solidFill>
              </a:rPr>
            </a:br>
            <a:r>
              <a:rPr lang="en-GB" sz="1800" b="1">
                <a:solidFill>
                  <a:srgbClr val="00FFFF"/>
                </a:solidFill>
              </a:rPr>
              <a:t>Когда весенний, первый гром, </a:t>
            </a:r>
            <a:br>
              <a:rPr lang="en-GB" sz="1800" b="1">
                <a:solidFill>
                  <a:srgbClr val="00FFFF"/>
                </a:solidFill>
              </a:rPr>
            </a:br>
            <a:r>
              <a:rPr lang="en-GB" sz="1800" b="1">
                <a:solidFill>
                  <a:srgbClr val="00FFFF"/>
                </a:solidFill>
              </a:rPr>
              <a:t>Как бы резвяся и играя, </a:t>
            </a:r>
            <a:br>
              <a:rPr lang="en-GB" sz="1800" b="1">
                <a:solidFill>
                  <a:srgbClr val="00FFFF"/>
                </a:solidFill>
              </a:rPr>
            </a:br>
            <a:r>
              <a:rPr lang="en-GB" sz="1800" b="1">
                <a:solidFill>
                  <a:srgbClr val="00FFFF"/>
                </a:solidFill>
              </a:rPr>
              <a:t>Грохочет в небе голубом. </a:t>
            </a:r>
          </a:p>
          <a:p>
            <a:pPr algn="ctr">
              <a:buClr>
                <a:srgbClr val="FF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FFFF"/>
                </a:solidFill>
              </a:rPr>
              <a:t>Гремят раскаты молодые! </a:t>
            </a:r>
            <a:br>
              <a:rPr lang="en-GB" sz="1800" b="1">
                <a:solidFill>
                  <a:srgbClr val="00FFFF"/>
                </a:solidFill>
              </a:rPr>
            </a:br>
            <a:r>
              <a:rPr lang="en-GB" sz="1800" b="1">
                <a:solidFill>
                  <a:srgbClr val="00FFFF"/>
                </a:solidFill>
              </a:rPr>
              <a:t>Вот дождик брызнул, пыль летит... </a:t>
            </a:r>
            <a:br>
              <a:rPr lang="en-GB" sz="1800" b="1">
                <a:solidFill>
                  <a:srgbClr val="00FFFF"/>
                </a:solidFill>
              </a:rPr>
            </a:br>
            <a:r>
              <a:rPr lang="en-GB" sz="1800" b="1">
                <a:solidFill>
                  <a:srgbClr val="00FFFF"/>
                </a:solidFill>
              </a:rPr>
              <a:t>Повисли перлы дождевые, </a:t>
            </a:r>
            <a:br>
              <a:rPr lang="en-GB" sz="1800" b="1">
                <a:solidFill>
                  <a:srgbClr val="00FFFF"/>
                </a:solidFill>
              </a:rPr>
            </a:br>
            <a:r>
              <a:rPr lang="en-GB" sz="1800" b="1">
                <a:solidFill>
                  <a:srgbClr val="00FFFF"/>
                </a:solidFill>
              </a:rPr>
              <a:t>И солнце нити золотит... </a:t>
            </a:r>
          </a:p>
          <a:p>
            <a:pPr algn="ctr">
              <a:buClr>
                <a:srgbClr val="FF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FFFF"/>
                </a:solidFill>
              </a:rPr>
              <a:t>С горы бежит поток проворный, </a:t>
            </a:r>
            <a:br>
              <a:rPr lang="en-GB" sz="1800" b="1">
                <a:solidFill>
                  <a:srgbClr val="00FFFF"/>
                </a:solidFill>
              </a:rPr>
            </a:br>
            <a:r>
              <a:rPr lang="en-GB" sz="1800" b="1">
                <a:solidFill>
                  <a:srgbClr val="00FFFF"/>
                </a:solidFill>
              </a:rPr>
              <a:t>В лесу не молкнет птичий гам, </a:t>
            </a:r>
            <a:br>
              <a:rPr lang="en-GB" sz="1800" b="1">
                <a:solidFill>
                  <a:srgbClr val="00FFFF"/>
                </a:solidFill>
              </a:rPr>
            </a:br>
            <a:r>
              <a:rPr lang="en-GB" sz="1800" b="1">
                <a:solidFill>
                  <a:srgbClr val="00FFFF"/>
                </a:solidFill>
              </a:rPr>
              <a:t>И гам лесной, и шум нагорный — </a:t>
            </a:r>
            <a:br>
              <a:rPr lang="en-GB" sz="1800" b="1">
                <a:solidFill>
                  <a:srgbClr val="00FFFF"/>
                </a:solidFill>
              </a:rPr>
            </a:br>
            <a:r>
              <a:rPr lang="en-GB" sz="1800" b="1">
                <a:solidFill>
                  <a:srgbClr val="00FFFF"/>
                </a:solidFill>
              </a:rPr>
              <a:t>Все вторит весело громам... </a:t>
            </a:r>
          </a:p>
          <a:p>
            <a:pPr algn="ctr">
              <a:buClr>
                <a:srgbClr val="FF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FFFF"/>
                </a:solidFill>
              </a:rPr>
              <a:t>Ты скажешь: ветреная Геба, </a:t>
            </a:r>
            <a:br>
              <a:rPr lang="en-GB" sz="1800" b="1">
                <a:solidFill>
                  <a:srgbClr val="00FFFF"/>
                </a:solidFill>
              </a:rPr>
            </a:br>
            <a:r>
              <a:rPr lang="en-GB" sz="1800" b="1">
                <a:solidFill>
                  <a:srgbClr val="00FFFF"/>
                </a:solidFill>
              </a:rPr>
              <a:t>Кормя Зевесова орла, </a:t>
            </a:r>
            <a:br>
              <a:rPr lang="en-GB" sz="1800" b="1">
                <a:solidFill>
                  <a:srgbClr val="00FFFF"/>
                </a:solidFill>
              </a:rPr>
            </a:br>
            <a:r>
              <a:rPr lang="en-GB" sz="1800" b="1">
                <a:solidFill>
                  <a:srgbClr val="00FFFF"/>
                </a:solidFill>
              </a:rPr>
              <a:t>Громокипящий кубок с неба, </a:t>
            </a:r>
            <a:br>
              <a:rPr lang="en-GB" sz="1800" b="1">
                <a:solidFill>
                  <a:srgbClr val="00FFFF"/>
                </a:solidFill>
              </a:rPr>
            </a:br>
            <a:r>
              <a:rPr lang="en-GB" sz="1800" b="1">
                <a:solidFill>
                  <a:srgbClr val="00FFFF"/>
                </a:solidFill>
              </a:rPr>
              <a:t>Смеясь, на землю пролила</a:t>
            </a:r>
            <a:r>
              <a:rPr lang="en-GB" b="1">
                <a:solidFill>
                  <a:srgbClr val="00FFFF"/>
                </a:solidFill>
              </a:rPr>
              <a:t>! </a:t>
            </a:r>
          </a:p>
        </p:txBody>
      </p:sp>
      <p:sp>
        <p:nvSpPr>
          <p:cNvPr id="7174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596188" y="6092825"/>
            <a:ext cx="538162" cy="503238"/>
          </a:xfrm>
          <a:prstGeom prst="actionButtonForwardNext">
            <a:avLst/>
          </a:prstGeom>
          <a:solidFill>
            <a:srgbClr val="004600">
              <a:alpha val="45882"/>
            </a:srgbClr>
          </a:solidFill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99CC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23850" y="476250"/>
            <a:ext cx="3916363" cy="555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Der Winter zürnt nicht grundlos,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Denn seine Zeit ist aus -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Der Frühling klopft ans Fenster,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Treibt ihn zum Hof hinaus.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Nun dringt nach langem Schweigen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Das Leben neu hervor -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Die ersten Lerchen steigen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Zum Himmelszelt empor.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Der Winter schilt den Frühling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Und lässt sein Treiben nicht.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Der Frühling jubelt lauter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Und höhnt ihm ins Gesicht.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Den Schnee rafft eine Hexe,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Vor hellem Zorn halb blind,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Und fliehend hinterlässt sie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Ein wunderschönes Kind ...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Der Frühling wusch im Schnee sich,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Und purpurn wurde er,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Kennt, seinem Feind zum Trotze,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800">
                <a:solidFill>
                  <a:srgbClr val="000000"/>
                </a:solidFill>
              </a:rPr>
              <a:t>Fast keinen Kummer mehr.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249988" y="477838"/>
            <a:ext cx="2490787" cy="558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buClr>
                <a:srgbClr val="FFFF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FFFFCC"/>
                </a:solidFill>
              </a:rPr>
              <a:t>Зима недаром злится,</a:t>
            </a:r>
            <a:br>
              <a:rPr lang="en-GB" sz="1800">
                <a:solidFill>
                  <a:srgbClr val="FFFFCC"/>
                </a:solidFill>
              </a:rPr>
            </a:br>
            <a:r>
              <a:rPr lang="en-GB" sz="1800">
                <a:solidFill>
                  <a:srgbClr val="FFFFCC"/>
                </a:solidFill>
              </a:rPr>
              <a:t>Прошла её пора –</a:t>
            </a:r>
            <a:br>
              <a:rPr lang="en-GB" sz="1800">
                <a:solidFill>
                  <a:srgbClr val="FFFFCC"/>
                </a:solidFill>
              </a:rPr>
            </a:br>
            <a:r>
              <a:rPr lang="en-GB" sz="1800">
                <a:solidFill>
                  <a:srgbClr val="FFFFCC"/>
                </a:solidFill>
              </a:rPr>
              <a:t>Весна в окно стучится</a:t>
            </a:r>
            <a:br>
              <a:rPr lang="en-GB" sz="1800">
                <a:solidFill>
                  <a:srgbClr val="FFFFCC"/>
                </a:solidFill>
              </a:rPr>
            </a:br>
            <a:r>
              <a:rPr lang="en-GB" sz="1800">
                <a:solidFill>
                  <a:srgbClr val="FFFFCC"/>
                </a:solidFill>
              </a:rPr>
              <a:t>И гонит со двора.</a:t>
            </a:r>
          </a:p>
          <a:p>
            <a:pPr algn="ctr">
              <a:buClr>
                <a:srgbClr val="FFFF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FFFFCC"/>
                </a:solidFill>
              </a:rPr>
              <a:t>И всё засуетилось,</a:t>
            </a:r>
            <a:br>
              <a:rPr lang="en-GB" sz="1800">
                <a:solidFill>
                  <a:srgbClr val="FFFFCC"/>
                </a:solidFill>
              </a:rPr>
            </a:br>
            <a:r>
              <a:rPr lang="en-GB" sz="1800">
                <a:solidFill>
                  <a:srgbClr val="FFFFCC"/>
                </a:solidFill>
              </a:rPr>
              <a:t>Всё нудит Зиму вон –</a:t>
            </a:r>
            <a:br>
              <a:rPr lang="en-GB" sz="1800">
                <a:solidFill>
                  <a:srgbClr val="FFFFCC"/>
                </a:solidFill>
              </a:rPr>
            </a:br>
            <a:r>
              <a:rPr lang="en-GB" sz="1800">
                <a:solidFill>
                  <a:srgbClr val="FFFFCC"/>
                </a:solidFill>
              </a:rPr>
              <a:t>И жаворонки в небе</a:t>
            </a:r>
            <a:br>
              <a:rPr lang="en-GB" sz="1800">
                <a:solidFill>
                  <a:srgbClr val="FFFFCC"/>
                </a:solidFill>
              </a:rPr>
            </a:br>
            <a:r>
              <a:rPr lang="en-GB" sz="1800">
                <a:solidFill>
                  <a:srgbClr val="FFFFCC"/>
                </a:solidFill>
              </a:rPr>
              <a:t>Уж подняли трезвон.</a:t>
            </a:r>
          </a:p>
          <a:p>
            <a:pPr algn="ctr">
              <a:buClr>
                <a:srgbClr val="FFFF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FFFFCC"/>
                </a:solidFill>
              </a:rPr>
              <a:t>Зима еще хлопочет</a:t>
            </a:r>
            <a:br>
              <a:rPr lang="en-GB" sz="1800">
                <a:solidFill>
                  <a:srgbClr val="FFFFCC"/>
                </a:solidFill>
              </a:rPr>
            </a:br>
            <a:r>
              <a:rPr lang="en-GB" sz="1800">
                <a:solidFill>
                  <a:srgbClr val="FFFFCC"/>
                </a:solidFill>
              </a:rPr>
              <a:t>И на Весну ворчит.</a:t>
            </a:r>
            <a:br>
              <a:rPr lang="en-GB" sz="1800">
                <a:solidFill>
                  <a:srgbClr val="FFFFCC"/>
                </a:solidFill>
              </a:rPr>
            </a:br>
            <a:r>
              <a:rPr lang="en-GB" sz="1800">
                <a:solidFill>
                  <a:srgbClr val="FFFFCC"/>
                </a:solidFill>
              </a:rPr>
              <a:t>Та ей в глаза хохочет</a:t>
            </a:r>
            <a:br>
              <a:rPr lang="en-GB" sz="1800">
                <a:solidFill>
                  <a:srgbClr val="FFFFCC"/>
                </a:solidFill>
              </a:rPr>
            </a:br>
            <a:r>
              <a:rPr lang="en-GB" sz="1800">
                <a:solidFill>
                  <a:srgbClr val="FFFFCC"/>
                </a:solidFill>
              </a:rPr>
              <a:t>И пуще лишь шумит...</a:t>
            </a:r>
          </a:p>
          <a:p>
            <a:pPr algn="ctr">
              <a:buClr>
                <a:srgbClr val="FFFF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FFFFCC"/>
                </a:solidFill>
              </a:rPr>
              <a:t>Взбесилась ведьма злая</a:t>
            </a:r>
            <a:br>
              <a:rPr lang="en-GB" sz="1800">
                <a:solidFill>
                  <a:srgbClr val="FFFFCC"/>
                </a:solidFill>
              </a:rPr>
            </a:br>
            <a:r>
              <a:rPr lang="en-GB" sz="1800">
                <a:solidFill>
                  <a:srgbClr val="FFFFCC"/>
                </a:solidFill>
              </a:rPr>
              <a:t>И, снегу захватя,</a:t>
            </a:r>
            <a:br>
              <a:rPr lang="en-GB" sz="1800">
                <a:solidFill>
                  <a:srgbClr val="FFFFCC"/>
                </a:solidFill>
              </a:rPr>
            </a:br>
            <a:r>
              <a:rPr lang="en-GB" sz="1800">
                <a:solidFill>
                  <a:srgbClr val="FFFFCC"/>
                </a:solidFill>
              </a:rPr>
              <a:t>Пустила, убегая,</a:t>
            </a:r>
            <a:br>
              <a:rPr lang="en-GB" sz="1800">
                <a:solidFill>
                  <a:srgbClr val="FFFFCC"/>
                </a:solidFill>
              </a:rPr>
            </a:br>
            <a:r>
              <a:rPr lang="en-GB" sz="1800">
                <a:solidFill>
                  <a:srgbClr val="FFFFCC"/>
                </a:solidFill>
              </a:rPr>
              <a:t>В прекрасное дитя...</a:t>
            </a:r>
          </a:p>
          <a:p>
            <a:pPr algn="ctr">
              <a:buClr>
                <a:srgbClr val="FFFF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FFFFCC"/>
                </a:solidFill>
              </a:rPr>
              <a:t>Весне и горя мало:</a:t>
            </a:r>
            <a:br>
              <a:rPr lang="en-GB" sz="1800">
                <a:solidFill>
                  <a:srgbClr val="FFFFCC"/>
                </a:solidFill>
              </a:rPr>
            </a:br>
            <a:r>
              <a:rPr lang="en-GB" sz="1800">
                <a:solidFill>
                  <a:srgbClr val="FFFFCC"/>
                </a:solidFill>
              </a:rPr>
              <a:t>Умылася в снегу</a:t>
            </a:r>
            <a:br>
              <a:rPr lang="en-GB" sz="1800">
                <a:solidFill>
                  <a:srgbClr val="FFFFCC"/>
                </a:solidFill>
              </a:rPr>
            </a:br>
            <a:r>
              <a:rPr lang="en-GB" sz="1800">
                <a:solidFill>
                  <a:srgbClr val="FFFFCC"/>
                </a:solidFill>
              </a:rPr>
              <a:t>И лишь румяней стала</a:t>
            </a:r>
            <a:br>
              <a:rPr lang="en-GB" sz="1800">
                <a:solidFill>
                  <a:srgbClr val="FFFFCC"/>
                </a:solidFill>
              </a:rPr>
            </a:br>
            <a:r>
              <a:rPr lang="en-GB" sz="1800">
                <a:solidFill>
                  <a:srgbClr val="FFFFCC"/>
                </a:solidFill>
              </a:rPr>
              <a:t>Наперекор врагу.</a:t>
            </a:r>
          </a:p>
        </p:txBody>
      </p:sp>
      <p:pic>
        <p:nvPicPr>
          <p:cNvPr id="921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133600"/>
            <a:ext cx="2446337" cy="2659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7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596188" y="6092825"/>
            <a:ext cx="538162" cy="503238"/>
          </a:xfrm>
          <a:prstGeom prst="actionButtonForwardNext">
            <a:avLst/>
          </a:prstGeom>
          <a:solidFill>
            <a:srgbClr val="004600">
              <a:alpha val="45882"/>
            </a:srgbClr>
          </a:solidFill>
          <a:ln w="936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20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20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6" dur="20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9" dur="20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2" dur="2000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5" dur="2000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8" dur="2000"/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1" dur="2000"/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4" dur="2000"/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7" dur="2000"/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0" dur="2000"/>
                                        <p:tgtEl>
                                          <p:spTgt spid="92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3" dur="2000"/>
                                        <p:tgtEl>
                                          <p:spTgt spid="92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6" dur="2000"/>
                                        <p:tgtEl>
                                          <p:spTgt spid="92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9" dur="2000"/>
                                        <p:tgtEl>
                                          <p:spTgt spid="92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52" dur="2000"/>
                                        <p:tgtEl>
                                          <p:spTgt spid="92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55" dur="2000"/>
                                        <p:tgtEl>
                                          <p:spTgt spid="92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58" dur="2000"/>
                                        <p:tgtEl>
                                          <p:spTgt spid="92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61" dur="2000"/>
                                        <p:tgtEl>
                                          <p:spTgt spid="92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64" dur="2000"/>
                                        <p:tgtEl>
                                          <p:spTgt spid="921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6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66003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52738"/>
            <a:ext cx="3744912" cy="3362325"/>
          </a:xfrm>
          <a:prstGeom prst="rect">
            <a:avLst/>
          </a:prstGeom>
          <a:noFill/>
          <a:ln w="3816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10242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476250"/>
            <a:ext cx="4546600" cy="572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 rot="-240000">
            <a:off x="390525" y="406400"/>
            <a:ext cx="4321175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83"/>
              </a:avLst>
            </a:prstTxWarp>
          </a:bodyPr>
          <a:lstStyle/>
          <a:p>
            <a:pPr algn="ctr"/>
            <a:r>
              <a:rPr lang="en-US" sz="3600" i="1" kern="10"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461700"/>
                    </a:gs>
                    <a:gs pos="50000">
                      <a:srgbClr val="993300"/>
                    </a:gs>
                    <a:gs pos="100000">
                      <a:srgbClr val="461700"/>
                    </a:gs>
                  </a:gsLst>
                  <a:lin ang="5640000" scaled="1"/>
                </a:gradFill>
                <a:effectLst>
                  <a:outerShdw dist="17819" dir="2700000" algn="ctr" rotWithShape="0">
                    <a:srgbClr val="808080">
                      <a:alpha val="80011"/>
                    </a:srgbClr>
                  </a:outerShdw>
                </a:effectLst>
                <a:latin typeface="Arial"/>
                <a:cs typeface="Arial"/>
              </a:rPr>
              <a:t>H.Heine</a:t>
            </a:r>
            <a:endParaRPr lang="ru-RU" sz="3600" i="1" kern="10">
              <a:ln w="38160">
                <a:solidFill>
                  <a:srgbClr val="000000"/>
                </a:solidFill>
                <a:miter lim="800000"/>
                <a:headEnd/>
                <a:tailEnd/>
              </a:ln>
              <a:gradFill rotWithShape="1">
                <a:gsLst>
                  <a:gs pos="0">
                    <a:srgbClr val="461700"/>
                  </a:gs>
                  <a:gs pos="50000">
                    <a:srgbClr val="993300"/>
                  </a:gs>
                  <a:gs pos="100000">
                    <a:srgbClr val="461700"/>
                  </a:gs>
                </a:gsLst>
                <a:lin ang="5640000" scaled="1"/>
              </a:gradFill>
              <a:effectLst>
                <a:outerShdw dist="17819" dir="2700000" algn="ctr" rotWithShape="0">
                  <a:srgbClr val="808080">
                    <a:alpha val="80011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221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01013" y="6237288"/>
            <a:ext cx="538162" cy="503237"/>
          </a:xfrm>
          <a:prstGeom prst="actionButtonForwardNext">
            <a:avLst/>
          </a:prstGeom>
          <a:solidFill>
            <a:srgbClr val="004600">
              <a:alpha val="45882"/>
            </a:srgbClr>
          </a:solidFill>
          <a:ln w="936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9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33"/>
            </a:gs>
            <a:gs pos="100000">
              <a:srgbClr val="FFFFCC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547813" y="96838"/>
            <a:ext cx="6435725" cy="830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080" tIns="22320" rIns="19080" bIns="76320" anchor="ctr">
            <a:spAutoFit/>
          </a:bodyPr>
          <a:lstStyle/>
          <a:p>
            <a:pPr>
              <a:buClr>
                <a:srgbClr val="0099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9900"/>
                </a:solidFill>
              </a:rPr>
              <a:t>Heinrich Heine «Ein Fichtenbaum steht einsam» </a:t>
            </a:r>
          </a:p>
          <a:p>
            <a:pPr eaLnBrk="0" hangingPunct="0">
              <a:buClr>
                <a:srgbClr val="0099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>
              <a:solidFill>
                <a:srgbClr val="0099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47650" y="619125"/>
            <a:ext cx="4241800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>
                <a:solidFill>
                  <a:srgbClr val="000000"/>
                </a:solidFill>
              </a:rPr>
              <a:t>Ein Fichtenbaum steht einsam </a:t>
            </a:r>
            <a:br>
              <a:rPr lang="en-GB" b="1" i="1">
                <a:solidFill>
                  <a:srgbClr val="000000"/>
                </a:solidFill>
              </a:rPr>
            </a:br>
            <a:r>
              <a:rPr lang="en-GB" b="1" i="1">
                <a:solidFill>
                  <a:srgbClr val="000000"/>
                </a:solidFill>
              </a:rPr>
              <a:t>Im Norden auf kahler Höh'; </a:t>
            </a:r>
            <a:br>
              <a:rPr lang="en-GB" b="1" i="1">
                <a:solidFill>
                  <a:srgbClr val="000000"/>
                </a:solidFill>
              </a:rPr>
            </a:br>
            <a:r>
              <a:rPr lang="en-GB" b="1" i="1">
                <a:solidFill>
                  <a:srgbClr val="000000"/>
                </a:solidFill>
              </a:rPr>
              <a:t>Ihn schläfert; mit weißer Decke </a:t>
            </a:r>
            <a:br>
              <a:rPr lang="en-GB" b="1" i="1">
                <a:solidFill>
                  <a:srgbClr val="000000"/>
                </a:solidFill>
              </a:rPr>
            </a:br>
            <a:r>
              <a:rPr lang="en-GB" b="1" i="1">
                <a:solidFill>
                  <a:srgbClr val="000000"/>
                </a:solidFill>
              </a:rPr>
              <a:t>Umhüllen ihn Eis und Schnee. 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500563" y="619125"/>
            <a:ext cx="4265612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>
                <a:solidFill>
                  <a:srgbClr val="000000"/>
                </a:solidFill>
              </a:rPr>
              <a:t>Er träumt von einer Palme, </a:t>
            </a:r>
            <a:br>
              <a:rPr lang="en-GB" b="1" i="1">
                <a:solidFill>
                  <a:srgbClr val="000000"/>
                </a:solidFill>
              </a:rPr>
            </a:br>
            <a:r>
              <a:rPr lang="en-GB" b="1" i="1">
                <a:solidFill>
                  <a:srgbClr val="000000"/>
                </a:solidFill>
              </a:rPr>
              <a:t>Die, fern im Morgenland, </a:t>
            </a:r>
            <a:br>
              <a:rPr lang="en-GB" b="1" i="1">
                <a:solidFill>
                  <a:srgbClr val="000000"/>
                </a:solidFill>
              </a:rPr>
            </a:br>
            <a:r>
              <a:rPr lang="en-GB" b="1" i="1">
                <a:solidFill>
                  <a:srgbClr val="000000"/>
                </a:solidFill>
              </a:rPr>
              <a:t>Einsam und schweigend trauert </a:t>
            </a:r>
            <a:br>
              <a:rPr lang="en-GB" b="1" i="1">
                <a:solidFill>
                  <a:srgbClr val="000000"/>
                </a:solidFill>
              </a:rPr>
            </a:br>
            <a:r>
              <a:rPr lang="en-GB" b="1" i="1">
                <a:solidFill>
                  <a:srgbClr val="000000"/>
                </a:solidFill>
              </a:rPr>
              <a:t>Auf brennender Felsenwand. 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71475" y="3355975"/>
            <a:ext cx="5006975" cy="1312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Font typeface="Comic Sans MS" pitchFamily="6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Comic Sans MS" pitchFamily="64" charset="0"/>
              </a:rPr>
              <a:t>На севере мрачном, на дикой скале </a:t>
            </a:r>
            <a:br>
              <a:rPr lang="en-GB" sz="2000" b="1">
                <a:solidFill>
                  <a:srgbClr val="000000"/>
                </a:solidFill>
                <a:latin typeface="Comic Sans MS" pitchFamily="64" charset="0"/>
              </a:rPr>
            </a:br>
            <a:r>
              <a:rPr lang="en-GB" sz="2000" b="1">
                <a:solidFill>
                  <a:srgbClr val="000000"/>
                </a:solidFill>
                <a:latin typeface="Comic Sans MS" pitchFamily="64" charset="0"/>
              </a:rPr>
              <a:t>Кедр одинокий под снегом белеет, </a:t>
            </a:r>
            <a:br>
              <a:rPr lang="en-GB" sz="2000" b="1">
                <a:solidFill>
                  <a:srgbClr val="000000"/>
                </a:solidFill>
                <a:latin typeface="Comic Sans MS" pitchFamily="64" charset="0"/>
              </a:rPr>
            </a:br>
            <a:r>
              <a:rPr lang="en-GB" sz="2000" b="1">
                <a:solidFill>
                  <a:srgbClr val="000000"/>
                </a:solidFill>
                <a:latin typeface="Comic Sans MS" pitchFamily="64" charset="0"/>
              </a:rPr>
              <a:t>И сладко заснул он в инистой мгле, </a:t>
            </a:r>
            <a:br>
              <a:rPr lang="en-GB" sz="2000" b="1">
                <a:solidFill>
                  <a:srgbClr val="000000"/>
                </a:solidFill>
                <a:latin typeface="Comic Sans MS" pitchFamily="64" charset="0"/>
              </a:rPr>
            </a:br>
            <a:r>
              <a:rPr lang="en-GB" sz="2000" b="1">
                <a:solidFill>
                  <a:srgbClr val="000000"/>
                </a:solidFill>
                <a:latin typeface="Comic Sans MS" pitchFamily="64" charset="0"/>
              </a:rPr>
              <a:t>И сон его вьюга лелеет. 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987550" y="4867275"/>
            <a:ext cx="5832475" cy="1312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Font typeface="Segoe Script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Comic Sans MS" pitchFamily="64" charset="0"/>
              </a:rPr>
              <a:t>Про юную пальму все снится ему, </a:t>
            </a:r>
            <a:br>
              <a:rPr lang="en-GB" sz="2000" b="1">
                <a:solidFill>
                  <a:srgbClr val="000000"/>
                </a:solidFill>
                <a:latin typeface="Comic Sans MS" pitchFamily="64" charset="0"/>
              </a:rPr>
            </a:br>
            <a:r>
              <a:rPr lang="en-GB" sz="2000" b="1">
                <a:solidFill>
                  <a:srgbClr val="000000"/>
                </a:solidFill>
                <a:latin typeface="Comic Sans MS" pitchFamily="64" charset="0"/>
              </a:rPr>
              <a:t>Что в дальных пределах Востока, </a:t>
            </a:r>
            <a:br>
              <a:rPr lang="en-GB" sz="2000" b="1">
                <a:solidFill>
                  <a:srgbClr val="000000"/>
                </a:solidFill>
                <a:latin typeface="Comic Sans MS" pitchFamily="64" charset="0"/>
              </a:rPr>
            </a:br>
            <a:r>
              <a:rPr lang="en-GB" sz="2000" b="1">
                <a:solidFill>
                  <a:srgbClr val="000000"/>
                </a:solidFill>
                <a:latin typeface="Comic Sans MS" pitchFamily="64" charset="0"/>
              </a:rPr>
              <a:t>Под пламенным небом, на знойном холму </a:t>
            </a:r>
            <a:br>
              <a:rPr lang="en-GB" sz="2000" b="1">
                <a:solidFill>
                  <a:srgbClr val="000000"/>
                </a:solidFill>
                <a:latin typeface="Comic Sans MS" pitchFamily="64" charset="0"/>
              </a:rPr>
            </a:br>
            <a:r>
              <a:rPr lang="en-GB" sz="2000" b="1">
                <a:solidFill>
                  <a:srgbClr val="000000"/>
                </a:solidFill>
                <a:latin typeface="Comic Sans MS" pitchFamily="64" charset="0"/>
              </a:rPr>
              <a:t>Стоит и цветет, одинока... </a:t>
            </a: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565400"/>
            <a:ext cx="2952750" cy="1871663"/>
          </a:xfrm>
          <a:prstGeom prst="rect">
            <a:avLst/>
          </a:prstGeom>
          <a:noFill/>
          <a:ln w="3816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595313" y="2779713"/>
            <a:ext cx="2794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>
                <a:srgbClr val="0099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9900"/>
                </a:solidFill>
              </a:rPr>
              <a:t>Перевод Тютчева:</a:t>
            </a:r>
            <a:r>
              <a:rPr lang="en-GB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10249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85113" y="5734050"/>
            <a:ext cx="538162" cy="503238"/>
          </a:xfrm>
          <a:prstGeom prst="actionButtonForwardNext">
            <a:avLst/>
          </a:prstGeom>
          <a:solidFill>
            <a:srgbClr val="143F07">
              <a:alpha val="45882"/>
            </a:srgbClr>
          </a:solidFill>
          <a:ln w="9360">
            <a:solidFill>
              <a:srgbClr val="66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634</Words>
  <Application>Microsoft Office PowerPoint</Application>
  <PresentationFormat>Экран (4:3)</PresentationFormat>
  <Paragraphs>120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Times New Roman</vt:lpstr>
      <vt:lpstr>Arial</vt:lpstr>
      <vt:lpstr>Arial Unicode MS</vt:lpstr>
      <vt:lpstr>Wingdings</vt:lpstr>
      <vt:lpstr>Comic Sans MS</vt:lpstr>
      <vt:lpstr>Segoe Script</vt:lpstr>
      <vt:lpstr>Тема Office</vt:lpstr>
      <vt:lpstr>Слайд 1</vt:lpstr>
      <vt:lpstr>Слайд 2</vt:lpstr>
      <vt:lpstr>Ludwig I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М.Сервис</cp:lastModifiedBy>
  <cp:revision>2</cp:revision>
  <dcterms:modified xsi:type="dcterms:W3CDTF">2012-04-12T18:34:11Z</dcterms:modified>
</cp:coreProperties>
</file>