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72" r:id="rId3"/>
    <p:sldId id="285" r:id="rId4"/>
    <p:sldId id="286" r:id="rId5"/>
    <p:sldId id="273" r:id="rId6"/>
    <p:sldId id="287" r:id="rId7"/>
    <p:sldId id="263" r:id="rId8"/>
    <p:sldId id="280" r:id="rId9"/>
    <p:sldId id="288" r:id="rId10"/>
    <p:sldId id="289" r:id="rId11"/>
    <p:sldId id="290" r:id="rId12"/>
    <p:sldId id="291" r:id="rId13"/>
    <p:sldId id="283" r:id="rId14"/>
    <p:sldId id="268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8BC"/>
    <a:srgbClr val="EDBDE0"/>
    <a:srgbClr val="5F5F5F"/>
    <a:srgbClr val="006699"/>
    <a:srgbClr val="3333CC"/>
    <a:srgbClr val="FFC73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>
      <p:cViewPr varScale="1">
        <p:scale>
          <a:sx n="40" d="100"/>
          <a:sy n="40" d="100"/>
        </p:scale>
        <p:origin x="-6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fld id="{B7251482-200B-4F47-BF0A-D6076A98CC1E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fld id="{BF0A3C5B-DCE9-4F0D-A453-C08ABCEE2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38182AF3-2EA7-4EC9-B4BF-E93B91452BC2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26AEFB2-2716-49A5-9940-6254124067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2E9336F-8D1D-4100-9D07-71580565F8BD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E71C83B7-E662-48C0-9F77-45A1B4763A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5F29468-B595-4565-95C7-6870D766698C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61911C9-99C0-4FC7-8EB9-90B63703C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F6EAEC3-08DC-44F9-ABD9-54A2E4F9B25F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E462315D-8368-424D-8553-F9F7DC024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>
              <a:defRPr/>
            </a:pPr>
            <a:fld id="{5579A2A6-83F7-4A94-A2AA-A108CC389768}" type="datetimeFigureOut">
              <a:rPr lang="ru-RU"/>
              <a:pPr>
                <a:defRPr/>
              </a:pPr>
              <a:t>07.11.2011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7" cy="301625"/>
          </a:xfrm>
          <a:prstGeom prst="rect">
            <a:avLst/>
          </a:prstGeom>
        </p:spPr>
        <p:txBody>
          <a:bodyPr vert="horz" anchor="b"/>
          <a:lstStyle>
            <a:lvl1pPr algn="r"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900"/>
            </a:lvl1pPr>
          </a:lstStyle>
          <a:p>
            <a:pPr>
              <a:defRPr/>
            </a:pPr>
            <a:fld id="{687839C3-C46A-43A1-828E-0578EDAE8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C453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Arial" charset="0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Arial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Arial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Arial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Arial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C453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4C689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irhNeIwQ0w&amp;feature=&amp;p=4D2DE2F085865C36&amp;index=0&amp;playnext=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>APPROACHES</a:t>
            </a:r>
            <a:endParaRPr lang="ru-RU" sz="8000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964612" cy="936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8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What is the approach?</a:t>
            </a:r>
            <a:endParaRPr lang="ru-RU" sz="38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79388" y="1285875"/>
            <a:ext cx="8964612" cy="5572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TTT (Test Teach Test)</a:t>
            </a:r>
            <a:r>
              <a:rPr lang="en-US" sz="24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Stages: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I. </a:t>
            </a:r>
            <a:r>
              <a:rPr lang="en-US" sz="2400" b="1" dirty="0" smtClean="0"/>
              <a:t>Test </a:t>
            </a:r>
            <a:r>
              <a:rPr lang="en-US" sz="2400" dirty="0" smtClean="0"/>
              <a:t>(to see what learners know and create a need for the target language)</a:t>
            </a:r>
          </a:p>
          <a:p>
            <a:pPr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/>
              <a:t>II. Teach </a:t>
            </a:r>
            <a:r>
              <a:rPr lang="en-US" sz="2400" dirty="0" smtClean="0"/>
              <a:t>(present the language and analyze it)</a:t>
            </a:r>
          </a:p>
          <a:p>
            <a:pPr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/>
              <a:t>III. Test </a:t>
            </a:r>
            <a:r>
              <a:rPr lang="en-US" sz="2400" dirty="0" smtClean="0"/>
              <a:t>(practice using the target language):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a) the same structure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b) extra examples (possibly more creative)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964612" cy="936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8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What is the approach?</a:t>
            </a:r>
            <a:endParaRPr lang="ru-RU" sz="38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79388" y="1285875"/>
            <a:ext cx="8964612" cy="5572125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u="sng" dirty="0" smtClean="0">
                <a:hlinkClick r:id="rId3"/>
              </a:rPr>
              <a:t>Utopian Society</a:t>
            </a:r>
            <a:r>
              <a:rPr lang="en-US" sz="2400" dirty="0" smtClean="0"/>
              <a:t>   1:37</a:t>
            </a:r>
            <a:endParaRPr lang="ru-RU" sz="2400" dirty="0" smtClean="0"/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TBL (Task-based Learning)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Pre-task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Task cycle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Post task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964612" cy="936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8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What is the approach?</a:t>
            </a:r>
            <a:endParaRPr lang="ru-RU" sz="38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79388" y="1285875"/>
            <a:ext cx="8964612" cy="5572125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Guided Discovery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Give a task.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Make SS discover the rules.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Give another exercise.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5"/>
          <p:cNvSpPr>
            <a:spLocks noGrp="1"/>
          </p:cNvSpPr>
          <p:nvPr>
            <p:ph sz="quarter" idx="4"/>
          </p:nvPr>
        </p:nvSpPr>
        <p:spPr>
          <a:xfrm>
            <a:off x="2022475" y="3427413"/>
            <a:ext cx="6858000" cy="3017837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5362" name="Picture 2" descr="http://www.langust.ru/unit_in/unit018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480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8" descr="http://www.calstategames.org/images/WinterGames/Figure%20Skating%2006%200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3" y="0"/>
            <a:ext cx="25717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 descr="http://www.abchomepreschool.com/PreschoolEducationBlog/wp-content/uploads/2009/06/teaching-a-child-how-to-ride-a-bik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0" y="428625"/>
            <a:ext cx="4000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12" descr="http://images.brisbanetimes.com.au/2010/07/09/1683758/bad_child_420-420x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" y="2357438"/>
            <a:ext cx="47148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14" descr="http://www.joy2day.com/mobile-world/wp-content/uploads/2011/01/cute-friends-samsung-chat-335-mobile-phone-300x22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14875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http://www.ljplus.ru/img4/p/o/polska_e/Stivers_2010-5-02_20I_20used_20to_20suffer_20alone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50" y="2935288"/>
            <a:ext cx="4857750" cy="392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572000" y="3214688"/>
            <a:ext cx="1785938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643813" y="3000375"/>
            <a:ext cx="1500187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964612" cy="936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8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What is the approach?</a:t>
            </a:r>
            <a:endParaRPr lang="ru-RU" sz="38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79388" y="1285875"/>
            <a:ext cx="8964612" cy="5572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PPP</a:t>
            </a:r>
            <a:r>
              <a:rPr lang="en-US" sz="2400" dirty="0" smtClean="0">
                <a:latin typeface="Century Gothic" pitchFamily="34" charset="0"/>
              </a:rPr>
              <a:t> (Presentation Practice Production)</a:t>
            </a:r>
            <a:r>
              <a:rPr lang="en-US" sz="24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Aim:</a:t>
            </a:r>
            <a:r>
              <a:rPr lang="en-US" sz="2400" dirty="0" smtClean="0"/>
              <a:t> to present and practice the </a:t>
            </a:r>
            <a:r>
              <a:rPr lang="en-US" sz="2400" b="1" i="1" dirty="0" smtClean="0"/>
              <a:t>target language</a:t>
            </a:r>
            <a:r>
              <a:rPr lang="en-US" sz="2400" dirty="0" smtClean="0"/>
              <a:t> </a:t>
            </a:r>
            <a:r>
              <a:rPr lang="en-US" sz="2400" i="1" dirty="0" smtClean="0"/>
              <a:t>‘used to’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Stages: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I. </a:t>
            </a:r>
            <a:r>
              <a:rPr lang="en-US" sz="2400" b="1" dirty="0" smtClean="0"/>
              <a:t>Context setting. (Lead-in)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/>
              <a:t>II. Presentation.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elicitation of the example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err="1" smtClean="0"/>
              <a:t>modelling</a:t>
            </a:r>
            <a:endParaRPr lang="en-US" sz="2400" dirty="0" smtClean="0"/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pronunciation drill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i="1" dirty="0" smtClean="0"/>
              <a:t>concept checking questions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writing the model down on the board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grammar analysis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/>
              <a:t>III. Controlled Practice.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>
                <a:latin typeface="Century Gothic" pitchFamily="34" charset="0"/>
              </a:rPr>
              <a:t>IV. Production.</a:t>
            </a:r>
          </a:p>
          <a:p>
            <a:pPr>
              <a:lnSpc>
                <a:spcPct val="80000"/>
              </a:lnSpc>
              <a:defRPr/>
            </a:pPr>
            <a:r>
              <a:rPr lang="en-US" sz="2400" b="1" dirty="0" smtClean="0">
                <a:latin typeface="Century Gothic" pitchFamily="34" charset="0"/>
              </a:rPr>
              <a:t>V. Feedback.</a:t>
            </a:r>
            <a:endParaRPr lang="ru-RU" sz="24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89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89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89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89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89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>
          <a:xfrm>
            <a:off x="142844" y="271464"/>
            <a:ext cx="7477156" cy="1362075"/>
          </a:xfrm>
        </p:spPr>
        <p:txBody>
          <a:bodyPr>
            <a:normAutofit fontScale="90000"/>
          </a:bodyPr>
          <a:lstStyle/>
          <a:p>
            <a:pPr marL="0" indent="0" algn="ctr" eaLnBrk="1" fontAlgn="auto" hangingPunct="1">
              <a:spcAft>
                <a:spcPts val="0"/>
              </a:spcAft>
              <a:defRPr/>
            </a:pPr>
            <a:r>
              <a:rPr lang="en-US" sz="50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Take a Reflection break…</a:t>
            </a:r>
            <a:endParaRPr lang="ru-RU" sz="5000" b="1" dirty="0" smtClean="0"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43010" name="Rectangle 3"/>
          <p:cNvSpPr>
            <a:spLocks noGrp="1"/>
          </p:cNvSpPr>
          <p:nvPr>
            <p:ph type="body" idx="4294967295"/>
          </p:nvPr>
        </p:nvSpPr>
        <p:spPr>
          <a:xfrm>
            <a:off x="381000" y="3000375"/>
            <a:ext cx="7834313" cy="3643313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200" b="1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THANK YOU FOR YOUR PARTICIPATION!!!</a:t>
            </a:r>
            <a:endParaRPr lang="ru-RU" sz="4200" b="1" dirty="0" smtClean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000" b="1" smtClean="0">
                <a:ln>
                  <a:noFill/>
                </a:ln>
                <a:effectLst/>
                <a:latin typeface="Century Gothic" pitchFamily="34" charset="0"/>
              </a:rPr>
              <a:t>Discussion</a:t>
            </a:r>
            <a:endParaRPr lang="ru-RU" sz="5000" b="1" smtClean="0">
              <a:ln>
                <a:noFill/>
              </a:ln>
              <a:effectLst/>
              <a:latin typeface="Century Gothic" pitchFamily="34" charset="0"/>
            </a:endParaRPr>
          </a:p>
        </p:txBody>
      </p:sp>
      <p:sp>
        <p:nvSpPr>
          <p:cNvPr id="9218" name="Rectangle 8"/>
          <p:cNvSpPr>
            <a:spLocks noGrp="1"/>
          </p:cNvSpPr>
          <p:nvPr>
            <p:ph type="body" sz="half" idx="4294967295"/>
          </p:nvPr>
        </p:nvSpPr>
        <p:spPr>
          <a:xfrm>
            <a:off x="179388" y="2928938"/>
            <a:ext cx="8964612" cy="857250"/>
          </a:xfrm>
        </p:spPr>
        <p:txBody>
          <a:bodyPr/>
          <a:lstStyle/>
          <a:p>
            <a:pPr marL="560388" indent="-495300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sz="4000" dirty="0" smtClean="0">
                <a:latin typeface="Century Gothic" pitchFamily="34" charset="0"/>
              </a:rPr>
              <a:t>Tell your partners about your speaking activity.</a:t>
            </a:r>
            <a:endParaRPr lang="en-US" sz="2900" dirty="0" smtClean="0">
              <a:latin typeface="Century Gothic" pitchFamily="34" charset="0"/>
            </a:endParaRPr>
          </a:p>
          <a:p>
            <a:pPr marL="560388" indent="-495300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2500" i="1" dirty="0" smtClean="0"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  <a:p>
            <a:pPr marL="560388" indent="-495300">
              <a:lnSpc>
                <a:spcPct val="80000"/>
              </a:lnSpc>
              <a:defRPr/>
            </a:pPr>
            <a:endParaRPr lang="en-US" sz="2200" dirty="0" smtClean="0">
              <a:latin typeface="Century Gothic" pitchFamily="34" charset="0"/>
            </a:endParaRPr>
          </a:p>
          <a:p>
            <a:pPr marL="560388" indent="-495300">
              <a:lnSpc>
                <a:spcPct val="80000"/>
              </a:lnSpc>
              <a:defRPr/>
            </a:pPr>
            <a:endParaRPr lang="en-US" sz="2200" dirty="0" smtClean="0">
              <a:latin typeface="Century Gothic" pitchFamily="34" charset="0"/>
            </a:endParaRPr>
          </a:p>
          <a:p>
            <a:pPr marL="560388" indent="-495300">
              <a:lnSpc>
                <a:spcPct val="80000"/>
              </a:lnSpc>
              <a:defRPr/>
            </a:pPr>
            <a:endParaRPr lang="ru-RU" sz="22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357438" y="0"/>
            <a:ext cx="7000875" cy="67103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Focus on form, mistakes and structure more than on meaning</a:t>
            </a:r>
            <a:endParaRPr lang="ru-RU" dirty="0" smtClean="0">
              <a:latin typeface="Book Antiqua" pitchFamily="18" charset="0"/>
            </a:endParaRP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A guiding, assisting, learner-centered role of a teacher</a:t>
            </a:r>
            <a:endParaRPr lang="ru-RU" dirty="0" smtClean="0">
              <a:latin typeface="Book Antiqua" pitchFamily="18" charset="0"/>
            </a:endParaRP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Continuous, Perfect</a:t>
            </a:r>
            <a:endParaRPr lang="ru-RU" dirty="0" smtClean="0">
              <a:latin typeface="Book Antiqua" pitchFamily="18" charset="0"/>
            </a:endParaRP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Background knowledge of SS. (What do we do with it?)</a:t>
            </a:r>
            <a:endParaRPr lang="ru-RU" dirty="0" smtClean="0">
              <a:latin typeface="Book Antiqua" pitchFamily="18" charset="0"/>
            </a:endParaRPr>
          </a:p>
          <a:p>
            <a:pPr marL="0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lt1"/>
                </a:solidFill>
                <a:latin typeface="Book Antiqua"/>
              </a:rPr>
              <a:t>S-S</a:t>
            </a:r>
            <a:r>
              <a:rPr lang="en-US" b="1" dirty="0" smtClean="0">
                <a:latin typeface="Book Antiqua"/>
              </a:rPr>
              <a:t>, T-SS, SS-SS etc </a:t>
            </a:r>
            <a:r>
              <a:rPr lang="en-US" dirty="0" smtClean="0">
                <a:latin typeface="Book Antiqua"/>
              </a:rPr>
              <a:t>The ways in which students work together in class.</a:t>
            </a:r>
            <a:endParaRPr lang="ru-RU" b="1" dirty="0" smtClean="0">
              <a:latin typeface="Book Antiqua"/>
            </a:endParaRPr>
          </a:p>
          <a:p>
            <a:pPr marL="0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Book Antiqua"/>
              </a:rPr>
              <a:t>The reason or purpose for communication.</a:t>
            </a:r>
            <a:endParaRPr lang="ru-RU" dirty="0" smtClean="0">
              <a:latin typeface="Book Antiqua"/>
            </a:endParaRP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When a teacher asks careful questions to get students to give an answer, dragging it out of them. </a:t>
            </a: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T</a:t>
            </a:r>
          </a:p>
          <a:p>
            <a:pPr>
              <a:defRPr/>
            </a:pPr>
            <a:r>
              <a:rPr lang="en-US" dirty="0" smtClean="0">
                <a:latin typeface="Book Antiqua" pitchFamily="18" charset="0"/>
              </a:rPr>
              <a:t>Questions asked by the teacher to make sure that a student has understood the meaning of new language</a:t>
            </a:r>
            <a:endParaRPr lang="ru-RU" dirty="0" smtClean="0"/>
          </a:p>
          <a:p>
            <a:pPr>
              <a:defRPr/>
            </a:pPr>
            <a:endParaRPr lang="ru-RU" dirty="0" smtClean="0">
              <a:latin typeface="Book Antiqua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500063" y="2143125"/>
            <a:ext cx="7715250" cy="1643063"/>
          </a:xfrm>
        </p:spPr>
        <p:txBody>
          <a:bodyPr/>
          <a:lstStyle/>
          <a:p>
            <a:pPr algn="ctr">
              <a:defRPr/>
            </a:pPr>
            <a:r>
              <a:rPr lang="en-US" sz="6600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</a:t>
            </a:r>
            <a:endParaRPr lang="ru-RU" sz="6600" b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38" y="5214938"/>
            <a:ext cx="4286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одержимое 8"/>
          <p:cNvSpPr txBox="1">
            <a:spLocks/>
          </p:cNvSpPr>
          <p:nvPr/>
        </p:nvSpPr>
        <p:spPr bwMode="auto">
          <a:xfrm>
            <a:off x="0" y="0"/>
            <a:ext cx="2428875" cy="664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Accuracy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Facilitator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Aspect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Schemata (Activate)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Interaction pattern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Function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Eliciting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Shwa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Concept Checking Questions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143125" y="0"/>
            <a:ext cx="7000875" cy="6710363"/>
          </a:xfrm>
        </p:spPr>
        <p:txBody>
          <a:bodyPr/>
          <a:lstStyle/>
          <a:p>
            <a:r>
              <a:rPr lang="en-US" sz="2000" smtClean="0">
                <a:latin typeface="Book Antiqua" pitchFamily="18" charset="0"/>
              </a:rPr>
              <a:t>Lessons focusing on form: Grammar, Vocabulary and Phonetics</a:t>
            </a:r>
          </a:p>
          <a:p>
            <a:endParaRPr lang="en-US" sz="2000" smtClean="0">
              <a:latin typeface="Book Antiqua" pitchFamily="18" charset="0"/>
            </a:endParaRPr>
          </a:p>
          <a:p>
            <a:r>
              <a:rPr lang="en-US" sz="2000" smtClean="0">
                <a:latin typeface="Book Antiqua" pitchFamily="18" charset="0"/>
              </a:rPr>
              <a:t>A text divided into two or more parts. SS have to listen/read their part, then share their information with other students in order to complete the task. </a:t>
            </a:r>
          </a:p>
          <a:p>
            <a:endParaRPr lang="ru-RU" sz="2000" smtClean="0">
              <a:latin typeface="Book Antiqua" pitchFamily="18" charset="0"/>
            </a:endParaRPr>
          </a:p>
          <a:p>
            <a:r>
              <a:rPr lang="en-US" sz="2000" smtClean="0">
                <a:latin typeface="Book Antiqua" pitchFamily="18" charset="0"/>
              </a:rPr>
              <a:t>Looking through the text to get the gist.</a:t>
            </a:r>
          </a:p>
          <a:p>
            <a:endParaRPr lang="en-US" sz="2000" smtClean="0">
              <a:latin typeface="Book Antiqua" pitchFamily="18" charset="0"/>
            </a:endParaRPr>
          </a:p>
          <a:p>
            <a:r>
              <a:rPr lang="en-US" sz="2000" smtClean="0">
                <a:latin typeface="Book Antiqua" pitchFamily="18" charset="0"/>
              </a:rPr>
              <a:t>An activity in which SS work in pairs or groups. they are given different info and to complete the task, they have to find out the missing parts from each other.</a:t>
            </a:r>
            <a:endParaRPr lang="en-US" sz="1800" smtClean="0">
              <a:latin typeface="Book Antiqua" pitchFamily="18" charset="0"/>
            </a:endParaRPr>
          </a:p>
          <a:p>
            <a:r>
              <a:rPr lang="en-US" sz="2000" smtClean="0">
                <a:latin typeface="Book Antiqua" pitchFamily="18" charset="0"/>
              </a:rPr>
              <a:t>To tell students how well they are doing. </a:t>
            </a:r>
          </a:p>
          <a:p>
            <a:r>
              <a:rPr lang="en-US" sz="2000" smtClean="0">
                <a:latin typeface="Book Antiqua" pitchFamily="18" charset="0"/>
              </a:rPr>
              <a:t>An activity that used at the beginning of a lesson to give the class more </a:t>
            </a:r>
            <a:r>
              <a:rPr lang="en-US" sz="2000" b="1" smtClean="0">
                <a:latin typeface="Book Antiqua" pitchFamily="18" charset="0"/>
              </a:rPr>
              <a:t>energy</a:t>
            </a:r>
            <a:r>
              <a:rPr lang="en-US" sz="2000" smtClean="0">
                <a:latin typeface="Book Antiqua" pitchFamily="18" charset="0"/>
              </a:rPr>
              <a:t>.</a:t>
            </a:r>
          </a:p>
          <a:p>
            <a:r>
              <a:rPr lang="en-US" sz="2000" smtClean="0">
                <a:latin typeface="Book Antiqua" pitchFamily="18" charset="0"/>
              </a:rPr>
              <a:t>The activity to prepare students to work on a main task. An introduction to the topic.</a:t>
            </a:r>
          </a:p>
          <a:p>
            <a:r>
              <a:rPr lang="en-US" sz="2000" smtClean="0">
                <a:latin typeface="Book Antiqua" pitchFamily="18" charset="0"/>
              </a:rPr>
              <a:t>The use of connected speech at a natural speed without hesitation, repetition or self-correction. More attention  is given to the communication of meaning.</a:t>
            </a:r>
            <a:endParaRPr lang="ru-RU" smtClean="0">
              <a:latin typeface="Book Antiqua" pitchFamily="18" charset="0"/>
            </a:endParaRPr>
          </a:p>
        </p:txBody>
      </p:sp>
      <p:sp>
        <p:nvSpPr>
          <p:cNvPr id="12" name="Содержимое 8"/>
          <p:cNvSpPr txBox="1">
            <a:spLocks/>
          </p:cNvSpPr>
          <p:nvPr/>
        </p:nvSpPr>
        <p:spPr bwMode="auto">
          <a:xfrm>
            <a:off x="142875" y="0"/>
            <a:ext cx="2357438" cy="664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Systems lesson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Jigsaw  reading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Skimming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Informatio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n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gap</a:t>
            </a:r>
            <a:endParaRPr lang="en-US" sz="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Feedback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Warm-up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Lead-in</a:t>
            </a: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Fluency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47675" indent="-382588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/>
          </p:cNvSpPr>
          <p:nvPr>
            <p:ph type="title" idx="4294967295"/>
          </p:nvPr>
        </p:nvSpPr>
        <p:spPr bwMode="auto">
          <a:xfrm>
            <a:off x="457200" y="268288"/>
            <a:ext cx="8229600" cy="5889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en-US" sz="56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Terms</a:t>
            </a:r>
            <a:endParaRPr lang="ru-RU" sz="56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000125"/>
          <a:ext cx="8572500" cy="562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010"/>
                <a:gridCol w="5366582"/>
              </a:tblGrid>
              <a:tr h="338531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Terms</a:t>
                      </a:r>
                      <a:endParaRPr lang="ru-RU" dirty="0"/>
                    </a:p>
                  </a:txBody>
                  <a:tcPr/>
                </a:tc>
              </a:tr>
              <a:tr h="1354123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TEACHING APPROACHES</a:t>
                      </a:r>
                      <a:endParaRPr lang="ru-RU" sz="2000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TBL (Task-based Learning)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TPR (Total Physical Response)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TTT (Test Teach Test)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Guided Discovery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PPP (Presentation Practice Production)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46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SKILLS DEVELOPMENT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Oral Fluency                 Process Writing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Listening for gist           Intensive reading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Skimming          and     Scanning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46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TASKS AND ACTIVITIES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 gap             Role play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Brainstorming                Jigsaw reading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Find someone who</a:t>
                      </a:r>
                      <a:endParaRPr lang="ru-RU" dirty="0"/>
                    </a:p>
                  </a:txBody>
                  <a:tcPr/>
                </a:tc>
              </a:tr>
              <a:tr h="846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LESSON PLAN</a:t>
                      </a:r>
                      <a:endParaRPr lang="ru-RU" sz="2000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COMPONENTS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Aims                              Time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Anticipated problems     Interaction patterns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Procedure</a:t>
                      </a:r>
                      <a:endParaRPr lang="ru-RU" dirty="0"/>
                    </a:p>
                  </a:txBody>
                  <a:tcPr/>
                </a:tc>
              </a:tr>
              <a:tr h="1054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LESSON PLAN STAGES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Warmer                          Lead-in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Controlled practice         Free practice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Feedback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8062912" cy="9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Which word is missing?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643050"/>
            <a:ext cx="8062912" cy="17526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Eliciting</a:t>
            </a:r>
          </a:p>
          <a:p>
            <a:pPr>
              <a:defRPr/>
            </a:pPr>
            <a:r>
              <a:rPr lang="en-US" dirty="0" smtClean="0"/>
              <a:t>What is it?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214282" y="5572140"/>
            <a:ext cx="257176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en-US" sz="36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</a:t>
            </a:r>
            <a:endParaRPr lang="ru-RU" sz="36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3429000"/>
            <a:ext cx="1863331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36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endParaRPr lang="ru-RU" sz="36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2428868"/>
            <a:ext cx="2638816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36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</a:t>
            </a:r>
            <a:endParaRPr lang="ru-RU" sz="36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500570"/>
            <a:ext cx="2504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36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</a:t>
            </a:r>
            <a:endParaRPr lang="ru-RU" sz="36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3000364" y="2428868"/>
            <a:ext cx="364333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en-US" sz="54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</a:t>
            </a:r>
            <a:endParaRPr lang="ru-RU" sz="54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29058" y="3571876"/>
            <a:ext cx="2214578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44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endParaRPr lang="ru-RU" sz="44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14744" y="5643578"/>
            <a:ext cx="2214578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24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</a:t>
            </a:r>
            <a:endParaRPr lang="ru-RU" sz="24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52740" y="4643446"/>
            <a:ext cx="22496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6576" algn="r" eaLnBrk="0" hangingPunct="0"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</a:t>
            </a:r>
            <a:endParaRPr lang="ru-RU" sz="3200" b="1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Grp="1"/>
          </p:cNvSpPr>
          <p:nvPr>
            <p:ph type="title" idx="4294967295"/>
          </p:nvPr>
        </p:nvSpPr>
        <p:spPr bwMode="auto">
          <a:xfrm>
            <a:off x="468313" y="0"/>
            <a:ext cx="8229600" cy="13985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62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Approaches</a:t>
            </a:r>
            <a:endParaRPr lang="ru-RU" sz="62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53975" indent="0" eaLnBrk="1" hangingPunct="1">
              <a:buFont typeface="Wingdings 2" pitchFamily="18" charset="2"/>
              <a:buNone/>
            </a:pPr>
            <a:r>
              <a:rPr lang="en-US" sz="3600" b="1" smtClean="0">
                <a:solidFill>
                  <a:srgbClr val="FFFFFF"/>
                </a:solidFill>
                <a:latin typeface="Century Gothic" pitchFamily="34" charset="0"/>
              </a:rPr>
              <a:t>By the end of this session you will be able to:</a:t>
            </a:r>
          </a:p>
          <a:p>
            <a:pPr marL="53975" indent="0" eaLnBrk="1" hangingPunct="1">
              <a:buFont typeface="Wingdings 2" pitchFamily="18" charset="2"/>
              <a:buNone/>
            </a:pPr>
            <a:endParaRPr lang="en-US" sz="2400" smtClean="0">
              <a:solidFill>
                <a:srgbClr val="FFFFFF"/>
              </a:solidFill>
              <a:latin typeface="Century Gothic" pitchFamily="34" charset="0"/>
            </a:endParaRPr>
          </a:p>
          <a:p>
            <a:pPr marL="53975" indent="0" eaLnBrk="1" hangingPunct="1">
              <a:buFont typeface="Wingdings" pitchFamily="2" charset="2"/>
              <a:buChar char="ü"/>
            </a:pPr>
            <a:r>
              <a:rPr lang="en-US" sz="3600" smtClean="0">
                <a:solidFill>
                  <a:srgbClr val="FFFFFF"/>
                </a:solidFill>
                <a:latin typeface="Century Gothic" pitchFamily="34" charset="0"/>
              </a:rPr>
              <a:t>Differentiate between the most popular approaches and methods;</a:t>
            </a:r>
          </a:p>
          <a:p>
            <a:pPr marL="53975" indent="0" eaLnBrk="1" hangingPunct="1">
              <a:buFont typeface="Wingdings" pitchFamily="2" charset="2"/>
              <a:buChar char="ü"/>
            </a:pPr>
            <a:r>
              <a:rPr lang="en-US" sz="3600" smtClean="0">
                <a:solidFill>
                  <a:srgbClr val="FFFFFF"/>
                </a:solidFill>
                <a:latin typeface="Century Gothic" pitchFamily="34" charset="0"/>
              </a:rPr>
              <a:t>Build up lessons basing on the structure and principles of each approach.</a:t>
            </a:r>
          </a:p>
          <a:p>
            <a:pPr marL="53975" indent="0" eaLnBrk="1" hangingPunct="1">
              <a:buFont typeface="Arial" charset="0"/>
              <a:buChar char="•"/>
            </a:pPr>
            <a:endParaRPr lang="ru-RU" sz="2000" smtClean="0">
              <a:solidFill>
                <a:srgbClr val="FFFFFF"/>
              </a:solidFill>
              <a:latin typeface="Century Gothic" pitchFamily="34" charset="0"/>
            </a:endParaRPr>
          </a:p>
        </p:txBody>
      </p:sp>
      <p:sp>
        <p:nvSpPr>
          <p:cNvPr id="11" name="Текст 9"/>
          <p:cNvSpPr txBox="1">
            <a:spLocks/>
          </p:cNvSpPr>
          <p:nvPr/>
        </p:nvSpPr>
        <p:spPr>
          <a:xfrm>
            <a:off x="4143375" y="1214438"/>
            <a:ext cx="4171950" cy="500062"/>
          </a:xfrm>
          <a:prstGeom prst="rect">
            <a:avLst/>
          </a:prstGeom>
        </p:spPr>
        <p:txBody>
          <a:bodyPr/>
          <a:lstStyle/>
          <a:p>
            <a:pPr marL="54864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n-US" sz="3200" b="1" dirty="0">
                <a:solidFill>
                  <a:schemeClr val="tx1">
                    <a:tint val="75000"/>
                  </a:schemeClr>
                </a:solidFill>
                <a:latin typeface="+mn-lt"/>
              </a:rPr>
              <a:t>Learning outcomes</a:t>
            </a:r>
            <a:endParaRPr lang="ru-RU" sz="3200" b="1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Fill in the following table:</a:t>
            </a:r>
            <a:endParaRPr lang="ru-RU" smtClean="0">
              <a:ln>
                <a:noFill/>
              </a:ln>
              <a:effectLst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1357313"/>
          <a:ext cx="8572500" cy="4679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361"/>
                <a:gridCol w="1447093"/>
                <a:gridCol w="1435715"/>
                <a:gridCol w="1707557"/>
                <a:gridCol w="1643075"/>
                <a:gridCol w="1428760"/>
              </a:tblGrid>
              <a:tr h="114876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Approach/Method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Main</a:t>
                      </a:r>
                      <a:r>
                        <a:rPr lang="en-US" baseline="0" dirty="0" smtClean="0"/>
                        <a:t> principles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</a:t>
                      </a:r>
                      <a:r>
                        <a:rPr lang="en-US" baseline="0" dirty="0" smtClean="0"/>
                        <a:t> task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Advan-tages</a:t>
                      </a:r>
                      <a:r>
                        <a:rPr lang="en-US" dirty="0" smtClean="0"/>
                        <a:t> 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Disadvan-tages</a:t>
                      </a:r>
                      <a:r>
                        <a:rPr lang="en-US" dirty="0" smtClean="0"/>
                        <a:t> – </a:t>
                      </a:r>
                      <a:endParaRPr lang="ru-RU" dirty="0"/>
                    </a:p>
                  </a:txBody>
                  <a:tcPr/>
                </a:tc>
              </a:tr>
              <a:tr h="42287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33157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8677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2231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665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5. TPR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Movement, action,     no L1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SS do</a:t>
                      </a:r>
                      <a:r>
                        <a:rPr lang="en-US" sz="2000" baseline="0" dirty="0" smtClean="0"/>
                        <a:t> what T says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Movement songs, poems, Simon says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Kinaesthetic</a:t>
                      </a:r>
                      <a:r>
                        <a:rPr lang="en-US" sz="2000" dirty="0" smtClean="0"/>
                        <a:t>, no</a:t>
                      </a:r>
                      <a:r>
                        <a:rPr lang="en-US" sz="2000" baseline="0" dirty="0" smtClean="0"/>
                        <a:t> L1 agent, motivating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Only certain</a:t>
                      </a:r>
                      <a:r>
                        <a:rPr lang="en-US" sz="2000" baseline="0" dirty="0" smtClean="0"/>
                        <a:t> set of words, mostly primary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964612" cy="936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800" b="1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Finish up the sentences:</a:t>
            </a:r>
            <a:endParaRPr lang="ru-RU" sz="3800" b="1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79388" y="1285875"/>
            <a:ext cx="8964612" cy="5572125"/>
          </a:xfrm>
        </p:spPr>
        <p:txBody>
          <a:bodyPr/>
          <a:lstStyle/>
          <a:p>
            <a:r>
              <a:rPr lang="en-US" sz="2400" smtClean="0"/>
              <a:t>If you won a lot of money…</a:t>
            </a:r>
            <a:endParaRPr lang="ru-RU" sz="2400" smtClean="0"/>
          </a:p>
          <a:p>
            <a:r>
              <a:rPr lang="en-US" sz="2400" smtClean="0"/>
              <a:t>If it never rained…</a:t>
            </a:r>
            <a:endParaRPr lang="ru-RU" sz="2400" smtClean="0"/>
          </a:p>
          <a:p>
            <a:r>
              <a:rPr lang="en-US" sz="2400" smtClean="0"/>
              <a:t>If you had 2 months’ holiday…</a:t>
            </a:r>
          </a:p>
          <a:p>
            <a:endParaRPr lang="ru-RU" sz="2400" smtClean="0"/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were invisible…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knew how to fly…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had a million dollars…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did my homework all right…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were a teacher for a day…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Century Gothic" pitchFamily="34" charset="0"/>
              </a:rPr>
              <a:t>If I played in the NBA…</a:t>
            </a:r>
            <a:endParaRPr lang="ru-RU" sz="240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89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</TotalTime>
  <Words>605</Words>
  <PresentationFormat>On-screen Show (4:3)</PresentationFormat>
  <Paragraphs>151</Paragraphs>
  <Slides>15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Arial</vt:lpstr>
      <vt:lpstr>Wingdings 2</vt:lpstr>
      <vt:lpstr>Verdana</vt:lpstr>
      <vt:lpstr>Calibri</vt:lpstr>
      <vt:lpstr>Century Gothic</vt:lpstr>
      <vt:lpstr>Book Antiqua</vt:lpstr>
      <vt:lpstr>Wingdings</vt:lpstr>
      <vt:lpstr>Яркая</vt:lpstr>
      <vt:lpstr>Яркая</vt:lpstr>
      <vt:lpstr>Яркая</vt:lpstr>
      <vt:lpstr>Яркая</vt:lpstr>
      <vt:lpstr>Яркая</vt:lpstr>
      <vt:lpstr>Слайд 1</vt:lpstr>
      <vt:lpstr>Discussion</vt:lpstr>
      <vt:lpstr>Слайд 3</vt:lpstr>
      <vt:lpstr>Слайд 4</vt:lpstr>
      <vt:lpstr>Terms</vt:lpstr>
      <vt:lpstr>Слайд 6</vt:lpstr>
      <vt:lpstr>Approaches</vt:lpstr>
      <vt:lpstr>Fill in the following table:</vt:lpstr>
      <vt:lpstr>Finish up the sentences:</vt:lpstr>
      <vt:lpstr>What is the approach?</vt:lpstr>
      <vt:lpstr>What is the approach?</vt:lpstr>
      <vt:lpstr>What is the approach?</vt:lpstr>
      <vt:lpstr>Слайд 13</vt:lpstr>
      <vt:lpstr>What is the approach?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</dc:title>
  <dc:creator>Olga</dc:creator>
  <cp:lastModifiedBy>User</cp:lastModifiedBy>
  <cp:revision>104</cp:revision>
  <dcterms:created xsi:type="dcterms:W3CDTF">2010-10-19T15:02:22Z</dcterms:created>
  <dcterms:modified xsi:type="dcterms:W3CDTF">2011-11-07T11:28:57Z</dcterms:modified>
</cp:coreProperties>
</file>